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6" r:id="rId14"/>
    <p:sldId id="274" r:id="rId15"/>
    <p:sldId id="275" r:id="rId16"/>
    <p:sldId id="269" r:id="rId17"/>
  </p:sldIdLst>
  <p:sldSz cx="9144000" cy="6858000" type="screen4x3"/>
  <p:notesSz cx="6858000" cy="9144000"/>
  <p:defaultTextStyle>
    <a:lvl1pPr marL="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2" autoAdjust="0"/>
    <p:restoredTop sz="93878" autoAdjust="0"/>
  </p:normalViewPr>
  <p:slideViewPr>
    <p:cSldViewPr>
      <p:cViewPr varScale="1">
        <p:scale>
          <a:sx n="68" d="100"/>
          <a:sy n="68" d="100"/>
        </p:scale>
        <p:origin x="828" y="54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54D4857D-62A5-486B-9129-468003D7E020}" type="datetimeFigureOut">
              <a:rPr lang="pl-PL" smtClean="0"/>
              <a:pPr/>
              <a:t>31.01.2021</a:t>
            </a:fld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2EBE4566-6F3A-4CC1-BD6C-9C510D05F1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2D2EF2CE-B28C-4ED4-8FD0-48BB3F48846A}" type="datetimeFigureOut">
              <a:pPr/>
              <a:t>31.01.2021</a:t>
            </a:fld>
            <a:endParaRPr lang="pl-PL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61807874-5299-41B2-A37A-6AA3547857F4}" type="slidenum"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38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07874-5299-41B2-A37A-6AA3547857F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1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07874-5299-41B2-A37A-6AA3547857F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29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pl-PL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pl-PL"/>
              <a:t>Kliknij, aby edytować styl wzorca podtytułu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pl-PL" sz="1100"/>
              <a:pPr algn="r"/>
              <a:t>31.01.2021</a:t>
            </a:fld>
            <a:endParaRPr kumimoji="0" lang="pl-PL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pl-PL" sz="1200"/>
              <a:pPr/>
              <a:t>‹#›</a:t>
            </a:fld>
            <a:endParaRPr kumimoji="0" lang="pl-PL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pl-PL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pl-PL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l-PL"/>
              <a:t>Pokaż tytuł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pl-PL" sz="1100"/>
              <a:pPr algn="r"/>
              <a:t>31.01.2021</a:t>
            </a:fld>
            <a:endParaRPr kumimoji="0" lang="pl-PL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pl-PL" sz="1200"/>
              <a:pPr/>
              <a:t>‹#›</a:t>
            </a:fld>
            <a:endParaRPr kumimoji="0" lang="pl-PL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pl-PL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pl-PL" sz="1100"/>
              <a:pPr algn="r"/>
              <a:t>31.01.2021</a:t>
            </a:fld>
            <a:endParaRPr kumimoji="0" lang="pl-PL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pl-PL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kumimoji="0" lang="pl-PL" sz="1200"/>
              <a:pPr/>
              <a:t>‹#›</a:t>
            </a:fld>
            <a:endParaRPr kumimoji="0" lang="pl-PL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pl-PL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pl-PL"/>
              <a:t>Kliknij, aby dodać tytuł sekcji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ste pytanie i odpowied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pl-PL"/>
            </a:lvl1pPr>
            <a:extLst/>
          </a:lstStyle>
          <a:p>
            <a:fld id="{1BEBB2CB-903D-46EF-8227-E770ED8FF514}" type="datetimeFigureOut">
              <a:pPr/>
              <a:t>31.01.2021</a:t>
            </a:fld>
            <a:endParaRPr kumimoji="0" lang="pl-PL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pl-PL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pl-PL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pl-PL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pl-PL"/>
              <a:t>Kliknij, aby dodać pytanie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l-PL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pl-PL"/>
              <a:t>Kliknij, aby dodać odpowiedź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czegółowe pytanie i odpowied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pl-PL"/>
            </a:lvl1pPr>
            <a:extLst/>
          </a:lstStyle>
          <a:p>
            <a:fld id="{1BEBB2CB-903D-46EF-8227-E770ED8FF514}" type="datetimeFigureOut">
              <a:pPr/>
              <a:t>31.01.2021</a:t>
            </a:fld>
            <a:endParaRPr kumimoji="0" lang="pl-PL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pl-PL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pl-PL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pl-PL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pl-PL"/>
              <a:t>Kliknij, aby dodać pytanie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l-PL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pl-PL"/>
              <a:t>Kliknij, aby dodać odpowiedź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pl-PL" i="1" baseline="0"/>
            </a:lvl1pPr>
            <a:extLst/>
          </a:lstStyle>
          <a:p>
            <a:pPr lvl="0"/>
            <a:r>
              <a:rPr kumimoji="0" lang="pl-PL"/>
              <a:t>Kliknij, aby dodać szczegóły do odpowiedzi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ytanie typu prawda lub fałsz (odpowiedź: praw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pl-PL"/>
            </a:lvl1pPr>
            <a:extLst/>
          </a:lstStyle>
          <a:p>
            <a:fld id="{1BEBB2CB-903D-46EF-8227-E770ED8FF514}" type="datetimeFigureOut">
              <a:pPr/>
              <a:t>31.01.2021</a:t>
            </a:fld>
            <a:endParaRPr kumimoji="0" lang="pl-PL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pl-PL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pl-PL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pl-PL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pl-PL"/>
              <a:t>Kliknij, aby dodać pytanie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pl-PL" sz="7200">
                <a:solidFill>
                  <a:schemeClr val="tx1">
                    <a:alpha val="40000"/>
                  </a:schemeClr>
                </a:solidFill>
              </a:rPr>
              <a:t>PRAWDA</a:t>
            </a:r>
            <a:r>
              <a:rPr kumimoji="0" lang="pl-PL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pl-PL" sz="7200">
                <a:solidFill>
                  <a:schemeClr val="tx1">
                    <a:alpha val="40000"/>
                  </a:schemeClr>
                </a:solidFill>
              </a:rPr>
              <a:t>czy FAŁSZ?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kumimoji="0" lang="pl-PL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PRAWDA </a:t>
            </a:r>
            <a:r>
              <a:rPr kumimoji="0" lang="pl-PL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czy FAŁSZ?</a:t>
            </a:r>
            <a:endParaRPr kumimoji="0"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ytanie typu prawda lub fałsz (odpowiedź: fałs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pl-PL"/>
            </a:lvl1pPr>
            <a:extLst/>
          </a:lstStyle>
          <a:p>
            <a:fld id="{1BEBB2CB-903D-46EF-8227-E770ED8FF514}" type="datetimeFigureOut">
              <a:pPr/>
              <a:t>31.01.2021</a:t>
            </a:fld>
            <a:endParaRPr kumimoji="0" lang="pl-PL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pl-PL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pl-PL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pl-PL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pl-PL"/>
              <a:t>Kliknij, aby dodać pytanie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pl-PL" sz="7200">
                <a:solidFill>
                  <a:schemeClr val="tx1">
                    <a:alpha val="40000"/>
                  </a:schemeClr>
                </a:solidFill>
              </a:rPr>
              <a:t>PRAWDA</a:t>
            </a:r>
            <a:r>
              <a:rPr kumimoji="0" lang="pl-PL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pl-PL" sz="7200">
                <a:solidFill>
                  <a:schemeClr val="tx1">
                    <a:alpha val="40000"/>
                  </a:schemeClr>
                </a:solidFill>
              </a:rPr>
              <a:t>czy FAŁSZ?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pl-PL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PRAWDA czy </a:t>
            </a:r>
            <a:r>
              <a:rPr kumimoji="0" lang="pl-PL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FAŁSZ</a:t>
            </a:r>
            <a:r>
              <a:rPr kumimoji="0" lang="pl-PL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pasowywanie element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pl-PL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pl-PL"/>
            </a:lvl1pPr>
            <a:lvl2pPr eaLnBrk="1" latinLnBrk="0" hangingPunct="1">
              <a:buFontTx/>
              <a:buChar char="•"/>
              <a:defRPr kumimoji="0" lang="pl-PL"/>
            </a:lvl2pPr>
            <a:lvl3pPr eaLnBrk="1" latinLnBrk="0" hangingPunct="1">
              <a:buFontTx/>
              <a:buChar char="•"/>
              <a:defRPr kumimoji="0" lang="pl-PL"/>
            </a:lvl3pPr>
            <a:lvl4pPr eaLnBrk="1" latinLnBrk="0" hangingPunct="1">
              <a:buFontTx/>
              <a:buChar char="•"/>
              <a:defRPr kumimoji="0" lang="pl-PL"/>
            </a:lvl4pPr>
            <a:lvl5pPr eaLnBrk="1" latinLnBrk="0" hangingPunct="1">
              <a:buFontTx/>
              <a:buChar char="•"/>
              <a:defRPr kumimoji="0" lang="pl-PL"/>
            </a:lvl5pPr>
            <a:extLst/>
          </a:lstStyle>
          <a:p>
            <a:pPr lvl="0"/>
            <a:r>
              <a:rPr kumimoji="0" lang="pl-PL"/>
              <a:t>Kliknij, aby dodać element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pl-PL"/>
            </a:lvl1pPr>
            <a:lvl2pPr eaLnBrk="1" latinLnBrk="0" hangingPunct="1">
              <a:buFontTx/>
              <a:buChar char="•"/>
              <a:defRPr kumimoji="0" lang="pl-PL"/>
            </a:lvl2pPr>
            <a:lvl3pPr eaLnBrk="1" latinLnBrk="0" hangingPunct="1">
              <a:buFontTx/>
              <a:buChar char="•"/>
              <a:defRPr kumimoji="0" lang="pl-PL"/>
            </a:lvl3pPr>
            <a:lvl4pPr eaLnBrk="1" latinLnBrk="0" hangingPunct="1">
              <a:buFontTx/>
              <a:buChar char="•"/>
              <a:defRPr kumimoji="0" lang="pl-PL"/>
            </a:lvl4pPr>
            <a:lvl5pPr eaLnBrk="1" latinLnBrk="0" hangingPunct="1">
              <a:buFontTx/>
              <a:buChar char="•"/>
              <a:defRPr kumimoji="0" lang="pl-PL"/>
            </a:lvl5pPr>
            <a:extLst/>
          </a:lstStyle>
          <a:p>
            <a:pPr lvl="0"/>
            <a:r>
              <a:rPr kumimoji="0" lang="pl-PL"/>
              <a:t>Kliknij, aby dodać element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pl-PL"/>
            </a:lvl1pPr>
            <a:lvl2pPr eaLnBrk="1" latinLnBrk="0" hangingPunct="1">
              <a:buFontTx/>
              <a:buChar char="•"/>
              <a:defRPr kumimoji="0" lang="pl-PL"/>
            </a:lvl2pPr>
            <a:lvl3pPr eaLnBrk="1" latinLnBrk="0" hangingPunct="1">
              <a:buFontTx/>
              <a:buChar char="•"/>
              <a:defRPr kumimoji="0" lang="pl-PL"/>
            </a:lvl3pPr>
            <a:lvl4pPr eaLnBrk="1" latinLnBrk="0" hangingPunct="1">
              <a:buFontTx/>
              <a:buChar char="•"/>
              <a:defRPr kumimoji="0" lang="pl-PL"/>
            </a:lvl4pPr>
            <a:lvl5pPr eaLnBrk="1" latinLnBrk="0" hangingPunct="1">
              <a:buFontTx/>
              <a:buChar char="•"/>
              <a:defRPr kumimoji="0" lang="pl-PL"/>
            </a:lvl5pPr>
            <a:extLst/>
          </a:lstStyle>
          <a:p>
            <a:pPr lvl="0"/>
            <a:r>
              <a:rPr kumimoji="0" lang="pl-PL"/>
              <a:t>Kliknij, aby dodać element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pl-PL"/>
            </a:lvl1pPr>
            <a:lvl2pPr eaLnBrk="1" latinLnBrk="0" hangingPunct="1">
              <a:buFontTx/>
              <a:buChar char="•"/>
              <a:defRPr kumimoji="0" lang="pl-PL"/>
            </a:lvl2pPr>
            <a:lvl3pPr eaLnBrk="1" latinLnBrk="0" hangingPunct="1">
              <a:buFontTx/>
              <a:buChar char="•"/>
              <a:defRPr kumimoji="0" lang="pl-PL"/>
            </a:lvl3pPr>
            <a:lvl4pPr eaLnBrk="1" latinLnBrk="0" hangingPunct="1">
              <a:buFontTx/>
              <a:buChar char="•"/>
              <a:defRPr kumimoji="0" lang="pl-PL"/>
            </a:lvl4pPr>
            <a:lvl5pPr eaLnBrk="1" latinLnBrk="0" hangingPunct="1">
              <a:buFontTx/>
              <a:buChar char="•"/>
              <a:defRPr kumimoji="0" lang="pl-PL"/>
            </a:lvl5pPr>
            <a:extLst/>
          </a:lstStyle>
          <a:p>
            <a:pPr lvl="0"/>
            <a:r>
              <a:rPr kumimoji="0" lang="pl-PL"/>
              <a:t>Kliknij, aby dodać element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pl-PL"/>
            </a:lvl1pPr>
            <a:lvl2pPr eaLnBrk="1" latinLnBrk="0" hangingPunct="1">
              <a:buFontTx/>
              <a:buChar char="•"/>
              <a:defRPr kumimoji="0" lang="pl-PL"/>
            </a:lvl2pPr>
            <a:lvl3pPr eaLnBrk="1" latinLnBrk="0" hangingPunct="1">
              <a:buFontTx/>
              <a:buChar char="•"/>
              <a:defRPr kumimoji="0" lang="pl-PL"/>
            </a:lvl3pPr>
            <a:lvl4pPr eaLnBrk="1" latinLnBrk="0" hangingPunct="1">
              <a:buFontTx/>
              <a:buChar char="•"/>
              <a:defRPr kumimoji="0" lang="pl-PL"/>
            </a:lvl4pPr>
            <a:lvl5pPr eaLnBrk="1" latinLnBrk="0" hangingPunct="1">
              <a:buFontTx/>
              <a:buChar char="•"/>
              <a:defRPr kumimoji="0" lang="pl-PL"/>
            </a:lvl5pPr>
            <a:extLst/>
          </a:lstStyle>
          <a:p>
            <a:pPr lvl="0"/>
            <a:r>
              <a:rPr kumimoji="0" lang="pl-PL"/>
              <a:t>Kliknij, aby dodać element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pl-PL"/>
            </a:lvl1pPr>
            <a:extLst/>
          </a:lstStyle>
          <a:p>
            <a:fld id="{1BEBB2CB-903D-46EF-8227-E770ED8FF514}" type="datetimeFigureOut">
              <a:pPr/>
              <a:t>31.01.2021</a:t>
            </a:fld>
            <a:endParaRPr kumimoji="0" lang="pl-PL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pl-PL"/>
            </a:lvl1pPr>
            <a:lvl2pPr eaLnBrk="1" latinLnBrk="0" hangingPunct="1">
              <a:buFontTx/>
              <a:buChar char="•"/>
              <a:defRPr kumimoji="0" lang="pl-PL"/>
            </a:lvl2pPr>
            <a:lvl3pPr eaLnBrk="1" latinLnBrk="0" hangingPunct="1">
              <a:buFontTx/>
              <a:buChar char="•"/>
              <a:defRPr kumimoji="0" lang="pl-PL"/>
            </a:lvl3pPr>
            <a:lvl4pPr eaLnBrk="1" latinLnBrk="0" hangingPunct="1">
              <a:buFontTx/>
              <a:buChar char="•"/>
              <a:defRPr kumimoji="0" lang="pl-PL"/>
            </a:lvl4pPr>
            <a:lvl5pPr eaLnBrk="1" latinLnBrk="0" hangingPunct="1">
              <a:buFontTx/>
              <a:buChar char="•"/>
              <a:defRPr kumimoji="0" lang="pl-PL"/>
            </a:lvl5pPr>
            <a:extLst/>
          </a:lstStyle>
          <a:p>
            <a:pPr lvl="0"/>
            <a:r>
              <a:rPr kumimoji="0" lang="pl-PL"/>
              <a:t>Kliknij, aby dodać element pasujący do elementu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pl-PL"/>
            </a:lvl1pPr>
            <a:lvl2pPr eaLnBrk="1" latinLnBrk="0" hangingPunct="1">
              <a:buFontTx/>
              <a:buChar char="•"/>
              <a:defRPr kumimoji="0" lang="pl-PL"/>
            </a:lvl2pPr>
            <a:lvl3pPr eaLnBrk="1" latinLnBrk="0" hangingPunct="1">
              <a:buFontTx/>
              <a:buChar char="•"/>
              <a:defRPr kumimoji="0" lang="pl-PL"/>
            </a:lvl3pPr>
            <a:lvl4pPr eaLnBrk="1" latinLnBrk="0" hangingPunct="1">
              <a:buFontTx/>
              <a:buChar char="•"/>
              <a:defRPr kumimoji="0" lang="pl-PL"/>
            </a:lvl4pPr>
            <a:lvl5pPr eaLnBrk="1" latinLnBrk="0" hangingPunct="1">
              <a:buFontTx/>
              <a:buChar char="•"/>
              <a:defRPr kumimoji="0" lang="pl-PL"/>
            </a:lvl5pPr>
            <a:extLst/>
          </a:lstStyle>
          <a:p>
            <a:pPr lvl="0"/>
            <a:r>
              <a:rPr kumimoji="0" lang="pl-PL"/>
              <a:t>Kliknij, aby dodać element pasujący do elementu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pl-PL"/>
            </a:lvl1pPr>
            <a:lvl2pPr eaLnBrk="1" latinLnBrk="0" hangingPunct="1">
              <a:buFontTx/>
              <a:buChar char="•"/>
              <a:defRPr kumimoji="0" lang="pl-PL"/>
            </a:lvl2pPr>
            <a:lvl3pPr eaLnBrk="1" latinLnBrk="0" hangingPunct="1">
              <a:buFontTx/>
              <a:buChar char="•"/>
              <a:defRPr kumimoji="0" lang="pl-PL"/>
            </a:lvl3pPr>
            <a:lvl4pPr eaLnBrk="1" latinLnBrk="0" hangingPunct="1">
              <a:buFontTx/>
              <a:buChar char="•"/>
              <a:defRPr kumimoji="0" lang="pl-PL"/>
            </a:lvl4pPr>
            <a:lvl5pPr eaLnBrk="1" latinLnBrk="0" hangingPunct="1">
              <a:buFontTx/>
              <a:buChar char="•"/>
              <a:defRPr kumimoji="0" lang="pl-PL"/>
            </a:lvl5pPr>
            <a:extLst/>
          </a:lstStyle>
          <a:p>
            <a:pPr lvl="0"/>
            <a:r>
              <a:rPr kumimoji="0" lang="pl-PL"/>
              <a:t>Kliknij, aby dodać element pasujący do elementu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pl-PL"/>
            </a:lvl1pPr>
            <a:lvl2pPr eaLnBrk="1" latinLnBrk="0" hangingPunct="1">
              <a:buFontTx/>
              <a:buChar char="•"/>
              <a:defRPr kumimoji="0" lang="pl-PL"/>
            </a:lvl2pPr>
            <a:lvl3pPr eaLnBrk="1" latinLnBrk="0" hangingPunct="1">
              <a:buFontTx/>
              <a:buChar char="•"/>
              <a:defRPr kumimoji="0" lang="pl-PL"/>
            </a:lvl3pPr>
            <a:lvl4pPr eaLnBrk="1" latinLnBrk="0" hangingPunct="1">
              <a:buFontTx/>
              <a:buChar char="•"/>
              <a:defRPr kumimoji="0" lang="pl-PL"/>
            </a:lvl4pPr>
            <a:lvl5pPr eaLnBrk="1" latinLnBrk="0" hangingPunct="1">
              <a:buFontTx/>
              <a:buChar char="•"/>
              <a:defRPr kumimoji="0" lang="pl-PL"/>
            </a:lvl5pPr>
            <a:extLst/>
          </a:lstStyle>
          <a:p>
            <a:pPr lvl="0"/>
            <a:r>
              <a:rPr kumimoji="0" lang="pl-PL"/>
              <a:t>Kliknij, aby dodać element pasujący do elementu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pl-PL"/>
            </a:lvl1pPr>
            <a:lvl2pPr eaLnBrk="1" latinLnBrk="0" hangingPunct="1">
              <a:buFontTx/>
              <a:buChar char="•"/>
              <a:defRPr kumimoji="0" lang="pl-PL"/>
            </a:lvl2pPr>
            <a:lvl3pPr eaLnBrk="1" latinLnBrk="0" hangingPunct="1">
              <a:buFontTx/>
              <a:buChar char="•"/>
              <a:defRPr kumimoji="0" lang="pl-PL"/>
            </a:lvl3pPr>
            <a:lvl4pPr eaLnBrk="1" latinLnBrk="0" hangingPunct="1">
              <a:buFontTx/>
              <a:buChar char="•"/>
              <a:defRPr kumimoji="0" lang="pl-PL"/>
            </a:lvl4pPr>
            <a:lvl5pPr eaLnBrk="1" latinLnBrk="0" hangingPunct="1">
              <a:buFontTx/>
              <a:buChar char="•"/>
              <a:defRPr kumimoji="0" lang="pl-PL"/>
            </a:lvl5pPr>
            <a:extLst/>
          </a:lstStyle>
          <a:p>
            <a:pPr lvl="0"/>
            <a:r>
              <a:rPr kumimoji="0" lang="pl-PL"/>
              <a:t>Kliknij, aby dodać element pasujący do elementu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pl-PL" i="1" baseline="0"/>
            </a:lvl1pPr>
            <a:extLst/>
          </a:lstStyle>
          <a:p>
            <a:r>
              <a:rPr kumimoji="0" lang="pl-PL"/>
              <a:t>Kliknij, aby wpisać pytanie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pl-PL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pl-PL" sz="1100"/>
            </a:lvl1pPr>
            <a:extLst/>
          </a:lstStyle>
          <a:p>
            <a:pPr algn="r"/>
            <a:fld id="{8F67D422-08A8-451B-9A67-21962FC4B660}" type="datetimeFigureOut">
              <a:rPr kumimoji="0" lang="pl-PL" sz="1100"/>
              <a:pPr algn="r"/>
              <a:t>31.01.2021</a:t>
            </a:fld>
            <a:endParaRPr kumimoji="0" lang="pl-PL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pl-PL" sz="1200"/>
            </a:lvl1pPr>
            <a:extLst/>
          </a:lstStyle>
          <a:p>
            <a:endParaRPr kumimoji="0" lang="pl-PL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pl-PL" sz="1200"/>
            </a:lvl1pPr>
            <a:extLst/>
          </a:lstStyle>
          <a:p>
            <a:fld id="{169B2101-2E9F-420A-91A3-890890D84497}" type="slidenum">
              <a:rPr kumimoji="0" lang="pl-PL" sz="1200"/>
              <a:pPr/>
              <a:t>‹#›</a:t>
            </a:fld>
            <a:endParaRPr kumimoji="0" lang="pl-PL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pl-PL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rtl="0" eaLnBrk="1" latinLnBrk="0" hangingPunct="1">
        <a:spcBef>
          <a:spcPct val="0"/>
        </a:spcBef>
        <a:buNone/>
        <a:defRPr kumimoji="0" lang="pl-PL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pl-PL">
          <a:solidFill>
            <a:schemeClr val="tx2"/>
          </a:solidFill>
        </a:defRPr>
      </a:lvl2pPr>
      <a:lvl3pPr eaLnBrk="1" latinLnBrk="0" hangingPunct="1">
        <a:defRPr kumimoji="0" lang="pl-PL">
          <a:solidFill>
            <a:schemeClr val="tx2"/>
          </a:solidFill>
        </a:defRPr>
      </a:lvl3pPr>
      <a:lvl4pPr eaLnBrk="1" latinLnBrk="0" hangingPunct="1">
        <a:defRPr kumimoji="0" lang="pl-PL">
          <a:solidFill>
            <a:schemeClr val="tx2"/>
          </a:solidFill>
        </a:defRPr>
      </a:lvl4pPr>
      <a:lvl5pPr eaLnBrk="1" latinLnBrk="0" hangingPunct="1">
        <a:defRPr kumimoji="0" lang="pl-PL">
          <a:solidFill>
            <a:schemeClr val="tx2"/>
          </a:solidFill>
        </a:defRPr>
      </a:lvl5pPr>
      <a:lvl6pPr eaLnBrk="1" latinLnBrk="0" hangingPunct="1">
        <a:defRPr kumimoji="0" lang="pl-PL">
          <a:solidFill>
            <a:schemeClr val="tx2"/>
          </a:solidFill>
        </a:defRPr>
      </a:lvl6pPr>
      <a:lvl7pPr eaLnBrk="1" latinLnBrk="0" hangingPunct="1">
        <a:defRPr kumimoji="0" lang="pl-PL">
          <a:solidFill>
            <a:schemeClr val="tx2"/>
          </a:solidFill>
        </a:defRPr>
      </a:lvl7pPr>
      <a:lvl8pPr eaLnBrk="1" latinLnBrk="0" hangingPunct="1">
        <a:defRPr kumimoji="0" lang="pl-PL">
          <a:solidFill>
            <a:schemeClr val="tx2"/>
          </a:solidFill>
        </a:defRPr>
      </a:lvl8pPr>
      <a:lvl9pPr eaLnBrk="1" latinLnBrk="0" hangingPunct="1">
        <a:defRPr kumimoji="0" lang="pl-PL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pl-PL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2272788" y="1593912"/>
            <a:ext cx="6448773" cy="3670176"/>
          </a:xfrm>
        </p:spPr>
        <p:txBody>
          <a:bodyPr>
            <a:normAutofit/>
          </a:bodyPr>
          <a:lstStyle/>
          <a:p>
            <a:pPr algn="l"/>
            <a:r>
              <a:rPr lang="de-DE" sz="8900" dirty="0"/>
              <a:t>Karneval</a:t>
            </a:r>
            <a:br>
              <a:rPr lang="de-DE" sz="8900" dirty="0"/>
            </a:br>
            <a:r>
              <a:rPr lang="de-DE" sz="8900" dirty="0"/>
              <a:t>in Europa</a:t>
            </a:r>
            <a:br>
              <a:rPr lang="de-DE" dirty="0"/>
            </a:b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70646" cy="851908"/>
          </a:xfrm>
        </p:spPr>
        <p:txBody>
          <a:bodyPr>
            <a:normAutofit fontScale="90000"/>
          </a:bodyPr>
          <a:lstStyle/>
          <a:p>
            <a:r>
              <a:rPr lang="de-DE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8. Karneval in Frankreich</a:t>
            </a:r>
            <a:r>
              <a:rPr lang="pl-PL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.</a:t>
            </a:r>
            <a:br>
              <a:rPr lang="pl-PL" sz="40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Karnawałowe szaleństwo urozmaicają występy grup taneczno-muzycznych.</a:t>
            </a:r>
          </a:p>
        </p:txBody>
      </p:sp>
      <p:pic>
        <p:nvPicPr>
          <p:cNvPr id="4" name="Obraz 3" descr="Obraz zawierający noc, kolorowy, tłum&#10;&#10;Opis wygenerowany automatycznie">
            <a:extLst>
              <a:ext uri="{FF2B5EF4-FFF2-40B4-BE49-F238E27FC236}">
                <a16:creationId xmlns:a16="http://schemas.microsoft.com/office/drawing/2014/main" id="{DC6C8E50-C224-4582-A50B-F441205E0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38704"/>
            <a:ext cx="7487272" cy="49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537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304756" y="312737"/>
            <a:ext cx="8378869" cy="852469"/>
          </a:xfrm>
        </p:spPr>
        <p:txBody>
          <a:bodyPr>
            <a:noAutofit/>
          </a:bodyPr>
          <a:lstStyle/>
          <a:p>
            <a:r>
              <a:rPr lang="de-DE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9</a:t>
            </a:r>
            <a: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. </a:t>
            </a:r>
            <a:r>
              <a:rPr lang="de-DE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Karneval in Frankreich.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Karnawał kończy się pokazem sztucznych ogni.</a:t>
            </a:r>
          </a:p>
        </p:txBody>
      </p:sp>
      <p:sp>
        <p:nvSpPr>
          <p:cNvPr id="2" name="AutoShape 6" descr="Space-Dyed Hoodie Active Purple DU82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Space-Dyed Hoodie Active Purple DU821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10" descr="Space-Dyed Hoodie Active Purple DU821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Obraz zawierający osoba, zewnętrzne, osoby, grupa&#10;&#10;Opis wygenerowany automatycznie">
            <a:extLst>
              <a:ext uri="{FF2B5EF4-FFF2-40B4-BE49-F238E27FC236}">
                <a16:creationId xmlns:a16="http://schemas.microsoft.com/office/drawing/2014/main" id="{A5B8F801-3EAB-403B-94DE-1434BAE79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6" y="1333463"/>
            <a:ext cx="8356221" cy="46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939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429447" y="604738"/>
            <a:ext cx="8349369" cy="4248472"/>
          </a:xfrm>
        </p:spPr>
        <p:txBody>
          <a:bodyPr>
            <a:noAutofit/>
          </a:bodyPr>
          <a:lstStyle/>
          <a:p>
            <a:r>
              <a:rPr lang="de-DE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10. Karneval in Polen.</a:t>
            </a:r>
            <a:b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br>
              <a:rPr lang="pl-PL" sz="1600" dirty="0"/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Karnawał, to okres zabaw i pochodów przebierańców trwających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od dnia Trzech Króli (06.01.) do Środy Popielcowej.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W Polsce jest to również widowisko ludowe, czyli tzw. kolędowanie.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Jest to chodzenie przebierańców po domach i odgrywanie szopki,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czyli scenki przedstawiającej walkę dobra ze złem.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Typowe postacie to anioł, diabeł, herod, koza lub inne zwierzę oraz  muzykanci.</a:t>
            </a:r>
          </a:p>
        </p:txBody>
      </p:sp>
      <p:sp>
        <p:nvSpPr>
          <p:cNvPr id="2" name="AutoShape 5" descr="Znalezione obrazy dla zapytania zara kolekcja lato 2019"/>
          <p:cNvSpPr>
            <a:spLocks noChangeAspect="1" noChangeArrowheads="1"/>
          </p:cNvSpPr>
          <p:nvPr/>
        </p:nvSpPr>
        <p:spPr bwMode="auto">
          <a:xfrm>
            <a:off x="183071" y="4346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0403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530492" y="476672"/>
            <a:ext cx="7569899" cy="1224136"/>
          </a:xfrm>
        </p:spPr>
        <p:txBody>
          <a:bodyPr>
            <a:noAutofit/>
          </a:bodyPr>
          <a:lstStyle/>
          <a:p>
            <a:r>
              <a:rPr lang="de-DE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1</a:t>
            </a:r>
            <a: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1</a:t>
            </a:r>
            <a:r>
              <a:rPr lang="de-DE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. Karneval in Polen.</a:t>
            </a:r>
            <a:b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Kolędnicy idą ulicami, trzaskają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batem i przepędzają zło. </a:t>
            </a:r>
            <a:b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Przebrani są za diabła, anioła, śmierć i dzikie zwierzęta.</a:t>
            </a:r>
            <a:endParaRPr lang="pl-PL" sz="1600" dirty="0"/>
          </a:p>
        </p:txBody>
      </p:sp>
      <p:sp>
        <p:nvSpPr>
          <p:cNvPr id="2" name="AutoShape 5" descr="Znalezione obrazy dla zapytania zara kolekcja lato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Obraz 4" descr="Obraz zawierający sport, taniec, osoba, zewnętrzne&#10;&#10;Opis wygenerowany automatycznie">
            <a:extLst>
              <a:ext uri="{FF2B5EF4-FFF2-40B4-BE49-F238E27FC236}">
                <a16:creationId xmlns:a16="http://schemas.microsoft.com/office/drawing/2014/main" id="{FE6A879D-2733-4DEF-B49E-D0AD76373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1152"/>
            <a:ext cx="6895647" cy="48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630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osoba, zewnętrzne, osoby, stojące&#10;&#10;Opis wygenerowany automatycznie">
            <a:extLst>
              <a:ext uri="{FF2B5EF4-FFF2-40B4-BE49-F238E27FC236}">
                <a16:creationId xmlns:a16="http://schemas.microsoft.com/office/drawing/2014/main" id="{7A78F912-21E1-420F-AF09-C52CE01E6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7336160" cy="4676802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23088F3-2F00-4A31-946E-1219F6F3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4366"/>
            <a:ext cx="8359080" cy="1292426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prstClr val="white"/>
                </a:solidFill>
                <a:latin typeface="Trebuchet MS"/>
              </a:rPr>
              <a:t>12. </a:t>
            </a:r>
            <a:r>
              <a:rPr lang="pl-PL" sz="4000" dirty="0" err="1">
                <a:solidFill>
                  <a:prstClr val="white"/>
                </a:solidFill>
                <a:latin typeface="Trebuchet MS"/>
              </a:rPr>
              <a:t>Karneval</a:t>
            </a:r>
            <a:r>
              <a:rPr lang="pl-PL" sz="4000" dirty="0">
                <a:solidFill>
                  <a:prstClr val="white"/>
                </a:solidFill>
                <a:latin typeface="Trebuchet MS"/>
              </a:rPr>
              <a:t> in Polen.</a:t>
            </a:r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Kolędowanie to wypędzanie zła i przynoszenie dobrej nowiny. Kolędnicy w przebraniu </a:t>
            </a:r>
            <a:br>
              <a:rPr lang="pl-PL" sz="1600" dirty="0"/>
            </a:br>
            <a:r>
              <a:rPr lang="pl-PL" sz="1600" dirty="0"/>
              <a:t>przedstawiają szopkę, czyli scenkę walki dobra ze złem.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222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śnieg, zewnętrzne, drzewo, jazda na nartach&#10;&#10;Opis wygenerowany automatycznie">
            <a:extLst>
              <a:ext uri="{FF2B5EF4-FFF2-40B4-BE49-F238E27FC236}">
                <a16:creationId xmlns:a16="http://schemas.microsoft.com/office/drawing/2014/main" id="{86225A11-C38C-4360-9C31-CC09CA249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4212"/>
          <a:stretch/>
        </p:blipFill>
        <p:spPr>
          <a:xfrm>
            <a:off x="467544" y="1844824"/>
            <a:ext cx="7467600" cy="4221163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F55200B-E48B-4D62-8AAC-792DFD2F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prstClr val="white"/>
                </a:solidFill>
                <a:latin typeface="Trebuchet MS"/>
              </a:rPr>
              <a:t>13. </a:t>
            </a:r>
            <a:r>
              <a:rPr lang="pl-PL" dirty="0" err="1">
                <a:solidFill>
                  <a:prstClr val="white"/>
                </a:solidFill>
                <a:latin typeface="Trebuchet MS"/>
              </a:rPr>
              <a:t>Karneval</a:t>
            </a:r>
            <a:r>
              <a:rPr lang="pl-PL" dirty="0">
                <a:solidFill>
                  <a:prstClr val="white"/>
                </a:solidFill>
                <a:latin typeface="Trebuchet MS"/>
              </a:rPr>
              <a:t> in Polen.</a:t>
            </a:r>
            <a:br>
              <a:rPr lang="pl-PL" dirty="0">
                <a:solidFill>
                  <a:prstClr val="white"/>
                </a:solidFill>
                <a:latin typeface="Trebuchet MS"/>
              </a:rPr>
            </a:br>
            <a:r>
              <a:rPr lang="pl-PL" sz="1800" dirty="0"/>
              <a:t>Kolędowanie. Chłopcy w przebraniu, z muzykantami odwiedzają domy </a:t>
            </a:r>
            <a:br>
              <a:rPr lang="pl-PL" sz="1800" dirty="0"/>
            </a:br>
            <a:r>
              <a:rPr lang="pl-PL" sz="1800" dirty="0"/>
              <a:t>i przynoszą kolędę - dobre życzenia. W zamian otrzymują podarunki.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363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2139461" y="1268760"/>
            <a:ext cx="6509239" cy="3886200"/>
          </a:xfrm>
        </p:spPr>
        <p:txBody>
          <a:bodyPr>
            <a:normAutofit/>
          </a:bodyPr>
          <a:lstStyle/>
          <a:p>
            <a:r>
              <a:rPr lang="de-DE" sz="5400" dirty="0"/>
              <a:t>Danke </a:t>
            </a:r>
            <a:br>
              <a:rPr lang="de-DE" sz="5400" dirty="0"/>
            </a:br>
            <a:r>
              <a:rPr lang="de-DE" sz="4000" dirty="0"/>
              <a:t>für die  Aufmerksamkeit</a:t>
            </a:r>
            <a:endParaRPr lang="pl-PL" sz="5400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2555776" y="4836708"/>
            <a:ext cx="5434006" cy="1280333"/>
          </a:xfrm>
        </p:spPr>
        <p:txBody>
          <a:bodyPr>
            <a:noAutofit/>
          </a:bodyPr>
          <a:lstStyle/>
          <a:p>
            <a:r>
              <a:rPr lang="pl-PL" sz="4000" dirty="0" err="1"/>
              <a:t>bearbeitet</a:t>
            </a:r>
            <a:r>
              <a:rPr lang="pl-PL" sz="4000" dirty="0"/>
              <a:t> von</a:t>
            </a:r>
          </a:p>
          <a:p>
            <a:r>
              <a:rPr lang="pl-PL" sz="4000" dirty="0"/>
              <a:t>Ma</a:t>
            </a:r>
            <a:r>
              <a:rPr lang="de-DE" sz="4000" dirty="0" err="1"/>
              <a:t>ria</a:t>
            </a:r>
            <a:r>
              <a:rPr lang="de-DE" sz="4000" dirty="0"/>
              <a:t> </a:t>
            </a:r>
            <a:r>
              <a:rPr lang="de-DE" sz="4000" dirty="0" err="1"/>
              <a:t>Duber</a:t>
            </a:r>
            <a:r>
              <a:rPr lang="pl-PL" sz="2400" dirty="0"/>
              <a:t>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1565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197701" y="1484784"/>
            <a:ext cx="8334740" cy="3600400"/>
          </a:xfrm>
        </p:spPr>
        <p:txBody>
          <a:bodyPr>
            <a:noAutofit/>
          </a:bodyPr>
          <a:lstStyle/>
          <a:p>
            <a:r>
              <a:rPr lang="pl-PL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1. </a:t>
            </a:r>
            <a:r>
              <a:rPr lang="de-DE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Karneval in Deutschland</a:t>
            </a:r>
            <a:br>
              <a:rPr lang="pl-PL" sz="40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Karnawał to czas zimowych balów kostiumowych i ulicznych pochodów.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Oficjalny początek karnawału „</a:t>
            </a:r>
            <a:r>
              <a:rPr lang="pl-PL" sz="1800" b="0" dirty="0" err="1">
                <a:ln>
                  <a:noFill/>
                </a:ln>
                <a:solidFill>
                  <a:prstClr val="white"/>
                </a:solidFill>
                <a:effectLst/>
              </a:rPr>
              <a:t>Karneval</a:t>
            </a: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” lub „</a:t>
            </a:r>
            <a:r>
              <a:rPr lang="pl-PL" sz="1800" b="0" dirty="0" err="1">
                <a:ln>
                  <a:noFill/>
                </a:ln>
                <a:solidFill>
                  <a:prstClr val="white"/>
                </a:solidFill>
                <a:effectLst/>
              </a:rPr>
              <a:t>Fasching</a:t>
            </a: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” zaczyna się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w dniu Świętego Marcina czyli 11 listopada o godzinie 11.11.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Trzy ostatnie dni karnawału obchodzone są bardzo hucznie.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Żartobliwie mówi się, że karnawał w Niemczech to piąta pora roku.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endParaRPr lang="pl-PL" sz="1800" b="0" dirty="0">
              <a:ln>
                <a:noFill/>
              </a:ln>
              <a:solidFill>
                <a:prstClr val="white"/>
              </a:solidFill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197700" y="332656"/>
            <a:ext cx="8748599" cy="1231388"/>
          </a:xfrm>
        </p:spPr>
        <p:txBody>
          <a:bodyPr>
            <a:noAutofit/>
          </a:bodyPr>
          <a:lstStyle/>
          <a:p>
            <a:r>
              <a:rPr lang="pl-PL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2. </a:t>
            </a:r>
            <a:r>
              <a:rPr lang="de-DE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Karneval in Deutschland</a:t>
            </a:r>
            <a:br>
              <a:rPr lang="pl-PL" sz="40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W przebraniu wszyscy bawią się na ulicach i w lokalach.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Śpiewają karnawałowe piosenki i panuje wesoła atmosfera.</a:t>
            </a:r>
            <a:br>
              <a:rPr lang="pl-PL" sz="1800" dirty="0"/>
            </a:br>
            <a:endParaRPr lang="pl-PL" sz="1800" dirty="0"/>
          </a:p>
        </p:txBody>
      </p:sp>
      <p:pic>
        <p:nvPicPr>
          <p:cNvPr id="5" name="Obraz 4" descr="Obraz zawierający kolorowy, osoba, taniec, sport&#10;&#10;Opis wygenerowany automatycznie">
            <a:extLst>
              <a:ext uri="{FF2B5EF4-FFF2-40B4-BE49-F238E27FC236}">
                <a16:creationId xmlns:a16="http://schemas.microsoft.com/office/drawing/2014/main" id="{FF747CDC-C66B-4500-BCED-7CE026C0B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75608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341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7" cy="1261538"/>
          </a:xfrm>
        </p:spPr>
        <p:txBody>
          <a:bodyPr>
            <a:normAutofit fontScale="90000"/>
          </a:bodyPr>
          <a:lstStyle/>
          <a:p>
            <a:r>
              <a:rPr lang="pl-PL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3</a:t>
            </a:r>
            <a:r>
              <a:rPr lang="de-DE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. Karneval in Deutschland.</a:t>
            </a:r>
            <a:r>
              <a:rPr lang="pl-PL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Ulicami miast organizowane są parady karnawałowe.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Z muzyką i wozami pełnymi przebierańców pochód trwa cały dzień.</a:t>
            </a:r>
          </a:p>
        </p:txBody>
      </p:sp>
      <p:pic>
        <p:nvPicPr>
          <p:cNvPr id="7" name="Obraz 6" descr="Obraz zawierający kolorowy, zdobione, tłum&#10;&#10;Opis wygenerowany automatycznie">
            <a:extLst>
              <a:ext uri="{FF2B5EF4-FFF2-40B4-BE49-F238E27FC236}">
                <a16:creationId xmlns:a16="http://schemas.microsoft.com/office/drawing/2014/main" id="{8622C4F2-8BCF-42E7-87B3-41D4F3D72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99362"/>
            <a:ext cx="6987157" cy="46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795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291871" y="332656"/>
            <a:ext cx="8533773" cy="1542506"/>
          </a:xfrm>
        </p:spPr>
        <p:txBody>
          <a:bodyPr>
            <a:noAutofit/>
          </a:bodyPr>
          <a:lstStyle/>
          <a:p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4</a:t>
            </a:r>
            <a:r>
              <a:rPr lang="de-DE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. Karneval in D</a:t>
            </a:r>
            <a: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e</a:t>
            </a:r>
            <a:r>
              <a:rPr lang="de-DE" sz="3600" b="0" dirty="0" err="1">
                <a:ln>
                  <a:noFill/>
                </a:ln>
                <a:solidFill>
                  <a:prstClr val="white"/>
                </a:solidFill>
                <a:effectLst/>
              </a:rPr>
              <a:t>utschland</a:t>
            </a:r>
            <a:b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W niektórych regionach Niemiec zakłada się tradycyjne maski, które przedstawiają diabła, błazna, czarownice i różne zwierzęta.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endParaRPr lang="pl-PL" sz="1800" b="0" dirty="0">
              <a:ln>
                <a:noFill/>
              </a:ln>
              <a:solidFill>
                <a:prstClr val="white"/>
              </a:solidFill>
              <a:effectLst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1DCC35C-C671-4716-99F8-6A7BB6AC13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1" y="1875162"/>
            <a:ext cx="6696743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6427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047768"/>
          </a:xfrm>
        </p:spPr>
        <p:txBody>
          <a:bodyPr>
            <a:noAutofit/>
          </a:bodyPr>
          <a:lstStyle/>
          <a:p>
            <a: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5</a:t>
            </a:r>
            <a:r>
              <a:rPr lang="de-DE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. Karneval in Italien.</a:t>
            </a:r>
            <a:b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Znanym karnawałowym miejscem we Włoszech jest Wenecja.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Przebierańcy zakładają cudowne kostiumy i piękne maski z piórami. </a:t>
            </a:r>
          </a:p>
        </p:txBody>
      </p:sp>
      <p:pic>
        <p:nvPicPr>
          <p:cNvPr id="4" name="Obraz 3" descr="Obraz zawierający niebo, zewnętrzne&#10;&#10;Opis wygenerowany automatycznie">
            <a:extLst>
              <a:ext uri="{FF2B5EF4-FFF2-40B4-BE49-F238E27FC236}">
                <a16:creationId xmlns:a16="http://schemas.microsoft.com/office/drawing/2014/main" id="{4EA1EE00-C38A-4D94-B666-D8F0CAEA9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1" y="1412776"/>
            <a:ext cx="6950427" cy="52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876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460375" y="312736"/>
            <a:ext cx="7568009" cy="830264"/>
          </a:xfrm>
        </p:spPr>
        <p:txBody>
          <a:bodyPr>
            <a:noAutofit/>
          </a:bodyPr>
          <a:lstStyle/>
          <a:p>
            <a: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6</a:t>
            </a:r>
            <a:r>
              <a:rPr lang="de-DE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. Karneval in Italien.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Wspólna zabawa zaczyna się na Placu Świętego Marka.</a:t>
            </a:r>
          </a:p>
        </p:txBody>
      </p:sp>
      <p:sp>
        <p:nvSpPr>
          <p:cNvPr id="2" name="AutoShape 2" descr="Znalezione obrazy dla zapytania joo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joop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Znalezione obrazy dla zapytania joop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Obraz zawierający budynek, zewnętrzne, czerwony&#10;&#10;Opis wygenerowany automatycznie">
            <a:extLst>
              <a:ext uri="{FF2B5EF4-FFF2-40B4-BE49-F238E27FC236}">
                <a16:creationId xmlns:a16="http://schemas.microsoft.com/office/drawing/2014/main" id="{535BB222-4D41-43A0-9926-E28658DCA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1412776"/>
            <a:ext cx="7784033" cy="51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48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271195" y="256964"/>
            <a:ext cx="7973214" cy="893617"/>
          </a:xfrm>
        </p:spPr>
        <p:txBody>
          <a:bodyPr>
            <a:noAutofit/>
          </a:bodyPr>
          <a:lstStyle/>
          <a:p>
            <a:r>
              <a:rPr lang="pl-PL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7. </a:t>
            </a:r>
            <a:r>
              <a:rPr lang="de-DE" sz="3600" b="0" dirty="0">
                <a:ln>
                  <a:noFill/>
                </a:ln>
                <a:solidFill>
                  <a:prstClr val="white"/>
                </a:solidFill>
                <a:effectLst/>
              </a:rPr>
              <a:t>Karneval in Italien.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Pochód przebierańców idzie do Bazyliki Świętego Marka. </a:t>
            </a:r>
          </a:p>
        </p:txBody>
      </p:sp>
      <p:sp>
        <p:nvSpPr>
          <p:cNvPr id="2" name="AutoShape 2" descr="Znalezione obrazy dla zapytania prosto mo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prosto mod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Obraz zawierający budynek, zewnętrzne, osoby, tłum&#10;&#10;Opis wygenerowany automatycznie">
            <a:extLst>
              <a:ext uri="{FF2B5EF4-FFF2-40B4-BE49-F238E27FC236}">
                <a16:creationId xmlns:a16="http://schemas.microsoft.com/office/drawing/2014/main" id="{F09EB1AC-BECB-4593-8B00-784DAB9E1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553374"/>
            <a:ext cx="7327092" cy="48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808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318356" y="332656"/>
            <a:ext cx="8507288" cy="1440160"/>
          </a:xfrm>
        </p:spPr>
        <p:txBody>
          <a:bodyPr>
            <a:normAutofit fontScale="90000"/>
          </a:bodyPr>
          <a:lstStyle/>
          <a:p>
            <a:r>
              <a:rPr lang="de-DE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7. Karneval in Frankreich</a:t>
            </a:r>
            <a:r>
              <a:rPr lang="pl-PL" sz="4000" b="0" dirty="0">
                <a:ln>
                  <a:noFill/>
                </a:ln>
                <a:solidFill>
                  <a:prstClr val="white"/>
                </a:solidFill>
                <a:effectLst/>
              </a:rPr>
              <a:t>.</a:t>
            </a:r>
            <a:br>
              <a:rPr lang="pl-PL" sz="40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We francuskiej Nicei przebierańcy jadą na platformach tonących w kwiatach. </a:t>
            </a:r>
            <a:b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r>
              <a:rPr lang="pl-PL" sz="1800" b="0" dirty="0">
                <a:ln>
                  <a:noFill/>
                </a:ln>
                <a:solidFill>
                  <a:prstClr val="white"/>
                </a:solidFill>
                <a:effectLst/>
              </a:rPr>
              <a:t>Rydwan Królowej Karnawału przybrany jest kolorowymi storczykami.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D9F734E-43C7-4C1F-89EE-9F4EA068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8774"/>
            <a:ext cx="7804593" cy="43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54534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wiz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469</Words>
  <Application>Microsoft Office PowerPoint</Application>
  <PresentationFormat>Pokaz na ekranie (4:3)</PresentationFormat>
  <Paragraphs>32</Paragraphs>
  <Slides>16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 MS</vt:lpstr>
      <vt:lpstr>Kwiz</vt:lpstr>
      <vt:lpstr>Karneval in Europa </vt:lpstr>
      <vt:lpstr>1. Karneval in Deutschland  Karnawał to czas zimowych balów kostiumowych i ulicznych pochodów.   Oficjalny początek karnawału „Karneval” lub „Fasching” zaczyna się  w dniu Świętego Marcina czyli 11 listopada o godzinie 11.11.  Trzy ostatnie dni karnawału obchodzone są bardzo hucznie. Żartobliwie mówi się, że karnawał w Niemczech to piąta pora roku. </vt:lpstr>
      <vt:lpstr>2. Karneval in Deutschland W przebraniu wszyscy bawią się na ulicach i w lokalach.  Śpiewają karnawałowe piosenki i panuje wesoła atmosfera. </vt:lpstr>
      <vt:lpstr>3. Karneval in Deutschland.   Ulicami miast organizowane są parady karnawałowe.  Z muzyką i wozami pełnymi przebierańców pochód trwa cały dzień.</vt:lpstr>
      <vt:lpstr> 4. Karneval in Deutschland  W niektórych regionach Niemiec zakłada się tradycyjne maski, które przedstawiają diabła, błazna, czarownice i różne zwierzęta. </vt:lpstr>
      <vt:lpstr>5. Karneval in Italien. Znanym karnawałowym miejscem we Włoszech jest Wenecja.  Przebierańcy zakładają cudowne kostiumy i piękne maski z piórami. </vt:lpstr>
      <vt:lpstr>6. Karneval in Italien.  Wspólna zabawa zaczyna się na Placu Świętego Marka.</vt:lpstr>
      <vt:lpstr>7. Karneval in Italien.  Pochód przebierańców idzie do Bazyliki Świętego Marka. </vt:lpstr>
      <vt:lpstr>7. Karneval in Frankreich.  We francuskiej Nicei przebierańcy jadą na platformach tonących w kwiatach.  Rydwan Królowej Karnawału przybrany jest kolorowymi storczykami.</vt:lpstr>
      <vt:lpstr>8. Karneval in Frankreich. Karnawałowe szaleństwo urozmaicają występy grup taneczno-muzycznych.</vt:lpstr>
      <vt:lpstr>9. Karneval in Frankreich. Karnawał kończy się pokazem sztucznych ogni.</vt:lpstr>
      <vt:lpstr>10. Karneval in Polen.  Karnawał, to okres zabaw i pochodów przebierańców trwających  od dnia Trzech Króli (06.01.) do Środy Popielcowej.  W Polsce jest to również widowisko ludowe, czyli tzw. kolędowanie. Jest to chodzenie przebierańców po domach i odgrywanie szopki,  czyli scenki przedstawiającej walkę dobra ze złem.  Typowe postacie to anioł, diabeł, herod, koza lub inne zwierzę oraz  muzykanci.</vt:lpstr>
      <vt:lpstr>11. Karneval in Polen. Kolędnicy idą ulicami, trzaskają batem i przepędzają zło.  Przebrani są za diabła, anioła, śmierć i dzikie zwierzęta.</vt:lpstr>
      <vt:lpstr>12. Karneval in Polen.  Kolędowanie to wypędzanie zła i przynoszenie dobrej nowiny. Kolędnicy w przebraniu  przedstawiają szopkę, czyli scenkę walki dobra ze złem. </vt:lpstr>
      <vt:lpstr>13. Karneval in Polen. Kolędowanie. Chłopcy w przebraniu, z muzykantami odwiedzają domy  i przynoszą kolędę - dobre życzenia. W zamian otrzymują podarunki.</vt:lpstr>
      <vt:lpstr>Danke  für die 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2019-05-12T15:06:42Z</dcterms:created>
  <dcterms:modified xsi:type="dcterms:W3CDTF">2021-01-31T18:27:57Z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1045</vt:i4>
  </property>
  <property fmtid="{D5CDD505-2E9C-101B-9397-08002B2CF9AE}" pid="3" name="_Version">
    <vt:lpwstr>12.0.4518</vt:lpwstr>
  </property>
</Properties>
</file>