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Gloria Hallelujah" charset="0"/>
      <p:regular r:id="rId9"/>
    </p:embeddedFont>
    <p:embeddedFont>
      <p:font typeface="Bell MT" pitchFamily="18" charset="0"/>
      <p:regular r:id="rId10"/>
      <p:bold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1766" y="1803374"/>
            <a:ext cx="14244467" cy="6851702"/>
            <a:chOff x="0" y="0"/>
            <a:chExt cx="18992623" cy="913560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992623" cy="9135602"/>
              <a:chOff x="0" y="0"/>
              <a:chExt cx="14418927" cy="693561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418928" cy="6935619"/>
              </a:xfrm>
              <a:custGeom>
                <a:avLst/>
                <a:gdLst/>
                <a:ahLst/>
                <a:cxnLst/>
                <a:rect l="l" t="t" r="r" b="b"/>
                <a:pathLst>
                  <a:path w="14418928" h="6935619">
                    <a:moveTo>
                      <a:pt x="0" y="0"/>
                    </a:moveTo>
                    <a:lnTo>
                      <a:pt x="0" y="6935619"/>
                    </a:lnTo>
                    <a:lnTo>
                      <a:pt x="14418928" y="6935619"/>
                    </a:lnTo>
                    <a:lnTo>
                      <a:pt x="14418928" y="0"/>
                    </a:lnTo>
                    <a:lnTo>
                      <a:pt x="0" y="0"/>
                    </a:lnTo>
                    <a:close/>
                    <a:moveTo>
                      <a:pt x="14357967" y="6874659"/>
                    </a:moveTo>
                    <a:lnTo>
                      <a:pt x="59690" y="6874659"/>
                    </a:lnTo>
                    <a:lnTo>
                      <a:pt x="59690" y="59690"/>
                    </a:lnTo>
                    <a:lnTo>
                      <a:pt x="14357967" y="59690"/>
                    </a:lnTo>
                    <a:lnTo>
                      <a:pt x="14357967" y="6874659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265689" y="289640"/>
              <a:ext cx="18452679" cy="8537106"/>
              <a:chOff x="0" y="0"/>
              <a:chExt cx="35762085" cy="1654527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762084" cy="16545278"/>
              </a:xfrm>
              <a:custGeom>
                <a:avLst/>
                <a:gdLst/>
                <a:ahLst/>
                <a:cxnLst/>
                <a:rect l="l" t="t" r="r" b="b"/>
                <a:pathLst>
                  <a:path w="35762084" h="16545278">
                    <a:moveTo>
                      <a:pt x="0" y="0"/>
                    </a:moveTo>
                    <a:lnTo>
                      <a:pt x="0" y="16545278"/>
                    </a:lnTo>
                    <a:lnTo>
                      <a:pt x="35762084" y="16545278"/>
                    </a:lnTo>
                    <a:lnTo>
                      <a:pt x="35762084" y="0"/>
                    </a:lnTo>
                    <a:lnTo>
                      <a:pt x="0" y="0"/>
                    </a:lnTo>
                    <a:close/>
                    <a:moveTo>
                      <a:pt x="35701123" y="16484318"/>
                    </a:moveTo>
                    <a:lnTo>
                      <a:pt x="59690" y="16484318"/>
                    </a:lnTo>
                    <a:lnTo>
                      <a:pt x="59690" y="59690"/>
                    </a:lnTo>
                    <a:lnTo>
                      <a:pt x="35701123" y="59690"/>
                    </a:lnTo>
                    <a:lnTo>
                      <a:pt x="35701123" y="16484318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7547" y="1136127"/>
            <a:ext cx="1490343" cy="176895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17747" y="3678158"/>
            <a:ext cx="11117358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0"/>
              </a:lnSpc>
            </a:pPr>
            <a:r>
              <a:rPr lang="en-US" sz="6109" spc="427" dirty="0">
                <a:solidFill>
                  <a:srgbClr val="EFE9CE"/>
                </a:solidFill>
                <a:latin typeface="Bell MT" panose="02020503060305020303" pitchFamily="18" charset="0"/>
              </a:rPr>
              <a:t>TRADYCJE BOŻONARODZENIOWE </a:t>
            </a:r>
          </a:p>
          <a:p>
            <a:pPr algn="ctr">
              <a:lnSpc>
                <a:spcPts val="7330"/>
              </a:lnSpc>
            </a:pPr>
            <a:r>
              <a:rPr lang="en-US" sz="6109" spc="427" dirty="0">
                <a:solidFill>
                  <a:srgbClr val="EFE9CE"/>
                </a:solidFill>
                <a:latin typeface="Bell MT" panose="02020503060305020303" pitchFamily="18" charset="0"/>
              </a:rPr>
              <a:t>W EUROPIE I NA ŚWIECIE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752963">
            <a:off x="869880" y="2611612"/>
            <a:ext cx="1871030" cy="21756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503679">
            <a:off x="15490749" y="4850753"/>
            <a:ext cx="1674466" cy="19470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589703">
            <a:off x="552843" y="658476"/>
            <a:ext cx="4562993" cy="27891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7909780">
            <a:off x="13506493" y="6470811"/>
            <a:ext cx="4744188" cy="2899885"/>
          </a:xfrm>
          <a:prstGeom prst="rect">
            <a:avLst/>
          </a:prstGeom>
        </p:spPr>
      </p:pic>
      <p:pic>
        <p:nvPicPr>
          <p:cNvPr id="13" name="wham_last_christmas_instrumental_-50118679093542546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9741749">
            <a:off x="289805" y="638839"/>
            <a:ext cx="53340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E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0500" y="6190963"/>
            <a:ext cx="8253245" cy="50447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54772" y="1019175"/>
            <a:ext cx="7378456" cy="83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</a:pPr>
            <a:r>
              <a:rPr lang="en-US" sz="5420" spc="379" dirty="0">
                <a:solidFill>
                  <a:srgbClr val="6B1D1D"/>
                </a:solidFill>
                <a:latin typeface="Bell MT" panose="02020503060305020303" pitchFamily="18" charset="0"/>
              </a:rPr>
              <a:t>NIEMCY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819400" y="2599965"/>
            <a:ext cx="12198783" cy="6113397"/>
            <a:chOff x="-600556" y="0"/>
            <a:chExt cx="16265044" cy="8151196"/>
          </a:xfrm>
        </p:grpSpPr>
        <p:sp>
          <p:nvSpPr>
            <p:cNvPr id="5" name="TextBox 5"/>
            <p:cNvSpPr txBox="1"/>
            <p:nvPr/>
          </p:nvSpPr>
          <p:spPr>
            <a:xfrm>
              <a:off x="0" y="7735805"/>
              <a:ext cx="15664488" cy="415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8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600556" y="0"/>
              <a:ext cx="16265044" cy="71814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78"/>
                </a:lnSpc>
              </a:pPr>
              <a:r>
                <a:rPr lang="en-US" sz="2800" spc="202" dirty="0">
                  <a:latin typeface="Gloria Hallelujah" panose="020B0604020202020204" charset="0"/>
                </a:rPr>
                <a:t>U NASZYCH ZACHODNICH SĄSIADÓW PODCZAS WIGILII NIE MA ZWYCZAJU ŁAMANIA SIĘ OPŁATKIEM.W NIEMCZECH NIGDY TEŻ NIE BYŁO POSTU, A PODCZAS KOLACJI WIGILIJNEJ JE SIĘ NAJCZĘŚCIEJ SAŁATKĘ KARTOFLANĄ I PARÓWKI BĄDŹ KIEŁBASKI.W WIGILIĘ KAŻDY Z GOŚCI MA UKRYTY POD TALERZEM PIENIĄŻEK, KTÓRY MA PRZYNIEŚĆ SZCZĘŚCIE W NOWYM ROKU.REZENTY ROZDAWANE SĄ ZA TO DOPIERO 25 GRUDNIA - W NIEMCZECH TAKŻE PRZYNOSI JE MIKOŁAJ.BARDZO WAŻNYM ELEMENTEM ŚWIĄTECZNEGO OBIADU JEST PIECZONA GĘŚ PODAWANA NAJCZĘŚCIEJ Z ZIEMNIAKAMI I KAPUSTĄ.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636040" cy="4001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28818" y="887987"/>
            <a:ext cx="4230363" cy="1933503"/>
            <a:chOff x="0" y="0"/>
            <a:chExt cx="5640485" cy="2578004"/>
          </a:xfrm>
        </p:grpSpPr>
        <p:sp>
          <p:nvSpPr>
            <p:cNvPr id="3" name="TextBox 3"/>
            <p:cNvSpPr txBox="1"/>
            <p:nvPr/>
          </p:nvSpPr>
          <p:spPr>
            <a:xfrm>
              <a:off x="0" y="1782349"/>
              <a:ext cx="5640485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5640485" cy="1110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04"/>
                </a:lnSpc>
              </a:pPr>
              <a:r>
                <a:rPr lang="en-US" sz="5420" spc="379" dirty="0">
                  <a:solidFill>
                    <a:srgbClr val="6B1D1D"/>
                  </a:solidFill>
                  <a:latin typeface="Bell MT" panose="02020503060305020303" pitchFamily="18" charset="0"/>
                </a:rPr>
                <a:t>FRANCJA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67525" y="4395616"/>
            <a:ext cx="2675016" cy="1852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20051" y="7480983"/>
            <a:ext cx="2562083" cy="24243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79846" y="7799495"/>
            <a:ext cx="4645216" cy="27813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897114" y="5235908"/>
            <a:ext cx="3362186" cy="34572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269256" y="1019988"/>
            <a:ext cx="1406554" cy="166950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37131" y="2302252"/>
            <a:ext cx="9994832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Święta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Bożego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Narodzenia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pełnią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we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Francji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bardzo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ważną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rolę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Są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to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święta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rodzinne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Francuzi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wręczają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sobie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ręcznie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robione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kartki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świąteczne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oraz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kupują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prezenty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We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Francji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, w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przeciwieństwie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do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Polski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nie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ma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Wigilii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Francuzi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biorą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udział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we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mszy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, a 25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grudnia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siadają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do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wspólnego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obiadu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W ten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dzień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je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się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indyka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nadziewanego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kasztanami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pije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dużo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szampana.We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Francji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dzieci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wierzą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że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to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mały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Jezus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przynosi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im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prezenty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które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w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wigilijną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noc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wkłada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do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bucików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ustawionych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przy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kominku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98131" y="923453"/>
            <a:ext cx="429173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spc="392" dirty="0">
                <a:solidFill>
                  <a:srgbClr val="6B1D1D"/>
                </a:solidFill>
                <a:latin typeface="Bell MT" panose="02020503060305020303" pitchFamily="18" charset="0"/>
              </a:rPr>
              <a:t>ISLADNIA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635798">
            <a:off x="319070" y="-113158"/>
            <a:ext cx="1799355" cy="2092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31313">
            <a:off x="14655706" y="-287633"/>
            <a:ext cx="3993820" cy="24412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69137" y="6069522"/>
            <a:ext cx="4374309" cy="37072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54812" y="2087167"/>
            <a:ext cx="11496461" cy="7171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3"/>
              </a:lnSpc>
            </a:pP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Islandczycy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świętują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13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dni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Świąt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Bożego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Narodzenia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.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Okres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ten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zaczyna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się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24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grudnia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, a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kończy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6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stycznia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,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i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to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właśnie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w ten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dzień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usuwane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są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wszystkie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dekoracje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świąteczne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zarówno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w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domach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jak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i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z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ulic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.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Islandczycy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obchodzą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Święta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wieczorem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24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grudnia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, a ten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zwyczaj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ma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swój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początek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w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starej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tradycji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katolickiej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,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kiedy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to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ludzie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czuwali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w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noc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przed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wielkim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świętem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kościelnym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,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ponieważ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wtedy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wierzono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,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że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nowy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dzień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zaczynał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się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o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godz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. 6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rano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. To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właśnie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o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tej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porze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Islandczycy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tradycyjnie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udają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się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do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kościołów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lub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zaczynają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świętować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w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swoich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395" dirty="0" err="1">
                <a:solidFill>
                  <a:srgbClr val="000000"/>
                </a:solidFill>
                <a:latin typeface="Gloria Hallelujah"/>
              </a:rPr>
              <a:t>domach</a:t>
            </a:r>
            <a:r>
              <a:rPr lang="en-US" sz="3395" dirty="0">
                <a:solidFill>
                  <a:srgbClr val="000000"/>
                </a:solidFill>
                <a:latin typeface="Gloria Hallelujah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15230" y="282450"/>
            <a:ext cx="1406554" cy="16695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6419" y="6151894"/>
            <a:ext cx="4737055" cy="47133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60191">
            <a:off x="1201297" y="7959557"/>
            <a:ext cx="3431173" cy="34140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453122">
            <a:off x="-476587" y="6360989"/>
            <a:ext cx="3895341" cy="387586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378291" y="595313"/>
            <a:ext cx="3531417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spc="392" dirty="0">
                <a:solidFill>
                  <a:srgbClr val="6B1D1D"/>
                </a:solidFill>
                <a:latin typeface="Bell MT" panose="02020503060305020303" pitchFamily="18" charset="0"/>
              </a:rPr>
              <a:t>TURCJA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83474" y="1885276"/>
            <a:ext cx="11935034" cy="778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Gloria Hallelujah"/>
              </a:rPr>
              <a:t>Turcy w dużym stopniu ulegli zachodniej magii Świąt Bożego Narodzenia, odzierając ją z typowo chrześcijańskiej symboliki i dostosowując do własnych potrzeb.Popularną tradycją w Turcji jest także wysyłanie sobie świątecznych kartek, telefoniczne składanie życzeń oraz świąteczne strojenie domów. W dużych zachodnich aglomeracjach odbywają się tradycyjne msze święte oraz organizowane są różne wydarzenia oraz świąteczne eventy, tworzone z myślą o turystach oraz zamieszkujących Turcję chrześcijanach. Atmosferę świąt łatwo odnaleźć można w Stambule, gdzie we wnętrzach miejscowych kościołów tłumnie gromadzą się wierni.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45140">
            <a:off x="-3094981" y="1449899"/>
            <a:ext cx="2908875" cy="31489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-936627" y="251257"/>
            <a:ext cx="3930653" cy="24026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34879" y="1019175"/>
            <a:ext cx="381824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spc="392" dirty="0">
                <a:solidFill>
                  <a:srgbClr val="6B1D1D"/>
                </a:solidFill>
                <a:latin typeface="Bell MT" panose="02020503060305020303" pitchFamily="18" charset="0"/>
              </a:rPr>
              <a:t>JAPONIA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62858" y="7400286"/>
            <a:ext cx="2434876" cy="1457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36378" y="1452563"/>
            <a:ext cx="4587182" cy="59477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72165" y="8462889"/>
            <a:ext cx="1681185" cy="1590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57141" y="8676190"/>
            <a:ext cx="1681185" cy="116422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2272421"/>
            <a:ext cx="12372165" cy="778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Mieszkańcy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Kraju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Kwitnącej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Wiśni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święta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zaczynają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obchodzić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już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w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połowie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listopada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Japończycy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do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Świąt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Bożego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Narodzenia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podchodzą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jednak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zdecydowanie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bardziej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w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sposób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komercyjny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niż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religijny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traktują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je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jako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rozrywkę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Kurisumasu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to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odpowiednik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nazwy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świąt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bożego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narodzenia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To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święto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które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kojarzone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jest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nie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tylko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z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rodzinną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radosną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atmosferą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zakupami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Przede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wszystkim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przyświeca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ono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gloryfikacji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uczuć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Na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wigilijnym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stole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pojawi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się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tak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zwane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„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christmas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cake”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pieczony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kurczak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Wśród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japońskich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tradycji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bożonarodzeniowych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znalazło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się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wspólne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kolędowanie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Klasyczne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utwory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świąteczne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takie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jak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„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Cicha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noc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”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czy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amerykańskie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„Jingle bells”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znajdują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w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Japonii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swoje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wschodnie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Gloria Hallelujah"/>
              </a:rPr>
              <a:t>odpowiedniki</a:t>
            </a:r>
            <a:r>
              <a:rPr lang="en-US" sz="3400" dirty="0">
                <a:solidFill>
                  <a:srgbClr val="000000"/>
                </a:solidFill>
                <a:latin typeface="Gloria Hallelujah"/>
              </a:rPr>
              <a:t>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-113907"/>
            <a:ext cx="5125462" cy="3132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1766" y="1803374"/>
            <a:ext cx="14244467" cy="6851702"/>
            <a:chOff x="0" y="0"/>
            <a:chExt cx="18992623" cy="913560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992623" cy="9135602"/>
              <a:chOff x="0" y="0"/>
              <a:chExt cx="14418927" cy="693561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418928" cy="6935619"/>
              </a:xfrm>
              <a:custGeom>
                <a:avLst/>
                <a:gdLst/>
                <a:ahLst/>
                <a:cxnLst/>
                <a:rect l="l" t="t" r="r" b="b"/>
                <a:pathLst>
                  <a:path w="14418928" h="6935619">
                    <a:moveTo>
                      <a:pt x="0" y="0"/>
                    </a:moveTo>
                    <a:lnTo>
                      <a:pt x="0" y="6935619"/>
                    </a:lnTo>
                    <a:lnTo>
                      <a:pt x="14418928" y="6935619"/>
                    </a:lnTo>
                    <a:lnTo>
                      <a:pt x="14418928" y="0"/>
                    </a:lnTo>
                    <a:lnTo>
                      <a:pt x="0" y="0"/>
                    </a:lnTo>
                    <a:close/>
                    <a:moveTo>
                      <a:pt x="14357967" y="6874659"/>
                    </a:moveTo>
                    <a:lnTo>
                      <a:pt x="59690" y="6874659"/>
                    </a:lnTo>
                    <a:lnTo>
                      <a:pt x="59690" y="59690"/>
                    </a:lnTo>
                    <a:lnTo>
                      <a:pt x="14357967" y="59690"/>
                    </a:lnTo>
                    <a:lnTo>
                      <a:pt x="14357967" y="6874659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265689" y="289640"/>
              <a:ext cx="18452679" cy="8537106"/>
              <a:chOff x="0" y="0"/>
              <a:chExt cx="35762085" cy="1654527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762084" cy="16545278"/>
              </a:xfrm>
              <a:custGeom>
                <a:avLst/>
                <a:gdLst/>
                <a:ahLst/>
                <a:cxnLst/>
                <a:rect l="l" t="t" r="r" b="b"/>
                <a:pathLst>
                  <a:path w="35762084" h="16545278">
                    <a:moveTo>
                      <a:pt x="0" y="0"/>
                    </a:moveTo>
                    <a:lnTo>
                      <a:pt x="0" y="16545278"/>
                    </a:lnTo>
                    <a:lnTo>
                      <a:pt x="35762084" y="16545278"/>
                    </a:lnTo>
                    <a:lnTo>
                      <a:pt x="35762084" y="0"/>
                    </a:lnTo>
                    <a:lnTo>
                      <a:pt x="0" y="0"/>
                    </a:lnTo>
                    <a:close/>
                    <a:moveTo>
                      <a:pt x="35701123" y="16484318"/>
                    </a:moveTo>
                    <a:lnTo>
                      <a:pt x="59690" y="16484318"/>
                    </a:lnTo>
                    <a:lnTo>
                      <a:pt x="59690" y="59690"/>
                    </a:lnTo>
                    <a:lnTo>
                      <a:pt x="35701123" y="59690"/>
                    </a:lnTo>
                    <a:lnTo>
                      <a:pt x="35701123" y="16484318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3585321" y="3218251"/>
            <a:ext cx="10846303" cy="3642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2"/>
              </a:lnSpc>
            </a:pPr>
            <a:r>
              <a:rPr lang="en-US" sz="5960" spc="417" dirty="0">
                <a:solidFill>
                  <a:srgbClr val="EFE9CE"/>
                </a:solidFill>
                <a:latin typeface="Bell MT" panose="02020503060305020303" pitchFamily="18" charset="0"/>
              </a:rPr>
              <a:t>DZIĘKUJE ZA UWAGĘ I ŻYCZĘ WSZYSTKIM OGLĄDAJĄCYM WESOŁYCH ŚWIĄT!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503679">
            <a:off x="15490749" y="4850753"/>
            <a:ext cx="1674466" cy="19470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909780">
            <a:off x="13506493" y="6470811"/>
            <a:ext cx="4744188" cy="28998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0752" y="52251"/>
            <a:ext cx="2636040" cy="400157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999922" y="7201154"/>
            <a:ext cx="3911907" cy="71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3"/>
              </a:lnSpc>
            </a:pPr>
            <a:r>
              <a:rPr lang="en-US" sz="4173" dirty="0" err="1">
                <a:solidFill>
                  <a:srgbClr val="EFE9CE"/>
                </a:solidFill>
                <a:latin typeface="Bell MT" panose="02020503060305020303" pitchFamily="18" charset="0"/>
              </a:rPr>
              <a:t>Zuzanna</a:t>
            </a:r>
            <a:r>
              <a:rPr lang="en-US" sz="4173" dirty="0">
                <a:solidFill>
                  <a:srgbClr val="EFE9CE"/>
                </a:solidFill>
                <a:latin typeface="Bell MT" panose="02020503060305020303" pitchFamily="18" charset="0"/>
              </a:rPr>
              <a:t> </a:t>
            </a:r>
            <a:r>
              <a:rPr lang="en-US" sz="4173" dirty="0" err="1">
                <a:solidFill>
                  <a:srgbClr val="EFE9CE"/>
                </a:solidFill>
                <a:latin typeface="Bell MT" panose="02020503060305020303" pitchFamily="18" charset="0"/>
              </a:rPr>
              <a:t>Żyła</a:t>
            </a:r>
            <a:endParaRPr lang="en-US" sz="4173" dirty="0">
              <a:solidFill>
                <a:srgbClr val="EFE9CE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485</Words>
  <Application>Microsoft Office PowerPoint</Application>
  <PresentationFormat>Niestandardowy</PresentationFormat>
  <Paragraphs>14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Gloria Hallelujah</vt:lpstr>
      <vt:lpstr>Bell MT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Special</dc:title>
  <dc:creator>Rendzia</dc:creator>
  <cp:lastModifiedBy>Rendzia</cp:lastModifiedBy>
  <cp:revision>7</cp:revision>
  <dcterms:created xsi:type="dcterms:W3CDTF">2006-08-16T00:00:00Z</dcterms:created>
  <dcterms:modified xsi:type="dcterms:W3CDTF">2020-12-18T16:48:24Z</dcterms:modified>
  <dc:identifier>DAEP0yBJFSU</dc:identifier>
</cp:coreProperties>
</file>