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0" r:id="rId6"/>
    <p:sldId id="294" r:id="rId7"/>
    <p:sldId id="295" r:id="rId8"/>
    <p:sldId id="299" r:id="rId9"/>
    <p:sldId id="300" r:id="rId10"/>
    <p:sldId id="257" r:id="rId11"/>
    <p:sldId id="267" r:id="rId12"/>
    <p:sldId id="273" r:id="rId13"/>
    <p:sldId id="272" r:id="rId14"/>
    <p:sldId id="271" r:id="rId15"/>
    <p:sldId id="274" r:id="rId16"/>
    <p:sldId id="276" r:id="rId17"/>
    <p:sldId id="277" r:id="rId18"/>
    <p:sldId id="281" r:id="rId19"/>
    <p:sldId id="282" r:id="rId20"/>
    <p:sldId id="283" r:id="rId21"/>
    <p:sldId id="284" r:id="rId22"/>
    <p:sldId id="285" r:id="rId23"/>
    <p:sldId id="287" r:id="rId24"/>
    <p:sldId id="286" r:id="rId25"/>
    <p:sldId id="288" r:id="rId26"/>
    <p:sldId id="289" r:id="rId27"/>
    <p:sldId id="301" r:id="rId28"/>
    <p:sldId id="292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07A33-D288-4398-92BE-18D9A3ECA39D}" v="194" dt="2020-11-22T14:55:59.571"/>
    <p1510:client id="{70A75AB6-1C5B-4A8A-827E-DC1EA80E59E7}" v="78" dt="2020-11-22T15:11:12.418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74" autoAdjust="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02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93E177FC-9536-44EC-8426-6FA0EBEF1605}" type="datetime1">
              <a:rPr lang="pl-PL" smtClean="0"/>
              <a:t>2021-10-25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A850423A-8BCE-448E-A97B-03A88B2B12C1}" type="slidenum">
              <a:rPr lang="pl-PL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2CC0C50E-953B-4A3A-8C0C-CAAB1FE099C4}" type="datetime1">
              <a:rPr lang="pl-PL" noProof="0" smtClean="0"/>
              <a:pPr/>
              <a:t>2021-10-25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/>
              <a:t>Kliknij, aby edytować style wzorca tekstu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01F2A70B-78F2-4DCF-B53B-C990D2FAFB8A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594" y="1346947"/>
            <a:ext cx="10220330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594" y="4299697"/>
            <a:ext cx="10220330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594" y="1484779"/>
            <a:ext cx="10220330" cy="274320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6702" y="4068923"/>
            <a:ext cx="1080623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286" y="1432223"/>
            <a:ext cx="9964364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7062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569" y="4389120"/>
            <a:ext cx="7889217" cy="1069848"/>
          </a:xfrm>
        </p:spPr>
        <p:txBody>
          <a:bodyPr>
            <a:normAutofit/>
          </a:bodyPr>
          <a:lstStyle>
            <a:lvl1pPr marL="0" indent="0" algn="l">
              <a:buNone/>
              <a:defRPr sz="3910">
                <a:solidFill>
                  <a:schemeClr val="tx1"/>
                </a:solidFill>
              </a:defRPr>
            </a:lvl1pPr>
            <a:lvl2pPr marL="812582" indent="0" algn="ctr">
              <a:buNone/>
              <a:defRPr sz="3910"/>
            </a:lvl2pPr>
            <a:lvl3pPr marL="1625163" indent="0" algn="ctr">
              <a:buNone/>
              <a:defRPr sz="3910"/>
            </a:lvl3pPr>
            <a:lvl4pPr marL="2437745" indent="0" algn="ctr">
              <a:buNone/>
              <a:defRPr sz="3555"/>
            </a:lvl4pPr>
            <a:lvl5pPr marL="3250326" indent="0" algn="ctr">
              <a:buNone/>
              <a:defRPr sz="3555"/>
            </a:lvl5pPr>
            <a:lvl6pPr marL="4062908" indent="0" algn="ctr">
              <a:buNone/>
              <a:defRPr sz="3555"/>
            </a:lvl6pPr>
            <a:lvl7pPr marL="4875489" indent="0" algn="ctr">
              <a:buNone/>
              <a:defRPr sz="3555"/>
            </a:lvl7pPr>
            <a:lvl8pPr marL="5688071" indent="0" algn="ctr">
              <a:buNone/>
              <a:defRPr sz="3555"/>
            </a:lvl8pPr>
            <a:lvl9pPr marL="6500652" indent="0" algn="ctr">
              <a:buNone/>
              <a:defRPr sz="3555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0235" y="4289334"/>
            <a:ext cx="1193557" cy="640080"/>
          </a:xfrm>
        </p:spPr>
        <p:txBody>
          <a:bodyPr/>
          <a:lstStyle>
            <a:lvl1pPr>
              <a:defRPr sz="4976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2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0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533400"/>
            <a:ext cx="2552035" cy="5638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522" y="533400"/>
            <a:ext cx="7503745" cy="5638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9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88825" cy="194001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564" y="1225296"/>
            <a:ext cx="9278743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14218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210" y="5020056"/>
            <a:ext cx="9050203" cy="1066800"/>
          </a:xfrm>
        </p:spPr>
        <p:txBody>
          <a:bodyPr anchor="t">
            <a:normAutofit/>
          </a:bodyPr>
          <a:lstStyle>
            <a:lvl1pPr marL="0" indent="0">
              <a:buNone/>
              <a:defRPr sz="3555">
                <a:solidFill>
                  <a:schemeClr val="tx1"/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430" y="6272785"/>
            <a:ext cx="2643620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140" y="6272785"/>
            <a:ext cx="6326000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165" y="2325848"/>
            <a:ext cx="1080623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82" y="2506133"/>
            <a:ext cx="1187989" cy="720332"/>
          </a:xfrm>
        </p:spPr>
        <p:txBody>
          <a:bodyPr/>
          <a:lstStyle>
            <a:lvl1pPr>
              <a:defRPr sz="4976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9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569" y="2194560"/>
            <a:ext cx="4753642" cy="3977640"/>
          </a:xfrm>
        </p:spPr>
        <p:txBody>
          <a:bodyPr/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567" y="2194560"/>
            <a:ext cx="4753642" cy="3977640"/>
          </a:xfrm>
        </p:spPr>
        <p:txBody>
          <a:bodyPr/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4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522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3555" b="1">
                <a:solidFill>
                  <a:schemeClr val="accent1">
                    <a:lumMod val="75000"/>
                  </a:schemeClr>
                </a:solidFill>
              </a:defRPr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569" y="2743200"/>
            <a:ext cx="4753642" cy="3291840"/>
          </a:xfrm>
        </p:spPr>
        <p:txBody>
          <a:bodyPr/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2567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3555" b="1">
                <a:solidFill>
                  <a:schemeClr val="accent1">
                    <a:lumMod val="75000"/>
                  </a:schemeClr>
                </a:solidFill>
              </a:defRPr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2567" y="2743200"/>
            <a:ext cx="4753642" cy="3291840"/>
          </a:xfrm>
        </p:spPr>
        <p:txBody>
          <a:bodyPr/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5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9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568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685800"/>
            <a:ext cx="6709948" cy="5020056"/>
          </a:xfrm>
        </p:spPr>
        <p:txBody>
          <a:bodyPr/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777"/>
              </a:spcBef>
              <a:buNone/>
              <a:defRPr sz="2488">
                <a:solidFill>
                  <a:schemeClr val="accent1">
                    <a:lumMod val="75000"/>
                  </a:schemeClr>
                </a:solidFill>
              </a:defRPr>
            </a:lvl1pPr>
            <a:lvl2pPr marL="812582" indent="0">
              <a:buNone/>
              <a:defRPr sz="2133"/>
            </a:lvl2pPr>
            <a:lvl3pPr marL="1625163" indent="0">
              <a:buNone/>
              <a:defRPr sz="1777"/>
            </a:lvl3pPr>
            <a:lvl4pPr marL="2437745" indent="0">
              <a:buNone/>
              <a:defRPr sz="1600"/>
            </a:lvl4pPr>
            <a:lvl5pPr marL="3250326" indent="0">
              <a:buNone/>
              <a:defRPr sz="1600"/>
            </a:lvl5pPr>
            <a:lvl6pPr marL="4062908" indent="0">
              <a:buNone/>
              <a:defRPr sz="1600"/>
            </a:lvl6pPr>
            <a:lvl7pPr marL="4875489" indent="0">
              <a:buNone/>
              <a:defRPr sz="1600"/>
            </a:lvl7pPr>
            <a:lvl8pPr marL="5688071" indent="0">
              <a:buNone/>
              <a:defRPr sz="1600"/>
            </a:lvl8pPr>
            <a:lvl9pPr marL="6500652" indent="0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568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1578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5687"/>
            </a:lvl1pPr>
            <a:lvl2pPr marL="812582" indent="0">
              <a:buNone/>
              <a:defRPr sz="4976"/>
            </a:lvl2pPr>
            <a:lvl3pPr marL="1625163" indent="0">
              <a:buNone/>
              <a:defRPr sz="4266"/>
            </a:lvl3pPr>
            <a:lvl4pPr marL="2437745" indent="0">
              <a:buNone/>
              <a:defRPr sz="3555"/>
            </a:lvl4pPr>
            <a:lvl5pPr marL="3250326" indent="0">
              <a:buNone/>
              <a:defRPr sz="3555"/>
            </a:lvl5pPr>
            <a:lvl6pPr marL="4062908" indent="0">
              <a:buNone/>
              <a:defRPr sz="3555"/>
            </a:lvl6pPr>
            <a:lvl7pPr marL="4875489" indent="0">
              <a:buNone/>
              <a:defRPr sz="3555"/>
            </a:lvl7pPr>
            <a:lvl8pPr marL="5688071" indent="0">
              <a:buNone/>
              <a:defRPr sz="3555"/>
            </a:lvl8pPr>
            <a:lvl9pPr marL="6500652" indent="0">
              <a:buNone/>
              <a:defRPr sz="355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777"/>
              </a:spcBef>
              <a:buNone/>
              <a:defRPr sz="2488">
                <a:solidFill>
                  <a:schemeClr val="accent1">
                    <a:lumMod val="75000"/>
                  </a:schemeClr>
                </a:solidFill>
              </a:defRPr>
            </a:lvl1pPr>
            <a:lvl2pPr marL="812582" indent="0">
              <a:buNone/>
              <a:defRPr sz="2133"/>
            </a:lvl2pPr>
            <a:lvl3pPr marL="1625163" indent="0">
              <a:buNone/>
              <a:defRPr sz="1777"/>
            </a:lvl3pPr>
            <a:lvl4pPr marL="2437745" indent="0">
              <a:buNone/>
              <a:defRPr sz="1600"/>
            </a:lvl4pPr>
            <a:lvl5pPr marL="3250326" indent="0">
              <a:buNone/>
              <a:defRPr sz="1600"/>
            </a:lvl5pPr>
            <a:lvl6pPr marL="4062908" indent="0">
              <a:buNone/>
              <a:defRPr sz="1600"/>
            </a:lvl6pPr>
            <a:lvl7pPr marL="4875489" indent="0">
              <a:buNone/>
              <a:defRPr sz="1600"/>
            </a:lvl7pPr>
            <a:lvl8pPr marL="5688071" indent="0">
              <a:buNone/>
              <a:defRPr sz="1600"/>
            </a:lvl8pPr>
            <a:lvl9pPr marL="6500652" indent="0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10/25/2021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6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569" y="484632"/>
            <a:ext cx="1005578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569" y="2121408"/>
            <a:ext cx="10055781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2350" y="6272785"/>
            <a:ext cx="327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55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853" y="6272785"/>
            <a:ext cx="632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5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8183" y="6272785"/>
            <a:ext cx="639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88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55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2063" y="1671348"/>
            <a:ext cx="8925249" cy="2526654"/>
          </a:xfrm>
        </p:spPr>
        <p:txBody>
          <a:bodyPr/>
          <a:lstStyle/>
          <a:p>
            <a:r>
              <a:rPr lang="pl-PL" sz="9600" dirty="0"/>
              <a:t>Zabytki </a:t>
            </a:r>
            <a:r>
              <a:rPr lang="pl-PL" sz="8800" dirty="0"/>
              <a:t>Chmielnika </a:t>
            </a:r>
            <a:r>
              <a:rPr lang="pl-PL" sz="9600" dirty="0"/>
              <a:t>i okolic</a:t>
            </a:r>
            <a:endParaRPr lang="pl-PL" sz="9600" dirty="0">
              <a:latin typeface="Rockwell Condensed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pl-PL" sz="3900" dirty="0"/>
          </a:p>
          <a:p>
            <a:endParaRPr lang="pl-PL" sz="3900" dirty="0"/>
          </a:p>
        </p:txBody>
      </p:sp>
      <p:sp>
        <p:nvSpPr>
          <p:cNvPr id="4" name="Prostokąt 3"/>
          <p:cNvSpPr/>
          <p:nvPr/>
        </p:nvSpPr>
        <p:spPr>
          <a:xfrm>
            <a:off x="4799012" y="3298665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>
                <a:solidFill>
                  <a:srgbClr val="FF0000"/>
                </a:solidFill>
                <a:latin typeface="comic sans ms" panose="030F0702030302020204" pitchFamily="66" charset="0"/>
              </a:rPr>
              <a:t>Chmielnicka Gąska zaprasza do zwiedzenia chmielnickiej ziemi</a:t>
            </a:r>
            <a:r>
              <a:rPr lang="pl-PL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19" y="3939916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7012" y="533400"/>
            <a:ext cx="5257800" cy="5867400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Synagoga wzniesiona </a:t>
            </a:r>
            <a:r>
              <a:rPr lang="pl-PL" sz="2800" dirty="0"/>
              <a:t>została w latach 1633-34. Znajduje się w Chmielniku, przy ulicy Wspólnej </a:t>
            </a:r>
            <a:r>
              <a:rPr lang="pl-PL" sz="2800" dirty="0" smtClean="0"/>
              <a:t>14</a:t>
            </a:r>
            <a:endParaRPr lang="pl-PL" sz="2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03" y="18288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2368AC-EC39-42B1-A377-D9419797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45" y="92443"/>
            <a:ext cx="7696200" cy="685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latin typeface="+mn-lt"/>
                <a:cs typeface="Segoe UI Light"/>
              </a:rPr>
              <a:t>Synagoga kiedyś i dziś</a:t>
            </a:r>
            <a:r>
              <a:rPr lang="pl-PL" sz="4800" dirty="0">
                <a:latin typeface="Century Gothic"/>
                <a:cs typeface="Segoe UI Light"/>
              </a:rPr>
              <a:t> </a:t>
            </a:r>
          </a:p>
        </p:txBody>
      </p:sp>
      <p:pic>
        <p:nvPicPr>
          <p:cNvPr id="4" name="Obraz 4" descr="Obraz zawierający budynek, zewnętrzne, ulica, stare&#10;&#10;Opis wygenerowany automatycznie">
            <a:extLst>
              <a:ext uri="{FF2B5EF4-FFF2-40B4-BE49-F238E27FC236}">
                <a16:creationId xmlns:a16="http://schemas.microsoft.com/office/drawing/2014/main" xmlns="" id="{E2E35EDB-B2B8-4E93-9024-F97A9DE2C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45" y="736324"/>
            <a:ext cx="6056498" cy="447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0" b="-1"/>
          <a:stretch/>
        </p:blipFill>
        <p:spPr>
          <a:xfrm rot="5400000">
            <a:off x="6859022" y="572416"/>
            <a:ext cx="4434105" cy="47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 rot="10800000" flipV="1">
            <a:off x="950366" y="5181600"/>
            <a:ext cx="10381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Rockwell" panose="02060603020205020403" pitchFamily="18" charset="0"/>
                <a:cs typeface="Aharoni" panose="02010803020104030203" pitchFamily="2" charset="-79"/>
              </a:rPr>
              <a:t>Pierwotny wystrój synagogi nie zachował się niestety do naszych czasów. Najwięcej zmian przyniosły przebudowy po pożarach w XIX w. roku oraz zniszczenia II wojny światowej</a:t>
            </a:r>
            <a:r>
              <a:rPr lang="pl-PL" sz="2000" dirty="0" smtClean="0">
                <a:solidFill>
                  <a:schemeClr val="bg1"/>
                </a:solidFill>
                <a:latin typeface="Rockwell" panose="02060603020205020403" pitchFamily="18" charset="0"/>
                <a:cs typeface="Aharoni" panose="02010803020104030203" pitchFamily="2" charset="-79"/>
              </a:rPr>
              <a:t>.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Unikatowy w skali kraju obiekt został odrestaurowany w 2008 roku i przekształcony w Ośrodek Edukacyjno-Muzealny ,,Świętokrzyski Sztetl" im. Majera Małego.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Rockwell" panose="02060603020205020403" pitchFamily="18" charset="0"/>
              <a:cs typeface="Aharoni" panose="02010803020104030203" pitchFamily="2" charset="-79"/>
            </a:endParaRPr>
          </a:p>
          <a:p>
            <a:pPr algn="ctr"/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21" y="3712594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8075611" cy="6858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1269" y="1204343"/>
            <a:ext cx="6858000" cy="44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0800000" flipV="1">
            <a:off x="74612" y="990600"/>
            <a:ext cx="3424643" cy="381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Szklana bima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14342" y="1676400"/>
            <a:ext cx="3505200" cy="472440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W głównej sali znajduje się rekonstrukcja XVIII-wiecznej bimy wykonanej ze szkła. </a:t>
            </a:r>
            <a:r>
              <a:rPr lang="pl-PL" dirty="0" smtClean="0"/>
              <a:t>Można </a:t>
            </a:r>
            <a:r>
              <a:rPr lang="pl-PL" dirty="0"/>
              <a:t>do niej śmiało podejść i dotknąć ornamentów roślinnych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geometrycznych.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3" y="38862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" y="0"/>
            <a:ext cx="9109655" cy="6858000"/>
          </a:xfrm>
          <a:effectLst>
            <a:softEdge rad="3175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8076" y="857251"/>
            <a:ext cx="6857998" cy="51434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773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750271"/>
            <a:ext cx="6156785" cy="4107730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464" y="2750271"/>
            <a:ext cx="6139361" cy="409610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49464" cy="275027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464" y="1"/>
            <a:ext cx="6139361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812" y="5029200"/>
            <a:ext cx="10055781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Zespół </a:t>
            </a:r>
            <a:r>
              <a:rPr lang="pl-PL" dirty="0">
                <a:solidFill>
                  <a:schemeClr val="tx1"/>
                </a:solidFill>
              </a:rPr>
              <a:t>pałacowy Tarnowskich „</a:t>
            </a:r>
            <a:r>
              <a:rPr lang="pl-PL" dirty="0" err="1">
                <a:solidFill>
                  <a:schemeClr val="tx1"/>
                </a:solidFill>
              </a:rPr>
              <a:t>Tarnoskała</a:t>
            </a:r>
            <a:r>
              <a:rPr lang="pl-PL" dirty="0">
                <a:solidFill>
                  <a:schemeClr val="tx1"/>
                </a:solidFill>
              </a:rPr>
              <a:t>”- Piotrkowice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82" y="46482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3212" y="3124200"/>
            <a:ext cx="60928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Na pd. - wsch. od Piotrkowic jest wzgórze nazywane </a:t>
            </a:r>
            <a:r>
              <a:rPr lang="pl-PL" dirty="0" err="1"/>
              <a:t>Tarnoskała</a:t>
            </a:r>
            <a:r>
              <a:rPr lang="pl-PL" dirty="0"/>
              <a:t>. Znajduje się tu zespół pałacowy Tarnowskich z pawilonami, stajnią i parkiem </a:t>
            </a:r>
            <a:r>
              <a:rPr lang="pl-PL" dirty="0" smtClean="0"/>
              <a:t>krajobrazowym. </a:t>
            </a:r>
            <a:r>
              <a:rPr lang="pl-PL" dirty="0"/>
              <a:t>Ciekawostką jest, że siedziba nie miała głównego gmachu. Był to zespół czterech pawilonów </a:t>
            </a:r>
            <a:r>
              <a:rPr lang="pl-PL" dirty="0" smtClean="0"/>
              <a:t> </a:t>
            </a:r>
            <a:r>
              <a:rPr lang="pl-PL" dirty="0"/>
              <a:t>z których pd. i wsch. zbliżone były do siebie półkolistymi budynkami stajen. Z pawilonów zachowały się </a:t>
            </a:r>
            <a:r>
              <a:rPr lang="pl-PL" dirty="0" smtClean="0"/>
              <a:t>trzy. Sam </a:t>
            </a:r>
            <a:r>
              <a:rPr lang="pl-PL" dirty="0"/>
              <a:t>pałac otoczony jest zielenią przylegającego do niego parku, niestety zaniedbanego. Znajdują się w nim przepiękne dęby oraz sosny.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4493904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98612" y="4710193"/>
            <a:ext cx="9444444" cy="213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Od strony południowej, na stoku </a:t>
            </a:r>
            <a:r>
              <a:rPr lang="pl-PL" sz="3200" dirty="0" err="1"/>
              <a:t>Tarnoskały</a:t>
            </a:r>
            <a:r>
              <a:rPr lang="pl-PL" sz="3200" dirty="0"/>
              <a:t> znajduje się ogród z drzewami owocowymi a pośrodku zaś do dziś znajduje się obudowana, drewniana studnia.</a:t>
            </a:r>
          </a:p>
          <a:p>
            <a:pPr algn="ctr"/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6805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760412" y="5334000"/>
            <a:ext cx="10972800" cy="137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1" dirty="0" smtClean="0"/>
              <a:t>Podczas </a:t>
            </a:r>
            <a:r>
              <a:rPr lang="pl-PL" b="1" dirty="0"/>
              <a:t>I wojny światowej pawilony zdewastowało stacjonujące tu wojsko.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12" y="56388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budynek, stare, zdjęcie, koń&#10;&#10;Opis wygenerowany automatycznie">
            <a:extLst>
              <a:ext uri="{FF2B5EF4-FFF2-40B4-BE49-F238E27FC236}">
                <a16:creationId xmlns:a16="http://schemas.microsoft.com/office/drawing/2014/main" xmlns="" id="{7268914D-E02C-44D3-A94C-82B494DA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805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79FF99C-BAA9-404F-9C96-6DD456B4F7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5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9C44AFD-C72D-4D9C-84C6-73E615CE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blipFill dpi="0" rotWithShape="1">
            <a:blip r:embed="rId3" cstate="email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B16282E1-A53E-445E-8543-2F2E4923F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2743200"/>
            <a:ext cx="10057929" cy="213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800" b="1" dirty="0">
                <a:latin typeface="Segoe UI Light"/>
                <a:ea typeface="+mn-lt"/>
                <a:cs typeface="+mn-lt"/>
              </a:rPr>
              <a:t>Chmielnik leżący w województwie świętokrzyskim nieco na południe od Kielc, jest starą miejscowością o bardzo bogatej historii. </a:t>
            </a:r>
            <a:endParaRPr lang="pl-PL" sz="2800" b="1" dirty="0" smtClean="0">
              <a:latin typeface="Segoe UI Light"/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2800" b="1" dirty="0">
              <a:latin typeface="Segoe UI Light"/>
              <a:ea typeface="+mn-lt"/>
              <a:cs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5B14F-36E0-41E8-956F-CABEF1ADD6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98755" y="6229681"/>
            <a:ext cx="457081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AFB9EA5-DE4D-4E6B-A302-F55174E4B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E44092F4-4D9B-4D0A-8832-C29E786F8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36655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5181600"/>
            <a:ext cx="10055781" cy="1383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Po II wojnie światowej w pawilonach zlokalizowano szkołę jednak w 2016 roku po pałac upomnieli się spadkobiercy.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3683616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2812" y="4267200"/>
            <a:ext cx="10055781" cy="28956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/>
              <a:t>Wozownię adaptowano na salę gimnastyczną – i </a:t>
            </a:r>
            <a:r>
              <a:rPr lang="pl-PL" sz="2400" dirty="0" smtClean="0"/>
              <a:t>była </a:t>
            </a:r>
            <a:r>
              <a:rPr lang="pl-PL" sz="2400" dirty="0"/>
              <a:t>to chyba jedyna na świecie sala gimnastyczna, której dłuższe ściany nie są proste, tylko biegną po łuku.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54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7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611" y="2583"/>
            <a:ext cx="9143999" cy="6858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986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596274"/>
            <a:ext cx="2095500" cy="3175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12" y="902661"/>
            <a:ext cx="3377045" cy="22288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812" y="735974"/>
            <a:ext cx="3852970" cy="25622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65212" y="4675924"/>
            <a:ext cx="9220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prstClr val="white"/>
                </a:solidFill>
              </a:rPr>
              <a:t>Według relacji Hiacynta Pruszcza w 1627 roku obok figury Męki Pańskiej miało miejsce objawienie się Matki Bożej, związane z licznymi łaskami.</a:t>
            </a:r>
          </a:p>
        </p:txBody>
      </p:sp>
      <p:sp>
        <p:nvSpPr>
          <p:cNvPr id="6" name="Prostokąt 5"/>
          <p:cNvSpPr/>
          <p:nvPr/>
        </p:nvSpPr>
        <p:spPr>
          <a:xfrm>
            <a:off x="150812" y="3924461"/>
            <a:ext cx="1173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prstClr val="white"/>
                </a:solidFill>
              </a:rPr>
              <a:t>Sanktuarium Matki Boskiej Loretańskiej w Piotrkowicach</a:t>
            </a:r>
            <a:endParaRPr lang="pl-PL" sz="3200" dirty="0">
              <a:solidFill>
                <a:prstClr val="white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2" y="4568219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27012" y="152400"/>
            <a:ext cx="4800600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/>
              <a:t>Czterometrowa rzeźba powstała w pracowni </a:t>
            </a:r>
            <a:r>
              <a:rPr lang="pl-PL" sz="2400" b="1" dirty="0"/>
              <a:t>Arkadiusza Latosa,</a:t>
            </a:r>
            <a:r>
              <a:rPr lang="pl-PL" sz="2400" dirty="0"/>
              <a:t> kieleckiego rzeźbiarza. Na podeście umieszczono napisy </a:t>
            </a:r>
            <a:r>
              <a:rPr lang="pl-PL" sz="2400" i="1" dirty="0"/>
              <a:t>"Wolność, niepodległość"</a:t>
            </a:r>
            <a:r>
              <a:rPr lang="pl-PL" sz="2400" dirty="0"/>
              <a:t> i </a:t>
            </a:r>
            <a:r>
              <a:rPr lang="pl-PL" sz="2400" i="1" dirty="0"/>
              <a:t>"Ta ziemia od innych droższa"</a:t>
            </a:r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21336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27" y="381000"/>
            <a:ext cx="4876800" cy="32861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835" y="1050699"/>
            <a:ext cx="2459865" cy="18448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36" y="1066799"/>
            <a:ext cx="2438399" cy="182879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598612" y="4038600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Najstarszym zabytkiem Chmielnika jest kościółek św. Trójcy położony na miejscu dawnego – Starego </a:t>
            </a:r>
            <a:r>
              <a:rPr lang="pl-PL" sz="3200" dirty="0" smtClean="0"/>
              <a:t>Chmielnika (obecnie Przededworze)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5" y="4335684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65212" y="4996934"/>
            <a:ext cx="108172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Kościół parafialny p.w. Niepokalanego poczęcia Najświętszej Marii Panny w Chmielniku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dirty="0">
                <a:latin typeface="Arial" panose="020B0604020202020204" pitchFamily="34" charset="0"/>
              </a:rPr>
              <a:t> </a:t>
            </a:r>
            <a:r>
              <a:rPr lang="pl-PL" altLang="pl-PL" sz="3200" dirty="0" smtClean="0">
                <a:latin typeface="Arial" panose="020B0604020202020204" pitchFamily="34" charset="0"/>
              </a:rPr>
              <a:t>            </a:t>
            </a:r>
            <a:r>
              <a:rPr kumimoji="0" lang="pl-PL" altLang="pl-PL" sz="3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Zamyka główną ulicę miasta. </a:t>
            </a:r>
          </a:p>
        </p:txBody>
      </p:sp>
      <p:pic>
        <p:nvPicPr>
          <p:cNvPr id="1026" name="Picture 2" descr="https://www.chmielnik.com/asp/pliki/images/z_kosciolek_w%20chmielni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609600"/>
            <a:ext cx="5655099" cy="37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12" y="291384"/>
            <a:ext cx="3276600" cy="43688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5502551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12812" y="3429000"/>
            <a:ext cx="990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Rynek w Chmielniku</a:t>
            </a:r>
            <a:endParaRPr lang="pl-PL" sz="2800" dirty="0"/>
          </a:p>
          <a:p>
            <a:r>
              <a:rPr lang="pl-PL" sz="2800" dirty="0"/>
              <a:t>Układ architektoniczny rynku pochodzi z XIX wieku, kiedy to po pożarze z 1876 r. odbudowano miasto. Plan miasta wytyczono na skrzyżowaniu 2 szlaków z prostokątnym rynkiem: Kielce – Busko, Jędrzejów – Szydłowiec. Zabudowa rynku ma postać jedno i dwu kondygnacyjną. Niektóre kamienice posiadają sklepienia łukowe ze wspornikami.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68" y="584843"/>
            <a:ext cx="3470084" cy="26025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616125"/>
            <a:ext cx="1905000" cy="2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212" y="616125"/>
            <a:ext cx="3913139" cy="25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12" y="515155"/>
            <a:ext cx="2514600" cy="3810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12" y="515155"/>
            <a:ext cx="2514600" cy="3810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65212" y="4495800"/>
            <a:ext cx="960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Na budynku przy ul. Rynek 26 została umieszczona w roku 2005 tablica upamiętniająca pobyt w Chmielniku Józefa Piłsudskiego.</a:t>
            </a:r>
          </a:p>
        </p:txBody>
      </p:sp>
    </p:spTree>
    <p:extLst>
      <p:ext uri="{BB962C8B-B14F-4D97-AF65-F5344CB8AC3E}">
        <p14:creationId xmlns:p14="http://schemas.microsoft.com/office/powerpoint/2010/main" val="41492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594" y="1346946"/>
            <a:ext cx="10220329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594" y="4299696"/>
            <a:ext cx="10220329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594" y="1484779"/>
            <a:ext cx="10220329" cy="274320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xmlns="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6702" y="4068923"/>
            <a:ext cx="1080622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3" name="Obraz 3" descr="Obraz zawierający zewnętrzne, osoba, stare, grupa&#10;&#10;Opis wygenerowany automatycznie">
            <a:extLst>
              <a:ext uri="{FF2B5EF4-FFF2-40B4-BE49-F238E27FC236}">
                <a16:creationId xmlns:a16="http://schemas.microsoft.com/office/drawing/2014/main" xmlns="" id="{13C48999-8FA5-4D70-A6AD-36632F2557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803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D60390C-0E4C-4682-8246-AFA2E4985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247" y="3837459"/>
            <a:ext cx="10220330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EBA87F4-FB8A-4D91-B3F3-DFA78E0CC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247" y="3981573"/>
            <a:ext cx="10220330" cy="2078335"/>
          </a:xfrm>
          <a:prstGeom prst="rect">
            <a:avLst/>
          </a:prstGeom>
          <a:blipFill dpi="0" rotWithShape="1">
            <a:blip r:embed="rId2" cstate="email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173174" y="4277802"/>
            <a:ext cx="6020881" cy="16224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4100" dirty="0" err="1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Świętokrzyski</a:t>
            </a:r>
            <a:r>
              <a:rPr lang="en-US" sz="4100" dirty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 </a:t>
            </a:r>
            <a:r>
              <a:rPr lang="en-US" sz="4100" dirty="0" err="1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Sztetl</a:t>
            </a:r>
            <a:r>
              <a:rPr lang="en-US" sz="4100" dirty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 </a:t>
            </a:r>
            <a:r>
              <a:rPr lang="en-US" sz="4100" dirty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</a:rPr>
              <a:t/>
            </a:r>
            <a:br>
              <a:rPr lang="en-US" sz="4100" dirty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</a:rPr>
            </a:br>
            <a:r>
              <a:rPr lang="en-US" sz="4100" dirty="0" err="1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Ośrodek</a:t>
            </a:r>
            <a:r>
              <a:rPr lang="en-US" sz="4100" dirty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 </a:t>
            </a:r>
            <a:r>
              <a:rPr lang="en-US" sz="4100" dirty="0" err="1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Segoe UI Light"/>
                <a:cs typeface="Segoe UI Light"/>
              </a:rPr>
              <a:t>Edukacyjno-Muzealny</a:t>
            </a:r>
            <a:endParaRPr lang="en-US" sz="4100" dirty="0">
              <a:blipFill dpi="0" rotWithShape="1">
                <a:blip r:embed="rId7"/>
                <a:srcRect/>
                <a:tile tx="6350" ty="-127000" sx="65000" sy="64000" flip="none" algn="tl"/>
              </a:blipFill>
              <a:latin typeface="Segoe UI Light"/>
              <a:cs typeface="Segoe UI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012A90F-45C2-4C9B-BAF6-9CE1F546C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247" y="6128670"/>
            <a:ext cx="10220330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94" y="4292448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budynek, zewnętrzne, pociąg, stare&#10;&#10;Opis wygenerowany automatycznie">
            <a:extLst>
              <a:ext uri="{FF2B5EF4-FFF2-40B4-BE49-F238E27FC236}">
                <a16:creationId xmlns:a16="http://schemas.microsoft.com/office/drawing/2014/main" xmlns="" id="{FB053991-F193-44F5-96B1-6B7FBA7F61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62620"/>
            <a:ext cx="12188805" cy="6857989"/>
          </a:xfrm>
          <a:prstGeom prst="rect">
            <a:avLst/>
          </a:prstGeom>
        </p:spPr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xmlns="" id="{2D7607E5-97C6-40A3-A820-6C56B372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0800000" flipV="1">
            <a:off x="1017346" y="2480195"/>
            <a:ext cx="9533552" cy="1783121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Segoe UI Light"/>
                <a:cs typeface="Segoe UI Light"/>
              </a:rPr>
              <a:t>Historia nie biegnie głównymi traktami, ale przede wszystkim chodzi bocznymi uliczkami spokojnych miasteczek – </a:t>
            </a:r>
            <a:r>
              <a:rPr lang="pl-PL" sz="3600" dirty="0">
                <a:solidFill>
                  <a:schemeClr val="tx1"/>
                </a:solidFill>
                <a:latin typeface="Segoe UI Light"/>
                <a:cs typeface="Segoe UI Light"/>
              </a:rPr>
              <a:t>to motto wyryte na tablicy upamiętniającej żydowsko – polskie dziedzictwo Chmielnika.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2" y="4495800"/>
            <a:ext cx="1272209" cy="14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412" y="993775"/>
            <a:ext cx="6697133" cy="502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8288" y="11049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5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Formularz biblioteki dokumentów</Display>
  <Edit>Formularz biblioteki dokumentów</Edit>
  <New>Formularz biblioteki dokumentów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F4CB80-51E5-47C8-B45D-3834AA25DD5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253</TotalTime>
  <Words>325</Words>
  <Application>Microsoft Office PowerPoint</Application>
  <PresentationFormat>Niestandardowy</PresentationFormat>
  <Paragraphs>26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7" baseType="lpstr">
      <vt:lpstr>Aharoni</vt:lpstr>
      <vt:lpstr>Arial</vt:lpstr>
      <vt:lpstr>Calibri</vt:lpstr>
      <vt:lpstr>Century Gothic</vt:lpstr>
      <vt:lpstr>comic sans ms</vt:lpstr>
      <vt:lpstr>Corbel</vt:lpstr>
      <vt:lpstr>Rockwell</vt:lpstr>
      <vt:lpstr>Rockwell Condensed</vt:lpstr>
      <vt:lpstr>Rockwell Extra Bold</vt:lpstr>
      <vt:lpstr>Segoe UI Light</vt:lpstr>
      <vt:lpstr>Wingdings</vt:lpstr>
      <vt:lpstr>Wood Type</vt:lpstr>
      <vt:lpstr>Zabytki Chmielnika i okolic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Świętokrzyski Sztetl  Ośrodek Edukacyjno-Muzealny</vt:lpstr>
      <vt:lpstr>Historia nie biegnie głównymi traktami, ale przede wszystkim chodzi bocznymi uliczkami spokojnych miasteczek – to motto wyryte na tablicy upamiętniającej żydowsko – polskie dziedzictwo Chmielnika.</vt:lpstr>
      <vt:lpstr>Prezentacja programu PowerPoint</vt:lpstr>
      <vt:lpstr>Prezentacja programu PowerPoint</vt:lpstr>
      <vt:lpstr>Synagoga kiedyś i dziś </vt:lpstr>
      <vt:lpstr>Prezentacja programu PowerPoint</vt:lpstr>
      <vt:lpstr>Szklana bima</vt:lpstr>
      <vt:lpstr>Prezentacja programu PowerPoint</vt:lpstr>
      <vt:lpstr>Prezentacja programu PowerPoint</vt:lpstr>
      <vt:lpstr>Zespół pałacowy Tarnowskich „Tarnoskała”- Piotrkowice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User</dc:creator>
  <cp:lastModifiedBy>User</cp:lastModifiedBy>
  <cp:revision>179</cp:revision>
  <dcterms:created xsi:type="dcterms:W3CDTF">2020-11-21T23:36:06Z</dcterms:created>
  <dcterms:modified xsi:type="dcterms:W3CDTF">2021-10-25T19:12:44Z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