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64" r:id="rId9"/>
    <p:sldId id="26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A1C5C-E76D-962C-5383-F50D66824A5A}" v="865" dt="2021-01-29T16:41:03.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7810A5-1A13-4087-8DFA-155E6E5B5D73}" type="datetimeFigureOut">
              <a:rPr lang="tr-TR" smtClean="0"/>
              <a:t>29.01.2021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rIns="45720"/>
          <a:lstStyle/>
          <a:p>
            <a:fld id="{600CBFCC-E1FF-473E-BF42-70E7405CF173}" type="slidenum">
              <a:rPr lang="tr-TR" smtClean="0"/>
              <a:t>‹#›</a:t>
            </a:fld>
            <a:endParaRPr lang="tr-TR"/>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12987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810A5-1A13-4087-8DFA-155E6E5B5D73}" type="datetimeFigureOut">
              <a:rPr lang="tr-TR" smtClean="0"/>
              <a:t>29.01.2021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61784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810A5-1A13-4087-8DFA-155E6E5B5D73}" type="datetimeFigureOut">
              <a:rPr lang="tr-TR" smtClean="0"/>
              <a:t>29.01.2021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116423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810A5-1A13-4087-8DFA-155E6E5B5D73}" type="datetimeFigureOut">
              <a:rPr lang="tr-TR" smtClean="0"/>
              <a:t>29.01.2021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0CBFCC-E1FF-473E-BF42-70E7405CF173}" type="slidenum">
              <a:rPr lang="tr-TR" smtClean="0"/>
              <a:t>‹#›</a:t>
            </a:fld>
            <a:endParaRPr lang="tr-TR"/>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57202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7810A5-1A13-4087-8DFA-155E6E5B5D73}" type="datetimeFigureOut">
              <a:rPr lang="tr-TR" smtClean="0"/>
              <a:t>29.01.2021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3636461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7810A5-1A13-4087-8DFA-155E6E5B5D73}" type="datetimeFigureOut">
              <a:rPr lang="tr-TR" smtClean="0"/>
              <a:t>29.01.2021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00CBFCC-E1FF-473E-BF42-70E7405CF173}" type="slidenum">
              <a:rPr lang="tr-TR" smtClean="0"/>
              <a:t>‹#›</a:t>
            </a:fld>
            <a:endParaRPr lang="tr-TR"/>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2605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7810A5-1A13-4087-8DFA-155E6E5B5D73}" type="datetimeFigureOut">
              <a:rPr lang="tr-TR" smtClean="0"/>
              <a:t>29.01.2021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422361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7810A5-1A13-4087-8DFA-155E6E5B5D73}" type="datetimeFigureOut">
              <a:rPr lang="tr-TR" smtClean="0"/>
              <a:t>29.01.2021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00CBFCC-E1FF-473E-BF42-70E7405CF173}" type="slidenum">
              <a:rPr lang="tr-TR" smtClean="0"/>
              <a:t>‹#›</a:t>
            </a:fld>
            <a:endParaRPr lang="tr-TR"/>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986665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B7810A5-1A13-4087-8DFA-155E6E5B5D73}" type="datetimeFigureOut">
              <a:rPr lang="tr-TR" smtClean="0"/>
              <a:t>29.01.2021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292467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7810A5-1A13-4087-8DFA-155E6E5B5D73}" type="datetimeFigureOut">
              <a:rPr lang="tr-TR" smtClean="0"/>
              <a:t>29.01.2021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165036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7810A5-1A13-4087-8DFA-155E6E5B5D73}" type="datetimeFigureOut">
              <a:rPr lang="tr-TR" smtClean="0"/>
              <a:t>29.01.2021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74670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Eigth level</a:t>
            </a:r>
          </a:p>
          <a:p>
            <a:pPr lvl="8"/>
            <a:r>
              <a:rPr lang="en-US"/>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7B7810A5-1A13-4087-8DFA-155E6E5B5D73}" type="datetimeFigureOut">
              <a:rPr lang="tr-TR" smtClean="0"/>
              <a:t>29.01.2021</a:t>
            </a:fld>
            <a:endParaRPr lang="tr-TR"/>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00CBFCC-E1FF-473E-BF42-70E7405CF173}" type="slidenum">
              <a:rPr lang="tr-TR" smtClean="0"/>
              <a:t>‹#›</a:t>
            </a:fld>
            <a:endParaRPr lang="tr-TR"/>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17581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creativecommons.org/licenses/by-sa/3.0/"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ommons.wikimedia.org/wiki/File:Maski_weneckie.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deutschland.de/de/topic/kultur/deshalb-ist-muenchen-die-lebenswerteste-stadt-der-wel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png"/><Relationship Id="rId7" Type="http://schemas.openxmlformats.org/officeDocument/2006/relationships/hyperlink" Target="https://ca.wikipedia.org/wiki/Col%C3%B2nia_(Alemanya)"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hyperlink" Target="https://en.wikipedia.org/wiki/List_of_national_parks_of_Germany" TargetMode="External"/><Relationship Id="rId4" Type="http://schemas.openxmlformats.org/officeDocument/2006/relationships/image" Target="../media/image3.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hyperlink" Target="https://www.deutschland.de" TargetMode="External"/><Relationship Id="rId3" Type="http://schemas.openxmlformats.org/officeDocument/2006/relationships/image" Target="../media/image2.png"/><Relationship Id="rId7" Type="http://schemas.openxmlformats.org/officeDocument/2006/relationships/hyperlink" Target="http://www.https:/dojczland.info/karnawal-w-niemczech/"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NiemieckieInspiracje.pl" TargetMode="External"/><Relationship Id="rId5" Type="http://schemas.openxmlformats.org/officeDocument/2006/relationships/hyperlink" Target="http://www.MyPolacy.de" TargetMode="External"/><Relationship Id="rId4" Type="http://schemas.openxmlformats.org/officeDocument/2006/relationships/image" Target="../media/image3.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 name="Picture 4" descr="A group of people posing for the camera&#10;&#10;Description automatically generated">
            <a:extLst>
              <a:ext uri="{FF2B5EF4-FFF2-40B4-BE49-F238E27FC236}">
                <a16:creationId xmlns:a16="http://schemas.microsoft.com/office/drawing/2014/main" id="{69CB0ECF-6227-42FC-A794-7A665F97205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091" t="32268"/>
          <a:stretch/>
        </p:blipFill>
        <p:spPr>
          <a:xfrm>
            <a:off x="-244396" y="-28528"/>
            <a:ext cx="12191675" cy="6685472"/>
          </a:xfrm>
          <a:prstGeom prst="rect">
            <a:avLst/>
          </a:prstGeom>
        </p:spPr>
      </p:pic>
      <p:pic>
        <p:nvPicPr>
          <p:cNvPr id="10" name="Picture 9">
            <a:extLst>
              <a:ext uri="{FF2B5EF4-FFF2-40B4-BE49-F238E27FC236}">
                <a16:creationId xmlns:a16="http://schemas.microsoft.com/office/drawing/2014/main" id="{97E95E2F-46AB-4CC1-B3EC-E895B83649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id="{948DAB23-6C4D-4138-8D67-DC09574BC8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id="{27F7FCF9-9DC8-4809-ABA1-9E838A2C2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DABCB5-7B43-4F1E-A92D-40B7FC42C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68540E-7885-4861-BD0F-31569004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589120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B28281-3783-403A-B1AB-0182A003DFE3}"/>
              </a:ext>
            </a:extLst>
          </p:cNvPr>
          <p:cNvSpPr>
            <a:spLocks noGrp="1"/>
          </p:cNvSpPr>
          <p:nvPr>
            <p:ph type="ctrTitle"/>
          </p:nvPr>
        </p:nvSpPr>
        <p:spPr>
          <a:xfrm>
            <a:off x="1964040" y="3428998"/>
            <a:ext cx="4128142" cy="2268559"/>
          </a:xfrm>
        </p:spPr>
        <p:txBody>
          <a:bodyPr>
            <a:normAutofit/>
          </a:bodyPr>
          <a:lstStyle/>
          <a:p>
            <a:r>
              <a:rPr lang="tr-TR" sz="5100">
                <a:cs typeface="Arial"/>
              </a:rPr>
              <a:t>  </a:t>
            </a:r>
            <a:endParaRPr lang="tr-TR" sz="5100"/>
          </a:p>
        </p:txBody>
      </p:sp>
      <p:sp>
        <p:nvSpPr>
          <p:cNvPr id="3" name="Subtitle 2">
            <a:extLst>
              <a:ext uri="{FF2B5EF4-FFF2-40B4-BE49-F238E27FC236}">
                <a16:creationId xmlns:a16="http://schemas.microsoft.com/office/drawing/2014/main" id="{C4542EAC-8BF3-4BFD-9891-145BC49409C2}"/>
              </a:ext>
            </a:extLst>
          </p:cNvPr>
          <p:cNvSpPr>
            <a:spLocks noGrp="1"/>
          </p:cNvSpPr>
          <p:nvPr>
            <p:ph type="subTitle" idx="1"/>
          </p:nvPr>
        </p:nvSpPr>
        <p:spPr>
          <a:xfrm>
            <a:off x="-419884" y="-980497"/>
            <a:ext cx="6195764" cy="4423873"/>
          </a:xfrm>
        </p:spPr>
        <p:txBody>
          <a:bodyPr>
            <a:normAutofit/>
          </a:bodyPr>
          <a:lstStyle/>
          <a:p>
            <a:r>
              <a:rPr lang="tr-TR" sz="6000" err="1">
                <a:cs typeface="Arial"/>
              </a:rPr>
              <a:t>Karnawał</a:t>
            </a:r>
            <a:r>
              <a:rPr lang="tr-TR">
                <a:cs typeface="Arial"/>
              </a:rPr>
              <a:t>                </a:t>
            </a:r>
          </a:p>
          <a:p>
            <a:r>
              <a:rPr lang="tr-TR" sz="6000">
                <a:cs typeface="Arial"/>
              </a:rPr>
              <a:t>W </a:t>
            </a:r>
            <a:r>
              <a:rPr lang="tr-TR" sz="6000" err="1">
                <a:cs typeface="Arial"/>
              </a:rPr>
              <a:t>Niemczech</a:t>
            </a:r>
          </a:p>
          <a:p>
            <a:r>
              <a:rPr lang="tr-TR">
                <a:cs typeface="Arial"/>
              </a:rPr>
              <a:t>              </a:t>
            </a:r>
            <a:endParaRPr lang="tr-TR"/>
          </a:p>
        </p:txBody>
      </p:sp>
      <p:sp>
        <p:nvSpPr>
          <p:cNvPr id="20" name="Rectangle 19">
            <a:extLst>
              <a:ext uri="{FF2B5EF4-FFF2-40B4-BE49-F238E27FC236}">
                <a16:creationId xmlns:a16="http://schemas.microsoft.com/office/drawing/2014/main" id="{803A8740-FDD5-4A54-851E-CEC119ED8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8742"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BE033B-B123-48BC-B8CB-32134644C6BA}"/>
              </a:ext>
            </a:extLst>
          </p:cNvPr>
          <p:cNvSpPr txBox="1"/>
          <p:nvPr/>
        </p:nvSpPr>
        <p:spPr>
          <a:xfrm>
            <a:off x="9610540" y="6658172"/>
            <a:ext cx="258115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7" name="TextBox 6">
            <a:extLst>
              <a:ext uri="{FF2B5EF4-FFF2-40B4-BE49-F238E27FC236}">
                <a16:creationId xmlns:a16="http://schemas.microsoft.com/office/drawing/2014/main" id="{DD98EDC5-4DF3-452C-AFFA-655CB1E37F48}"/>
              </a:ext>
            </a:extLst>
          </p:cNvPr>
          <p:cNvSpPr txBox="1"/>
          <p:nvPr/>
        </p:nvSpPr>
        <p:spPr>
          <a:xfrm>
            <a:off x="957533" y="3200400"/>
            <a:ext cx="6510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Arial"/>
            </a:endParaRPr>
          </a:p>
        </p:txBody>
      </p:sp>
      <p:sp>
        <p:nvSpPr>
          <p:cNvPr id="8" name="TextBox 7">
            <a:extLst>
              <a:ext uri="{FF2B5EF4-FFF2-40B4-BE49-F238E27FC236}">
                <a16:creationId xmlns:a16="http://schemas.microsoft.com/office/drawing/2014/main" id="{C1480E2C-8004-4472-939E-A58994E75BC3}"/>
              </a:ext>
            </a:extLst>
          </p:cNvPr>
          <p:cNvSpPr txBox="1"/>
          <p:nvPr/>
        </p:nvSpPr>
        <p:spPr>
          <a:xfrm>
            <a:off x="1272935" y="3228256"/>
            <a:ext cx="537425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 sz="6000">
                <a:solidFill>
                  <a:schemeClr val="accent6">
                    <a:lumMod val="60000"/>
                    <a:lumOff val="40000"/>
                  </a:schemeClr>
                </a:solidFill>
                <a:latin typeface="Consolas"/>
                <a:cs typeface="Arial"/>
              </a:rPr>
              <a:t>Karneval in Deutschland</a:t>
            </a:r>
          </a:p>
        </p:txBody>
      </p:sp>
      <p:sp>
        <p:nvSpPr>
          <p:cNvPr id="9" name="TextBox 8">
            <a:extLst>
              <a:ext uri="{FF2B5EF4-FFF2-40B4-BE49-F238E27FC236}">
                <a16:creationId xmlns:a16="http://schemas.microsoft.com/office/drawing/2014/main" id="{C12F3CCA-ADF8-4590-BB3D-19733BA2A108}"/>
              </a:ext>
            </a:extLst>
          </p:cNvPr>
          <p:cNvSpPr txBox="1"/>
          <p:nvPr/>
        </p:nvSpPr>
        <p:spPr>
          <a:xfrm>
            <a:off x="2494112" y="400373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Arial"/>
            </a:endParaRPr>
          </a:p>
        </p:txBody>
      </p:sp>
    </p:spTree>
    <p:extLst>
      <p:ext uri="{BB962C8B-B14F-4D97-AF65-F5344CB8AC3E}">
        <p14:creationId xmlns:p14="http://schemas.microsoft.com/office/powerpoint/2010/main" val="55372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8" name="Picture 57">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0" name="Rectangle 59">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65">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TextBox 67">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 useBgFill="1">
        <p:nvSpPr>
          <p:cNvPr id="70" name="Rectangle 69">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4" name="Picture 73">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6" name="Rectangle 75">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A1E82-7C4E-4C48-B174-B0EFE1E02981}"/>
              </a:ext>
            </a:extLst>
          </p:cNvPr>
          <p:cNvSpPr>
            <a:spLocks noGrp="1"/>
          </p:cNvSpPr>
          <p:nvPr>
            <p:ph type="title"/>
          </p:nvPr>
        </p:nvSpPr>
        <p:spPr>
          <a:xfrm>
            <a:off x="1974254" y="4088120"/>
            <a:ext cx="8445357" cy="2651938"/>
          </a:xfrm>
        </p:spPr>
        <p:txBody>
          <a:bodyPr vert="horz" lIns="91440" tIns="45720" rIns="91440" bIns="45720" rtlCol="0" anchor="t">
            <a:noAutofit/>
          </a:bodyPr>
          <a:lstStyle/>
          <a:p>
            <a:pPr algn="r"/>
            <a:endParaRPr lang="en-US" sz="2800">
              <a:cs typeface="Arial"/>
            </a:endParaRPr>
          </a:p>
          <a:p>
            <a:pPr algn="r"/>
            <a:r>
              <a:rPr lang="en-US" b="1"/>
              <a:t>Karneval, Fastnacht, Fasching</a:t>
            </a:r>
            <a:endParaRPr lang="en-US"/>
          </a:p>
          <a:p>
            <a:pPr algn="r"/>
            <a:r>
              <a:rPr lang="en-US">
                <a:ea typeface="+mj-lt"/>
                <a:cs typeface="+mj-lt"/>
              </a:rPr>
              <a:t>Die </a:t>
            </a:r>
            <a:r>
              <a:rPr lang="en-US" err="1">
                <a:ea typeface="+mj-lt"/>
                <a:cs typeface="+mj-lt"/>
              </a:rPr>
              <a:t>Bezeichnungen</a:t>
            </a:r>
            <a:r>
              <a:rPr lang="en-US">
                <a:ea typeface="+mj-lt"/>
                <a:cs typeface="+mj-lt"/>
              </a:rPr>
              <a:t> </a:t>
            </a:r>
            <a:r>
              <a:rPr lang="en-US" err="1">
                <a:ea typeface="+mj-lt"/>
                <a:cs typeface="+mj-lt"/>
              </a:rPr>
              <a:t>können</a:t>
            </a:r>
            <a:r>
              <a:rPr lang="en-US">
                <a:ea typeface="+mj-lt"/>
                <a:cs typeface="+mj-lt"/>
              </a:rPr>
              <a:t> </a:t>
            </a:r>
            <a:r>
              <a:rPr lang="en-US" err="1">
                <a:ea typeface="+mj-lt"/>
                <a:cs typeface="+mj-lt"/>
              </a:rPr>
              <a:t>für</a:t>
            </a:r>
            <a:r>
              <a:rPr lang="en-US">
                <a:ea typeface="+mj-lt"/>
                <a:cs typeface="+mj-lt"/>
              </a:rPr>
              <a:t> </a:t>
            </a:r>
            <a:r>
              <a:rPr lang="en-US" err="1">
                <a:ea typeface="+mj-lt"/>
                <a:cs typeface="+mj-lt"/>
              </a:rPr>
              <a:t>Verwirrung</a:t>
            </a:r>
            <a:r>
              <a:rPr lang="en-US">
                <a:ea typeface="+mj-lt"/>
                <a:cs typeface="+mj-lt"/>
              </a:rPr>
              <a:t> </a:t>
            </a:r>
            <a:r>
              <a:rPr lang="en-US" err="1">
                <a:ea typeface="+mj-lt"/>
                <a:cs typeface="+mj-lt"/>
              </a:rPr>
              <a:t>sorgen</a:t>
            </a:r>
            <a:r>
              <a:rPr lang="en-US">
                <a:ea typeface="+mj-lt"/>
                <a:cs typeface="+mj-lt"/>
              </a:rPr>
              <a:t>. In Nordrhein-Westfalen </a:t>
            </a:r>
            <a:r>
              <a:rPr lang="en-US" err="1">
                <a:ea typeface="+mj-lt"/>
                <a:cs typeface="+mj-lt"/>
              </a:rPr>
              <a:t>nennt</a:t>
            </a:r>
            <a:r>
              <a:rPr lang="en-US">
                <a:ea typeface="+mj-lt"/>
                <a:cs typeface="+mj-lt"/>
              </a:rPr>
              <a:t> man die </a:t>
            </a:r>
            <a:r>
              <a:rPr lang="en-US" err="1">
                <a:ea typeface="+mj-lt"/>
                <a:cs typeface="+mj-lt"/>
              </a:rPr>
              <a:t>närrische</a:t>
            </a:r>
            <a:r>
              <a:rPr lang="en-US">
                <a:ea typeface="+mj-lt"/>
                <a:cs typeface="+mj-lt"/>
              </a:rPr>
              <a:t> Zeit Karneval. In </a:t>
            </a:r>
            <a:r>
              <a:rPr lang="en-US" err="1">
                <a:ea typeface="+mj-lt"/>
                <a:cs typeface="+mj-lt"/>
              </a:rPr>
              <a:t>Rheinland</a:t>
            </a:r>
            <a:r>
              <a:rPr lang="en-US">
                <a:ea typeface="+mj-lt"/>
                <a:cs typeface="+mj-lt"/>
              </a:rPr>
              <a:t>-Pfalz, Hessen und Baden-Württemberg </a:t>
            </a:r>
            <a:r>
              <a:rPr lang="en-US" err="1">
                <a:ea typeface="+mj-lt"/>
                <a:cs typeface="+mj-lt"/>
              </a:rPr>
              <a:t>wird</a:t>
            </a:r>
            <a:r>
              <a:rPr lang="en-US">
                <a:ea typeface="+mj-lt"/>
                <a:cs typeface="+mj-lt"/>
              </a:rPr>
              <a:t> </a:t>
            </a:r>
            <a:r>
              <a:rPr lang="en-US" err="1">
                <a:ea typeface="+mj-lt"/>
                <a:cs typeface="+mj-lt"/>
              </a:rPr>
              <a:t>dagegen</a:t>
            </a:r>
            <a:r>
              <a:rPr lang="en-US">
                <a:ea typeface="+mj-lt"/>
                <a:cs typeface="+mj-lt"/>
              </a:rPr>
              <a:t> Fastnacht </a:t>
            </a:r>
            <a:r>
              <a:rPr lang="en-US" err="1">
                <a:ea typeface="+mj-lt"/>
                <a:cs typeface="+mj-lt"/>
              </a:rPr>
              <a:t>oder</a:t>
            </a:r>
            <a:r>
              <a:rPr lang="en-US">
                <a:ea typeface="+mj-lt"/>
                <a:cs typeface="+mj-lt"/>
              </a:rPr>
              <a:t> Fas(se)</a:t>
            </a:r>
            <a:r>
              <a:rPr lang="en-US" err="1">
                <a:ea typeface="+mj-lt"/>
                <a:cs typeface="+mj-lt"/>
              </a:rPr>
              <a:t>nacht</a:t>
            </a:r>
            <a:r>
              <a:rPr lang="en-US">
                <a:ea typeface="+mj-lt"/>
                <a:cs typeface="+mj-lt"/>
              </a:rPr>
              <a:t> </a:t>
            </a:r>
            <a:r>
              <a:rPr lang="en-US" err="1">
                <a:ea typeface="+mj-lt"/>
                <a:cs typeface="+mj-lt"/>
              </a:rPr>
              <a:t>gefeiert</a:t>
            </a:r>
            <a:r>
              <a:rPr lang="en-US">
                <a:ea typeface="+mj-lt"/>
                <a:cs typeface="+mj-lt"/>
              </a:rPr>
              <a:t>, </a:t>
            </a:r>
            <a:r>
              <a:rPr lang="en-US" err="1">
                <a:ea typeface="+mj-lt"/>
                <a:cs typeface="+mj-lt"/>
              </a:rPr>
              <a:t>während</a:t>
            </a:r>
            <a:r>
              <a:rPr lang="en-US">
                <a:ea typeface="+mj-lt"/>
                <a:cs typeface="+mj-lt"/>
              </a:rPr>
              <a:t> die </a:t>
            </a:r>
            <a:r>
              <a:rPr lang="en-US" err="1">
                <a:ea typeface="+mj-lt"/>
                <a:cs typeface="+mj-lt"/>
              </a:rPr>
              <a:t>sogenannte</a:t>
            </a:r>
            <a:r>
              <a:rPr lang="en-US">
                <a:ea typeface="+mj-lt"/>
                <a:cs typeface="+mj-lt"/>
              </a:rPr>
              <a:t> </a:t>
            </a:r>
            <a:r>
              <a:rPr lang="en-US" err="1">
                <a:ea typeface="+mj-lt"/>
                <a:cs typeface="+mj-lt"/>
              </a:rPr>
              <a:t>fünfte</a:t>
            </a:r>
            <a:r>
              <a:rPr lang="en-US">
                <a:ea typeface="+mj-lt"/>
                <a:cs typeface="+mj-lt"/>
              </a:rPr>
              <a:t> </a:t>
            </a:r>
            <a:r>
              <a:rPr lang="en-US" err="1">
                <a:ea typeface="+mj-lt"/>
                <a:cs typeface="+mj-lt"/>
              </a:rPr>
              <a:t>Jahrszeit</a:t>
            </a:r>
            <a:r>
              <a:rPr lang="en-US">
                <a:ea typeface="+mj-lt"/>
                <a:cs typeface="+mj-lt"/>
              </a:rPr>
              <a:t> </a:t>
            </a:r>
            <a:r>
              <a:rPr lang="en-US" err="1">
                <a:ea typeface="+mj-lt"/>
                <a:cs typeface="+mj-lt"/>
              </a:rPr>
              <a:t>vor</a:t>
            </a:r>
            <a:r>
              <a:rPr lang="en-US">
                <a:ea typeface="+mj-lt"/>
                <a:cs typeface="+mj-lt"/>
              </a:rPr>
              <a:t> </a:t>
            </a:r>
            <a:r>
              <a:rPr lang="en-US" err="1">
                <a:ea typeface="+mj-lt"/>
                <a:cs typeface="+mj-lt"/>
              </a:rPr>
              <a:t>allem</a:t>
            </a:r>
            <a:r>
              <a:rPr lang="en-US">
                <a:ea typeface="+mj-lt"/>
                <a:cs typeface="+mj-lt"/>
              </a:rPr>
              <a:t> in Bayern und Sachsen </a:t>
            </a:r>
            <a:r>
              <a:rPr lang="en-US" err="1">
                <a:ea typeface="+mj-lt"/>
                <a:cs typeface="+mj-lt"/>
              </a:rPr>
              <a:t>als</a:t>
            </a:r>
            <a:r>
              <a:rPr lang="en-US">
                <a:ea typeface="+mj-lt"/>
                <a:cs typeface="+mj-lt"/>
              </a:rPr>
              <a:t> Fasching </a:t>
            </a:r>
            <a:r>
              <a:rPr lang="en-US" err="1">
                <a:ea typeface="+mj-lt"/>
                <a:cs typeface="+mj-lt"/>
              </a:rPr>
              <a:t>bekannt</a:t>
            </a:r>
            <a:r>
              <a:rPr lang="en-US">
                <a:ea typeface="+mj-lt"/>
                <a:cs typeface="+mj-lt"/>
              </a:rPr>
              <a:t> </a:t>
            </a:r>
            <a:r>
              <a:rPr lang="en-US" err="1">
                <a:ea typeface="+mj-lt"/>
                <a:cs typeface="+mj-lt"/>
              </a:rPr>
              <a:t>ist</a:t>
            </a:r>
            <a:r>
              <a:rPr lang="en-US">
                <a:ea typeface="+mj-lt"/>
                <a:cs typeface="+mj-lt"/>
              </a:rPr>
              <a:t>.</a:t>
            </a:r>
            <a:endParaRPr lang="en-US"/>
          </a:p>
          <a:p>
            <a:pPr algn="r"/>
            <a:endParaRPr lang="en-US">
              <a:cs typeface="Arial"/>
            </a:endParaRPr>
          </a:p>
        </p:txBody>
      </p:sp>
      <p:sp>
        <p:nvSpPr>
          <p:cNvPr id="80" name="Rectangle 79">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people wearing costumes&#10;&#10;Description automatically generated">
            <a:extLst>
              <a:ext uri="{FF2B5EF4-FFF2-40B4-BE49-F238E27FC236}">
                <a16:creationId xmlns:a16="http://schemas.microsoft.com/office/drawing/2014/main" id="{84A7994C-F947-46EB-B057-4001C0158A0F}"/>
              </a:ext>
            </a:extLst>
          </p:cNvPr>
          <p:cNvPicPr>
            <a:picLocks noGrp="1" noChangeAspect="1"/>
          </p:cNvPicPr>
          <p:nvPr>
            <p:ph idx="1"/>
          </p:nvPr>
        </p:nvPicPr>
        <p:blipFill rotWithShape="1">
          <a:blip r:embed="rId5"/>
          <a:srcRect t="4364" r="-1" b="13453"/>
          <a:stretch/>
        </p:blipFill>
        <p:spPr>
          <a:xfrm>
            <a:off x="1005401" y="-1"/>
            <a:ext cx="10380133" cy="4030679"/>
          </a:xfrm>
          <a:prstGeom prst="rect">
            <a:avLst/>
          </a:prstGeom>
          <a:ln>
            <a:solidFill>
              <a:schemeClr val="accent6"/>
            </a:solidFill>
          </a:ln>
        </p:spPr>
      </p:pic>
      <p:sp>
        <p:nvSpPr>
          <p:cNvPr id="82" name="Rectangle 81">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AFADE37-D74F-4912-B5D0-41605DC4F8C6}"/>
              </a:ext>
            </a:extLst>
          </p:cNvPr>
          <p:cNvSpPr>
            <a:spLocks noGrp="1"/>
          </p:cNvSpPr>
          <p:nvPr>
            <p:ph type="body" sz="half" idx="2"/>
          </p:nvPr>
        </p:nvSpPr>
        <p:spPr>
          <a:xfrm>
            <a:off x="1816588" y="-1168412"/>
            <a:ext cx="4119672" cy="3997828"/>
          </a:xfrm>
        </p:spPr>
        <p:txBody>
          <a:bodyPr vert="horz" lIns="91440" tIns="45720" rIns="91440" bIns="45720" rtlCol="0" anchor="ctr">
            <a:normAutofit/>
          </a:bodyPr>
          <a:lstStyle/>
          <a:p>
            <a:pPr>
              <a:buFont typeface="Wingdings" panose="05000000000000000000" pitchFamily="2" charset="2"/>
              <a:buChar char="§"/>
            </a:pPr>
            <a:endParaRPr lang="en-US" sz="1800"/>
          </a:p>
        </p:txBody>
      </p:sp>
    </p:spTree>
    <p:extLst>
      <p:ext uri="{BB962C8B-B14F-4D97-AF65-F5344CB8AC3E}">
        <p14:creationId xmlns:p14="http://schemas.microsoft.com/office/powerpoint/2010/main" val="13113342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A178-5DC6-476C-8DD9-2FA206471F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250B33-D4C1-40AF-8812-DFAC66FD0E12}"/>
              </a:ext>
            </a:extLst>
          </p:cNvPr>
          <p:cNvSpPr>
            <a:spLocks noGrp="1"/>
          </p:cNvSpPr>
          <p:nvPr>
            <p:ph idx="1"/>
          </p:nvPr>
        </p:nvSpPr>
        <p:spPr>
          <a:xfrm>
            <a:off x="1033940" y="4136834"/>
            <a:ext cx="10125670" cy="2588845"/>
          </a:xfrm>
        </p:spPr>
        <p:txBody>
          <a:bodyPr/>
          <a:lstStyle/>
          <a:p>
            <a:pPr marL="344170" indent="-344170"/>
            <a:r>
              <a:rPr lang="en-US" b="1">
                <a:latin typeface="inherit"/>
                <a:ea typeface="inherit"/>
                <a:cs typeface="inherit"/>
              </a:rPr>
              <a:t>Karneval, Fastnacht, Fasching</a:t>
            </a:r>
          </a:p>
          <a:p>
            <a:pPr marL="344170" indent="-344170"/>
            <a:r>
              <a:rPr lang="en-US" err="1">
                <a:latin typeface="Proxima Nova"/>
                <a:ea typeface="Proxima Nova"/>
                <a:cs typeface="Proxima Nova"/>
              </a:rPr>
              <a:t>Nazwy</a:t>
            </a:r>
            <a:r>
              <a:rPr lang="en-US">
                <a:latin typeface="Proxima Nova"/>
                <a:ea typeface="Proxima Nova"/>
                <a:cs typeface="Proxima Nova"/>
              </a:rPr>
              <a:t> </a:t>
            </a:r>
            <a:r>
              <a:rPr lang="en-US" err="1">
                <a:latin typeface="Proxima Nova"/>
                <a:ea typeface="Proxima Nova"/>
                <a:cs typeface="Proxima Nova"/>
              </a:rPr>
              <a:t>mogą</a:t>
            </a:r>
            <a:r>
              <a:rPr lang="en-US">
                <a:latin typeface="Proxima Nova"/>
                <a:ea typeface="Proxima Nova"/>
                <a:cs typeface="Proxima Nova"/>
              </a:rPr>
              <a:t> </a:t>
            </a:r>
            <a:r>
              <a:rPr lang="en-US" err="1">
                <a:latin typeface="Proxima Nova"/>
                <a:ea typeface="Proxima Nova"/>
                <a:cs typeface="Proxima Nova"/>
              </a:rPr>
              <a:t>powodować</a:t>
            </a:r>
            <a:r>
              <a:rPr lang="en-US">
                <a:latin typeface="Proxima Nova"/>
                <a:ea typeface="Proxima Nova"/>
                <a:cs typeface="Proxima Nova"/>
              </a:rPr>
              <a:t> </a:t>
            </a:r>
            <a:r>
              <a:rPr lang="en-US" err="1">
                <a:latin typeface="Proxima Nova"/>
                <a:ea typeface="Proxima Nova"/>
                <a:cs typeface="Proxima Nova"/>
              </a:rPr>
              <a:t>zamieszanie</a:t>
            </a:r>
            <a:r>
              <a:rPr lang="en-US">
                <a:latin typeface="Proxima Nova"/>
                <a:ea typeface="Proxima Nova"/>
                <a:cs typeface="Proxima Nova"/>
              </a:rPr>
              <a:t>. W </a:t>
            </a:r>
            <a:r>
              <a:rPr lang="en-US" err="1">
                <a:latin typeface="Proxima Nova"/>
                <a:ea typeface="Proxima Nova"/>
                <a:cs typeface="Proxima Nova"/>
              </a:rPr>
              <a:t>Nadrenii</a:t>
            </a:r>
            <a:r>
              <a:rPr lang="en-US">
                <a:latin typeface="Proxima Nova"/>
                <a:ea typeface="Proxima Nova"/>
                <a:cs typeface="Proxima Nova"/>
              </a:rPr>
              <a:t> </a:t>
            </a:r>
            <a:r>
              <a:rPr lang="en-US" err="1">
                <a:latin typeface="Proxima Nova"/>
                <a:ea typeface="Proxima Nova"/>
                <a:cs typeface="Proxima Nova"/>
              </a:rPr>
              <a:t>Północnej-Westfalii</a:t>
            </a:r>
            <a:r>
              <a:rPr lang="en-US">
                <a:latin typeface="Proxima Nova"/>
                <a:ea typeface="Proxima Nova"/>
                <a:cs typeface="Proxima Nova"/>
              </a:rPr>
              <a:t> </a:t>
            </a:r>
            <a:r>
              <a:rPr lang="en-US" err="1">
                <a:latin typeface="Proxima Nova"/>
                <a:ea typeface="Proxima Nova"/>
                <a:cs typeface="Proxima Nova"/>
              </a:rPr>
              <a:t>okres</a:t>
            </a:r>
            <a:r>
              <a:rPr lang="en-US">
                <a:latin typeface="Proxima Nova"/>
                <a:ea typeface="Proxima Nova"/>
                <a:cs typeface="Proxima Nova"/>
              </a:rPr>
              <a:t> </a:t>
            </a:r>
            <a:r>
              <a:rPr lang="en-US" err="1">
                <a:latin typeface="Proxima Nova"/>
                <a:ea typeface="Proxima Nova"/>
                <a:cs typeface="Proxima Nova"/>
              </a:rPr>
              <a:t>błazeństwa</a:t>
            </a:r>
            <a:r>
              <a:rPr lang="en-US">
                <a:latin typeface="Proxima Nova"/>
                <a:ea typeface="Proxima Nova"/>
                <a:cs typeface="Proxima Nova"/>
              </a:rPr>
              <a:t> </a:t>
            </a:r>
            <a:r>
              <a:rPr lang="en-US" err="1">
                <a:latin typeface="Proxima Nova"/>
                <a:ea typeface="Proxima Nova"/>
                <a:cs typeface="Proxima Nova"/>
              </a:rPr>
              <a:t>znany</a:t>
            </a:r>
            <a:r>
              <a:rPr lang="en-US">
                <a:latin typeface="Proxima Nova"/>
                <a:ea typeface="Proxima Nova"/>
                <a:cs typeface="Proxima Nova"/>
              </a:rPr>
              <a:t> jest </a:t>
            </a:r>
            <a:r>
              <a:rPr lang="en-US" err="1">
                <a:latin typeface="Proxima Nova"/>
                <a:ea typeface="Proxima Nova"/>
                <a:cs typeface="Proxima Nova"/>
              </a:rPr>
              <a:t>jako</a:t>
            </a:r>
            <a:r>
              <a:rPr lang="en-US">
                <a:latin typeface="Proxima Nova"/>
                <a:ea typeface="Proxima Nova"/>
                <a:cs typeface="Proxima Nova"/>
              </a:rPr>
              <a:t> „Karneval”. </a:t>
            </a:r>
            <a:r>
              <a:rPr lang="en-US" err="1">
                <a:latin typeface="Proxima Nova"/>
                <a:ea typeface="Proxima Nova"/>
                <a:cs typeface="Proxima Nova"/>
              </a:rPr>
              <a:t>Natomiast</a:t>
            </a:r>
            <a:r>
              <a:rPr lang="en-US">
                <a:latin typeface="Proxima Nova"/>
                <a:ea typeface="Proxima Nova"/>
                <a:cs typeface="Proxima Nova"/>
              </a:rPr>
              <a:t> w </a:t>
            </a:r>
            <a:r>
              <a:rPr lang="en-US" err="1">
                <a:latin typeface="Proxima Nova"/>
                <a:ea typeface="Proxima Nova"/>
                <a:cs typeface="Proxima Nova"/>
              </a:rPr>
              <a:t>Nadrenii-Palatynacie</a:t>
            </a:r>
            <a:r>
              <a:rPr lang="en-US">
                <a:latin typeface="Proxima Nova"/>
                <a:ea typeface="Proxima Nova"/>
                <a:cs typeface="Proxima Nova"/>
              </a:rPr>
              <a:t>, </a:t>
            </a:r>
            <a:r>
              <a:rPr lang="en-US" err="1">
                <a:latin typeface="Proxima Nova"/>
                <a:ea typeface="Proxima Nova"/>
                <a:cs typeface="Proxima Nova"/>
              </a:rPr>
              <a:t>Hesji</a:t>
            </a:r>
            <a:r>
              <a:rPr lang="en-US">
                <a:latin typeface="Proxima Nova"/>
                <a:ea typeface="Proxima Nova"/>
                <a:cs typeface="Proxima Nova"/>
              </a:rPr>
              <a:t> </a:t>
            </a:r>
            <a:r>
              <a:rPr lang="en-US" err="1">
                <a:latin typeface="Proxima Nova"/>
                <a:ea typeface="Proxima Nova"/>
                <a:cs typeface="Proxima Nova"/>
              </a:rPr>
              <a:t>i</a:t>
            </a:r>
            <a:r>
              <a:rPr lang="en-US">
                <a:latin typeface="Proxima Nova"/>
                <a:ea typeface="Proxima Nova"/>
                <a:cs typeface="Proxima Nova"/>
              </a:rPr>
              <a:t> </a:t>
            </a:r>
            <a:r>
              <a:rPr lang="en-US" err="1">
                <a:latin typeface="Proxima Nova"/>
                <a:ea typeface="Proxima Nova"/>
                <a:cs typeface="Proxima Nova"/>
              </a:rPr>
              <a:t>Badenii-Wirtembergii</a:t>
            </a:r>
            <a:r>
              <a:rPr lang="en-US">
                <a:latin typeface="Proxima Nova"/>
                <a:ea typeface="Proxima Nova"/>
                <a:cs typeface="Proxima Nova"/>
              </a:rPr>
              <a:t> </a:t>
            </a:r>
            <a:r>
              <a:rPr lang="en-US" err="1">
                <a:latin typeface="Proxima Nova"/>
                <a:ea typeface="Proxima Nova"/>
                <a:cs typeface="Proxima Nova"/>
              </a:rPr>
              <a:t>obchodzi</a:t>
            </a:r>
            <a:r>
              <a:rPr lang="en-US">
                <a:latin typeface="Proxima Nova"/>
                <a:ea typeface="Proxima Nova"/>
                <a:cs typeface="Proxima Nova"/>
              </a:rPr>
              <a:t> </a:t>
            </a:r>
            <a:r>
              <a:rPr lang="en-US" err="1">
                <a:latin typeface="Proxima Nova"/>
                <a:ea typeface="Proxima Nova"/>
                <a:cs typeface="Proxima Nova"/>
              </a:rPr>
              <a:t>się</a:t>
            </a:r>
            <a:r>
              <a:rPr lang="en-US">
                <a:latin typeface="Proxima Nova"/>
                <a:ea typeface="Proxima Nova"/>
                <a:cs typeface="Proxima Nova"/>
              </a:rPr>
              <a:t> go pod </a:t>
            </a:r>
            <a:r>
              <a:rPr lang="en-US" err="1">
                <a:latin typeface="Proxima Nova"/>
                <a:ea typeface="Proxima Nova"/>
                <a:cs typeface="Proxima Nova"/>
              </a:rPr>
              <a:t>nazwą</a:t>
            </a:r>
            <a:r>
              <a:rPr lang="en-US">
                <a:latin typeface="Proxima Nova"/>
                <a:ea typeface="Proxima Nova"/>
                <a:cs typeface="Proxima Nova"/>
              </a:rPr>
              <a:t> „Fastnacht” </a:t>
            </a:r>
            <a:r>
              <a:rPr lang="en-US" err="1">
                <a:latin typeface="Proxima Nova"/>
                <a:ea typeface="Proxima Nova"/>
                <a:cs typeface="Proxima Nova"/>
              </a:rPr>
              <a:t>lub</a:t>
            </a:r>
            <a:r>
              <a:rPr lang="en-US">
                <a:latin typeface="Proxima Nova"/>
                <a:ea typeface="Proxima Nova"/>
                <a:cs typeface="Proxima Nova"/>
              </a:rPr>
              <a:t> „Fas(se)</a:t>
            </a:r>
            <a:r>
              <a:rPr lang="en-US" err="1">
                <a:latin typeface="Proxima Nova"/>
                <a:ea typeface="Proxima Nova"/>
                <a:cs typeface="Proxima Nova"/>
              </a:rPr>
              <a:t>nacht</a:t>
            </a:r>
            <a:r>
              <a:rPr lang="en-US">
                <a:latin typeface="Proxima Nova"/>
                <a:ea typeface="Proxima Nova"/>
                <a:cs typeface="Proxima Nova"/>
              </a:rPr>
              <a:t>”, </a:t>
            </a:r>
            <a:r>
              <a:rPr lang="en-US" err="1">
                <a:latin typeface="Proxima Nova"/>
                <a:ea typeface="Proxima Nova"/>
                <a:cs typeface="Proxima Nova"/>
              </a:rPr>
              <a:t>podczas</a:t>
            </a:r>
            <a:r>
              <a:rPr lang="en-US">
                <a:latin typeface="Proxima Nova"/>
                <a:ea typeface="Proxima Nova"/>
                <a:cs typeface="Proxima Nova"/>
              </a:rPr>
              <a:t> </a:t>
            </a:r>
            <a:r>
              <a:rPr lang="en-US" err="1">
                <a:latin typeface="Proxima Nova"/>
                <a:ea typeface="Proxima Nova"/>
                <a:cs typeface="Proxima Nova"/>
              </a:rPr>
              <a:t>gdy</a:t>
            </a:r>
            <a:r>
              <a:rPr lang="en-US">
                <a:latin typeface="Proxima Nova"/>
                <a:ea typeface="Proxima Nova"/>
                <a:cs typeface="Proxima Nova"/>
              </a:rPr>
              <a:t> </a:t>
            </a:r>
            <a:r>
              <a:rPr lang="en-US" err="1">
                <a:latin typeface="Proxima Nova"/>
                <a:ea typeface="Proxima Nova"/>
                <a:cs typeface="Proxima Nova"/>
              </a:rPr>
              <a:t>tzw</a:t>
            </a:r>
            <a:r>
              <a:rPr lang="en-US">
                <a:latin typeface="Proxima Nova"/>
                <a:ea typeface="Proxima Nova"/>
                <a:cs typeface="Proxima Nova"/>
              </a:rPr>
              <a:t>. </a:t>
            </a:r>
            <a:r>
              <a:rPr lang="en-US" err="1">
                <a:latin typeface="Proxima Nova"/>
                <a:ea typeface="Proxima Nova"/>
                <a:cs typeface="Proxima Nova"/>
              </a:rPr>
              <a:t>piąta</a:t>
            </a:r>
            <a:r>
              <a:rPr lang="en-US">
                <a:latin typeface="Proxima Nova"/>
                <a:ea typeface="Proxima Nova"/>
                <a:cs typeface="Proxima Nova"/>
              </a:rPr>
              <a:t> </a:t>
            </a:r>
            <a:r>
              <a:rPr lang="en-US" err="1">
                <a:latin typeface="Proxima Nova"/>
                <a:ea typeface="Proxima Nova"/>
                <a:cs typeface="Proxima Nova"/>
              </a:rPr>
              <a:t>pora</a:t>
            </a:r>
            <a:r>
              <a:rPr lang="en-US">
                <a:latin typeface="Proxima Nova"/>
                <a:ea typeface="Proxima Nova"/>
                <a:cs typeface="Proxima Nova"/>
              </a:rPr>
              <a:t> </a:t>
            </a:r>
            <a:r>
              <a:rPr lang="en-US" err="1">
                <a:latin typeface="Proxima Nova"/>
                <a:ea typeface="Proxima Nova"/>
                <a:cs typeface="Proxima Nova"/>
              </a:rPr>
              <a:t>roku</a:t>
            </a:r>
            <a:r>
              <a:rPr lang="en-US">
                <a:latin typeface="Proxima Nova"/>
                <a:ea typeface="Proxima Nova"/>
                <a:cs typeface="Proxima Nova"/>
              </a:rPr>
              <a:t> </a:t>
            </a:r>
            <a:r>
              <a:rPr lang="en-US" err="1">
                <a:latin typeface="Proxima Nova"/>
                <a:ea typeface="Proxima Nova"/>
                <a:cs typeface="Proxima Nova"/>
              </a:rPr>
              <a:t>znana</a:t>
            </a:r>
            <a:r>
              <a:rPr lang="en-US">
                <a:latin typeface="Proxima Nova"/>
                <a:ea typeface="Proxima Nova"/>
                <a:cs typeface="Proxima Nova"/>
              </a:rPr>
              <a:t> jest </a:t>
            </a:r>
            <a:r>
              <a:rPr lang="en-US" err="1">
                <a:latin typeface="Proxima Nova"/>
                <a:ea typeface="Proxima Nova"/>
                <a:cs typeface="Proxima Nova"/>
              </a:rPr>
              <a:t>głównie</a:t>
            </a:r>
            <a:r>
              <a:rPr lang="en-US">
                <a:latin typeface="Proxima Nova"/>
                <a:ea typeface="Proxima Nova"/>
                <a:cs typeface="Proxima Nova"/>
              </a:rPr>
              <a:t> w </a:t>
            </a:r>
            <a:r>
              <a:rPr lang="en-US" err="1">
                <a:latin typeface="Proxima Nova"/>
                <a:ea typeface="Proxima Nova"/>
                <a:cs typeface="Proxima Nova"/>
              </a:rPr>
              <a:t>Bawarii</a:t>
            </a:r>
            <a:r>
              <a:rPr lang="en-US">
                <a:latin typeface="Proxima Nova"/>
                <a:ea typeface="Proxima Nova"/>
                <a:cs typeface="Proxima Nova"/>
              </a:rPr>
              <a:t> </a:t>
            </a:r>
            <a:r>
              <a:rPr lang="en-US" err="1">
                <a:latin typeface="Proxima Nova"/>
                <a:ea typeface="Proxima Nova"/>
                <a:cs typeface="Proxima Nova"/>
              </a:rPr>
              <a:t>i</a:t>
            </a:r>
            <a:r>
              <a:rPr lang="en-US">
                <a:latin typeface="Proxima Nova"/>
                <a:ea typeface="Proxima Nova"/>
                <a:cs typeface="Proxima Nova"/>
              </a:rPr>
              <a:t> </a:t>
            </a:r>
            <a:r>
              <a:rPr lang="en-US" err="1">
                <a:latin typeface="Proxima Nova"/>
                <a:ea typeface="Proxima Nova"/>
                <a:cs typeface="Proxima Nova"/>
              </a:rPr>
              <a:t>Saksonii</a:t>
            </a:r>
            <a:r>
              <a:rPr lang="en-US">
                <a:latin typeface="Proxima Nova"/>
                <a:ea typeface="Proxima Nova"/>
                <a:cs typeface="Proxima Nova"/>
              </a:rPr>
              <a:t> </a:t>
            </a:r>
            <a:r>
              <a:rPr lang="en-US" err="1">
                <a:latin typeface="Proxima Nova"/>
                <a:ea typeface="Proxima Nova"/>
                <a:cs typeface="Proxima Nova"/>
              </a:rPr>
              <a:t>jako</a:t>
            </a:r>
            <a:r>
              <a:rPr lang="en-US">
                <a:latin typeface="Proxima Nova"/>
                <a:ea typeface="Proxima Nova"/>
                <a:cs typeface="Proxima Nova"/>
              </a:rPr>
              <a:t> „Fasching”.</a:t>
            </a:r>
            <a:endParaRPr lang="en-US">
              <a:cs typeface="Arial"/>
            </a:endParaRPr>
          </a:p>
        </p:txBody>
      </p:sp>
      <p:pic>
        <p:nvPicPr>
          <p:cNvPr id="5" name="Picture 5" descr="A group of people wearing costumes&#10;&#10;Description automatically generated">
            <a:extLst>
              <a:ext uri="{FF2B5EF4-FFF2-40B4-BE49-F238E27FC236}">
                <a16:creationId xmlns:a16="http://schemas.microsoft.com/office/drawing/2014/main" id="{80164137-4CE7-437F-8D49-B9B103DF7AAC}"/>
              </a:ext>
            </a:extLst>
          </p:cNvPr>
          <p:cNvPicPr>
            <a:picLocks noChangeAspect="1"/>
          </p:cNvPicPr>
          <p:nvPr/>
        </p:nvPicPr>
        <p:blipFill rotWithShape="1">
          <a:blip r:embed="rId2"/>
          <a:srcRect t="4364" r="-1" b="13453"/>
          <a:stretch/>
        </p:blipFill>
        <p:spPr>
          <a:xfrm>
            <a:off x="1034156" y="115018"/>
            <a:ext cx="10380133" cy="4030679"/>
          </a:xfrm>
          <a:prstGeom prst="rect">
            <a:avLst/>
          </a:prstGeom>
          <a:ln>
            <a:solidFill>
              <a:schemeClr val="accent6"/>
            </a:solidFill>
          </a:ln>
        </p:spPr>
      </p:pic>
    </p:spTree>
    <p:extLst>
      <p:ext uri="{BB962C8B-B14F-4D97-AF65-F5344CB8AC3E}">
        <p14:creationId xmlns:p14="http://schemas.microsoft.com/office/powerpoint/2010/main" val="326926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9735-C975-4634-A173-F9E330342EF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10A1A6A-9830-4863-A88C-EC27B0AD555C}"/>
              </a:ext>
            </a:extLst>
          </p:cNvPr>
          <p:cNvSpPr>
            <a:spLocks noGrp="1"/>
          </p:cNvSpPr>
          <p:nvPr>
            <p:ph type="body" idx="1"/>
          </p:nvPr>
        </p:nvSpPr>
        <p:spPr/>
        <p:txBody>
          <a:bodyPr/>
          <a:lstStyle/>
          <a:p>
            <a:endParaRPr lang="en-US"/>
          </a:p>
        </p:txBody>
      </p:sp>
      <p:pic>
        <p:nvPicPr>
          <p:cNvPr id="7" name="Picture 7" descr="A group of people standing in front of a colorful wall&#10;&#10;Description automatically generated">
            <a:extLst>
              <a:ext uri="{FF2B5EF4-FFF2-40B4-BE49-F238E27FC236}">
                <a16:creationId xmlns:a16="http://schemas.microsoft.com/office/drawing/2014/main" id="{C4CE0E05-70D0-47AA-AB77-73A14ED08AD4}"/>
              </a:ext>
            </a:extLst>
          </p:cNvPr>
          <p:cNvPicPr>
            <a:picLocks noGrp="1" noChangeAspect="1"/>
          </p:cNvPicPr>
          <p:nvPr>
            <p:ph sz="half" idx="2"/>
          </p:nvPr>
        </p:nvPicPr>
        <p:blipFill>
          <a:blip r:embed="rId2"/>
          <a:stretch>
            <a:fillRect/>
          </a:stretch>
        </p:blipFill>
        <p:spPr>
          <a:xfrm>
            <a:off x="1142794" y="172080"/>
            <a:ext cx="4842528" cy="3642277"/>
          </a:xfrm>
        </p:spPr>
      </p:pic>
      <p:sp>
        <p:nvSpPr>
          <p:cNvPr id="5" name="Text Placeholder 4">
            <a:extLst>
              <a:ext uri="{FF2B5EF4-FFF2-40B4-BE49-F238E27FC236}">
                <a16:creationId xmlns:a16="http://schemas.microsoft.com/office/drawing/2014/main" id="{F9FB920A-9634-49E7-9D92-235195D12DD0}"/>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8B4804C7-B284-4199-B3E2-438EC949BE50}"/>
              </a:ext>
            </a:extLst>
          </p:cNvPr>
          <p:cNvSpPr>
            <a:spLocks noGrp="1"/>
          </p:cNvSpPr>
          <p:nvPr>
            <p:ph sz="quarter" idx="4"/>
          </p:nvPr>
        </p:nvSpPr>
        <p:spPr>
          <a:xfrm>
            <a:off x="6206560" y="177143"/>
            <a:ext cx="4359873" cy="6536376"/>
          </a:xfrm>
        </p:spPr>
        <p:txBody>
          <a:bodyPr vert="horz" lIns="91440" tIns="45720" rIns="91440" bIns="45720" rtlCol="0" anchor="t">
            <a:normAutofit/>
          </a:bodyPr>
          <a:lstStyle/>
          <a:p>
            <a:pPr marL="344170" indent="-344170"/>
            <a:r>
              <a:rPr lang="en-US" b="1" err="1"/>
              <a:t>Karnawał</a:t>
            </a:r>
            <a:r>
              <a:rPr lang="en-US" b="1"/>
              <a:t> </a:t>
            </a:r>
            <a:r>
              <a:rPr lang="en-US" b="1" err="1"/>
              <a:t>kobiet</a:t>
            </a:r>
            <a:r>
              <a:rPr lang="en-US" b="1"/>
              <a:t>, </a:t>
            </a:r>
            <a:r>
              <a:rPr lang="en-US" b="1" err="1"/>
              <a:t>czyli</a:t>
            </a:r>
            <a:r>
              <a:rPr lang="en-US" b="1"/>
              <a:t> </a:t>
            </a:r>
            <a:r>
              <a:rPr lang="en-US" b="1" err="1"/>
              <a:t>Weiberfastnacht</a:t>
            </a:r>
            <a:r>
              <a:rPr lang="en-US" b="1"/>
              <a:t>, </a:t>
            </a:r>
            <a:r>
              <a:rPr lang="en-US" b="1" err="1"/>
              <a:t>Weiberfasching</a:t>
            </a:r>
            <a:r>
              <a:rPr lang="en-US" b="1"/>
              <a:t> </a:t>
            </a:r>
            <a:r>
              <a:rPr lang="en-US" b="1" err="1"/>
              <a:t>lub</a:t>
            </a:r>
            <a:r>
              <a:rPr lang="en-US" b="1"/>
              <a:t> </a:t>
            </a:r>
            <a:r>
              <a:rPr lang="en-US" b="1" err="1"/>
              <a:t>Unsinniger</a:t>
            </a:r>
            <a:r>
              <a:rPr lang="en-US" b="1"/>
              <a:t> Donnerstag (</a:t>
            </a:r>
            <a:r>
              <a:rPr lang="en-US" b="1" err="1"/>
              <a:t>Niedorzeczny</a:t>
            </a:r>
            <a:r>
              <a:rPr lang="en-US" b="1"/>
              <a:t> </a:t>
            </a:r>
            <a:r>
              <a:rPr lang="en-US" b="1" err="1"/>
              <a:t>Czwartek</a:t>
            </a:r>
            <a:r>
              <a:rPr lang="en-US" b="1"/>
              <a:t>)</a:t>
            </a:r>
            <a:endParaRPr lang="en-US">
              <a:cs typeface="Arial" panose="020B0604020202020204"/>
            </a:endParaRPr>
          </a:p>
          <a:p>
            <a:pPr marL="344170" indent="-344170"/>
            <a:r>
              <a:rPr lang="en-US">
                <a:ea typeface="+mn-lt"/>
                <a:cs typeface="+mn-lt"/>
              </a:rPr>
              <a:t>W </a:t>
            </a:r>
            <a:r>
              <a:rPr lang="en-US" err="1">
                <a:ea typeface="+mn-lt"/>
                <a:cs typeface="+mn-lt"/>
              </a:rPr>
              <a:t>czwartek</a:t>
            </a:r>
            <a:r>
              <a:rPr lang="en-US">
                <a:ea typeface="+mn-lt"/>
                <a:cs typeface="+mn-lt"/>
              </a:rPr>
              <a:t> </a:t>
            </a:r>
            <a:r>
              <a:rPr lang="en-US" err="1">
                <a:ea typeface="+mn-lt"/>
                <a:cs typeface="+mn-lt"/>
              </a:rPr>
              <a:t>przed</a:t>
            </a:r>
            <a:r>
              <a:rPr lang="en-US">
                <a:ea typeface="+mn-lt"/>
                <a:cs typeface="+mn-lt"/>
              </a:rPr>
              <a:t> </a:t>
            </a:r>
            <a:r>
              <a:rPr lang="en-US" err="1">
                <a:ea typeface="+mn-lt"/>
                <a:cs typeface="+mn-lt"/>
              </a:rPr>
              <a:t>środą</a:t>
            </a:r>
            <a:r>
              <a:rPr lang="en-US">
                <a:ea typeface="+mn-lt"/>
                <a:cs typeface="+mn-lt"/>
              </a:rPr>
              <a:t> </a:t>
            </a:r>
            <a:r>
              <a:rPr lang="en-US" err="1">
                <a:ea typeface="+mn-lt"/>
                <a:cs typeface="+mn-lt"/>
              </a:rPr>
              <a:t>popielcową</a:t>
            </a:r>
            <a:r>
              <a:rPr lang="en-US">
                <a:ea typeface="+mn-lt"/>
                <a:cs typeface="+mn-lt"/>
              </a:rPr>
              <a:t> w </a:t>
            </a:r>
            <a:r>
              <a:rPr lang="en-US" err="1">
                <a:ea typeface="+mn-lt"/>
                <a:cs typeface="+mn-lt"/>
              </a:rPr>
              <a:t>bastionach</a:t>
            </a:r>
            <a:r>
              <a:rPr lang="en-US">
                <a:ea typeface="+mn-lt"/>
                <a:cs typeface="+mn-lt"/>
              </a:rPr>
              <a:t> </a:t>
            </a:r>
            <a:r>
              <a:rPr lang="en-US" err="1">
                <a:ea typeface="+mn-lt"/>
                <a:cs typeface="+mn-lt"/>
              </a:rPr>
              <a:t>błazeńskiej</a:t>
            </a:r>
            <a:r>
              <a:rPr lang="en-US">
                <a:ea typeface="+mn-lt"/>
                <a:cs typeface="+mn-lt"/>
              </a:rPr>
              <a:t> </a:t>
            </a:r>
            <a:r>
              <a:rPr lang="en-US" err="1">
                <a:ea typeface="+mn-lt"/>
                <a:cs typeface="+mn-lt"/>
              </a:rPr>
              <a:t>tradycji</a:t>
            </a:r>
            <a:r>
              <a:rPr lang="en-US">
                <a:ea typeface="+mn-lt"/>
                <a:cs typeface="+mn-lt"/>
              </a:rPr>
              <a:t>, </a:t>
            </a:r>
            <a:r>
              <a:rPr lang="en-US" err="1">
                <a:ea typeface="+mn-lt"/>
                <a:cs typeface="+mn-lt"/>
              </a:rPr>
              <a:t>takich</a:t>
            </a:r>
            <a:r>
              <a:rPr lang="en-US">
                <a:ea typeface="+mn-lt"/>
                <a:cs typeface="+mn-lt"/>
              </a:rPr>
              <a:t> jak </a:t>
            </a:r>
            <a:r>
              <a:rPr lang="en-US" err="1">
                <a:ea typeface="+mn-lt"/>
                <a:cs typeface="+mn-lt"/>
              </a:rPr>
              <a:t>Kolonia</a:t>
            </a:r>
            <a:r>
              <a:rPr lang="en-US">
                <a:ea typeface="+mn-lt"/>
                <a:cs typeface="+mn-lt"/>
              </a:rPr>
              <a:t> </a:t>
            </a:r>
            <a:r>
              <a:rPr lang="en-US" err="1">
                <a:ea typeface="+mn-lt"/>
                <a:cs typeface="+mn-lt"/>
              </a:rPr>
              <a:t>czy</a:t>
            </a:r>
            <a:r>
              <a:rPr lang="en-US">
                <a:ea typeface="+mn-lt"/>
                <a:cs typeface="+mn-lt"/>
              </a:rPr>
              <a:t> </a:t>
            </a:r>
            <a:r>
              <a:rPr lang="en-US" err="1">
                <a:ea typeface="+mn-lt"/>
                <a:cs typeface="+mn-lt"/>
              </a:rPr>
              <a:t>Monachium</a:t>
            </a:r>
            <a:r>
              <a:rPr lang="en-US">
                <a:ea typeface="+mn-lt"/>
                <a:cs typeface="+mn-lt"/>
              </a:rPr>
              <a:t>, </a:t>
            </a:r>
            <a:r>
              <a:rPr lang="en-US" err="1">
                <a:ea typeface="+mn-lt"/>
                <a:cs typeface="+mn-lt"/>
              </a:rPr>
              <a:t>kobiety</a:t>
            </a:r>
            <a:r>
              <a:rPr lang="en-US">
                <a:ea typeface="+mn-lt"/>
                <a:cs typeface="+mn-lt"/>
              </a:rPr>
              <a:t> </a:t>
            </a:r>
            <a:r>
              <a:rPr lang="en-US" err="1">
                <a:ea typeface="+mn-lt"/>
                <a:cs typeface="+mn-lt"/>
              </a:rPr>
              <a:t>przejmują</a:t>
            </a:r>
            <a:r>
              <a:rPr lang="en-US">
                <a:ea typeface="+mn-lt"/>
                <a:cs typeface="+mn-lt"/>
              </a:rPr>
              <a:t> </a:t>
            </a:r>
            <a:r>
              <a:rPr lang="en-US" err="1">
                <a:ea typeface="+mn-lt"/>
                <a:cs typeface="+mn-lt"/>
              </a:rPr>
              <a:t>dowodzenie</a:t>
            </a:r>
            <a:r>
              <a:rPr lang="en-US">
                <a:ea typeface="+mn-lt"/>
                <a:cs typeface="+mn-lt"/>
              </a:rPr>
              <a:t>, </a:t>
            </a:r>
            <a:r>
              <a:rPr lang="en-US" err="1">
                <a:ea typeface="+mn-lt"/>
                <a:cs typeface="+mn-lt"/>
              </a:rPr>
              <a:t>bo</a:t>
            </a:r>
            <a:r>
              <a:rPr lang="en-US">
                <a:ea typeface="+mn-lt"/>
                <a:cs typeface="+mn-lt"/>
              </a:rPr>
              <a:t> </a:t>
            </a:r>
            <a:r>
              <a:rPr lang="en-US" err="1">
                <a:ea typeface="+mn-lt"/>
                <a:cs typeface="+mn-lt"/>
              </a:rPr>
              <a:t>przecież</a:t>
            </a:r>
            <a:r>
              <a:rPr lang="en-US">
                <a:ea typeface="+mn-lt"/>
                <a:cs typeface="+mn-lt"/>
              </a:rPr>
              <a:t> w </a:t>
            </a:r>
            <a:r>
              <a:rPr lang="en-US" err="1">
                <a:ea typeface="+mn-lt"/>
                <a:cs typeface="+mn-lt"/>
              </a:rPr>
              <a:t>tym</a:t>
            </a:r>
            <a:r>
              <a:rPr lang="en-US">
                <a:ea typeface="+mn-lt"/>
                <a:cs typeface="+mn-lt"/>
              </a:rPr>
              <a:t> </a:t>
            </a:r>
            <a:r>
              <a:rPr lang="en-US" err="1">
                <a:ea typeface="+mn-lt"/>
                <a:cs typeface="+mn-lt"/>
              </a:rPr>
              <a:t>okresie</a:t>
            </a:r>
            <a:r>
              <a:rPr lang="en-US">
                <a:ea typeface="+mn-lt"/>
                <a:cs typeface="+mn-lt"/>
              </a:rPr>
              <a:t> </a:t>
            </a:r>
            <a:r>
              <a:rPr lang="en-US" err="1">
                <a:ea typeface="+mn-lt"/>
                <a:cs typeface="+mn-lt"/>
              </a:rPr>
              <a:t>wszystko</a:t>
            </a:r>
            <a:r>
              <a:rPr lang="en-US">
                <a:ea typeface="+mn-lt"/>
                <a:cs typeface="+mn-lt"/>
              </a:rPr>
              <a:t> </a:t>
            </a:r>
            <a:r>
              <a:rPr lang="en-US" err="1">
                <a:ea typeface="+mn-lt"/>
                <a:cs typeface="+mn-lt"/>
              </a:rPr>
              <a:t>powinno</a:t>
            </a:r>
            <a:r>
              <a:rPr lang="en-US">
                <a:ea typeface="+mn-lt"/>
                <a:cs typeface="+mn-lt"/>
              </a:rPr>
              <a:t> </a:t>
            </a:r>
            <a:r>
              <a:rPr lang="en-US" err="1">
                <a:ea typeface="+mn-lt"/>
                <a:cs typeface="+mn-lt"/>
              </a:rPr>
              <a:t>być</a:t>
            </a:r>
            <a:r>
              <a:rPr lang="en-US">
                <a:ea typeface="+mn-lt"/>
                <a:cs typeface="+mn-lt"/>
              </a:rPr>
              <a:t> </a:t>
            </a:r>
            <a:r>
              <a:rPr lang="en-US" err="1">
                <a:ea typeface="+mn-lt"/>
                <a:cs typeface="+mn-lt"/>
              </a:rPr>
              <a:t>inne</a:t>
            </a:r>
            <a:r>
              <a:rPr lang="en-US">
                <a:ea typeface="+mn-lt"/>
                <a:cs typeface="+mn-lt"/>
              </a:rPr>
              <a:t> </a:t>
            </a:r>
            <a:r>
              <a:rPr lang="en-US" err="1">
                <a:ea typeface="+mn-lt"/>
                <a:cs typeface="+mn-lt"/>
              </a:rPr>
              <a:t>niż</a:t>
            </a:r>
            <a:r>
              <a:rPr lang="en-US">
                <a:ea typeface="+mn-lt"/>
                <a:cs typeface="+mn-lt"/>
              </a:rPr>
              <a:t> </a:t>
            </a:r>
            <a:r>
              <a:rPr lang="en-US" err="1">
                <a:ea typeface="+mn-lt"/>
                <a:cs typeface="+mn-lt"/>
              </a:rPr>
              <a:t>zwykle</a:t>
            </a:r>
            <a:r>
              <a:rPr lang="en-US">
                <a:ea typeface="+mn-lt"/>
                <a:cs typeface="+mn-lt"/>
              </a:rPr>
              <a:t>. </a:t>
            </a:r>
            <a:r>
              <a:rPr lang="en-US" err="1">
                <a:ea typeface="+mn-lt"/>
                <a:cs typeface="+mn-lt"/>
              </a:rPr>
              <a:t>Kobiety</a:t>
            </a:r>
            <a:r>
              <a:rPr lang="en-US">
                <a:ea typeface="+mn-lt"/>
                <a:cs typeface="+mn-lt"/>
              </a:rPr>
              <a:t> </a:t>
            </a:r>
            <a:r>
              <a:rPr lang="en-US" err="1">
                <a:ea typeface="+mn-lt"/>
                <a:cs typeface="+mn-lt"/>
              </a:rPr>
              <a:t>symbolicznie</a:t>
            </a:r>
            <a:r>
              <a:rPr lang="en-US">
                <a:ea typeface="+mn-lt"/>
                <a:cs typeface="+mn-lt"/>
              </a:rPr>
              <a:t> </a:t>
            </a:r>
            <a:r>
              <a:rPr lang="en-US" err="1">
                <a:ea typeface="+mn-lt"/>
                <a:cs typeface="+mn-lt"/>
              </a:rPr>
              <a:t>szturmują</a:t>
            </a:r>
            <a:r>
              <a:rPr lang="en-US">
                <a:ea typeface="+mn-lt"/>
                <a:cs typeface="+mn-lt"/>
              </a:rPr>
              <a:t> </a:t>
            </a:r>
            <a:r>
              <a:rPr lang="en-US" err="1">
                <a:ea typeface="+mn-lt"/>
                <a:cs typeface="+mn-lt"/>
              </a:rPr>
              <a:t>ratusze</a:t>
            </a:r>
            <a:r>
              <a:rPr lang="en-US">
                <a:ea typeface="+mn-lt"/>
                <a:cs typeface="+mn-lt"/>
              </a:rPr>
              <a:t>, a </a:t>
            </a:r>
            <a:r>
              <a:rPr lang="en-US" err="1">
                <a:ea typeface="+mn-lt"/>
                <a:cs typeface="+mn-lt"/>
              </a:rPr>
              <a:t>burmistrzowie</a:t>
            </a:r>
            <a:r>
              <a:rPr lang="en-US">
                <a:ea typeface="+mn-lt"/>
                <a:cs typeface="+mn-lt"/>
              </a:rPr>
              <a:t> </a:t>
            </a:r>
            <a:r>
              <a:rPr lang="en-US" err="1">
                <a:ea typeface="+mn-lt"/>
                <a:cs typeface="+mn-lt"/>
              </a:rPr>
              <a:t>przekazują</a:t>
            </a:r>
            <a:r>
              <a:rPr lang="en-US">
                <a:ea typeface="+mn-lt"/>
                <a:cs typeface="+mn-lt"/>
              </a:rPr>
              <a:t> </a:t>
            </a:r>
            <a:r>
              <a:rPr lang="en-US" err="1">
                <a:ea typeface="+mn-lt"/>
                <a:cs typeface="+mn-lt"/>
              </a:rPr>
              <a:t>klucze</a:t>
            </a:r>
            <a:r>
              <a:rPr lang="en-US">
                <a:ea typeface="+mn-lt"/>
                <a:cs typeface="+mn-lt"/>
              </a:rPr>
              <a:t> </a:t>
            </a:r>
            <a:r>
              <a:rPr lang="en-US" err="1">
                <a:ea typeface="+mn-lt"/>
                <a:cs typeface="+mn-lt"/>
              </a:rPr>
              <a:t>bram</a:t>
            </a:r>
            <a:r>
              <a:rPr lang="en-US">
                <a:ea typeface="+mn-lt"/>
                <a:cs typeface="+mn-lt"/>
              </a:rPr>
              <a:t> </a:t>
            </a:r>
            <a:r>
              <a:rPr lang="en-US" err="1">
                <a:ea typeface="+mn-lt"/>
                <a:cs typeface="+mn-lt"/>
              </a:rPr>
              <a:t>miejskich</a:t>
            </a:r>
            <a:r>
              <a:rPr lang="en-US">
                <a:ea typeface="+mn-lt"/>
                <a:cs typeface="+mn-lt"/>
              </a:rPr>
              <a:t> </a:t>
            </a:r>
            <a:r>
              <a:rPr lang="en-US" err="1">
                <a:ea typeface="+mn-lt"/>
                <a:cs typeface="+mn-lt"/>
              </a:rPr>
              <a:t>na</a:t>
            </a:r>
            <a:r>
              <a:rPr lang="en-US">
                <a:ea typeface="+mn-lt"/>
                <a:cs typeface="+mn-lt"/>
              </a:rPr>
              <a:t> </a:t>
            </a:r>
            <a:r>
              <a:rPr lang="en-US" err="1">
                <a:ea typeface="+mn-lt"/>
                <a:cs typeface="+mn-lt"/>
              </a:rPr>
              <a:t>znak</a:t>
            </a:r>
            <a:r>
              <a:rPr lang="en-US">
                <a:ea typeface="+mn-lt"/>
                <a:cs typeface="+mn-lt"/>
              </a:rPr>
              <a:t> </a:t>
            </a:r>
            <a:r>
              <a:rPr lang="en-US" err="1">
                <a:ea typeface="+mn-lt"/>
                <a:cs typeface="+mn-lt"/>
              </a:rPr>
              <a:t>kapitulacji</a:t>
            </a:r>
            <a:r>
              <a:rPr lang="en-US">
                <a:ea typeface="+mn-lt"/>
                <a:cs typeface="+mn-lt"/>
              </a:rPr>
              <a:t>.</a:t>
            </a:r>
            <a:endParaRPr lang="en-US"/>
          </a:p>
          <a:p>
            <a:pPr marL="344170" indent="-344170"/>
            <a:endParaRPr lang="en-US">
              <a:cs typeface="Arial"/>
            </a:endParaRPr>
          </a:p>
        </p:txBody>
      </p:sp>
    </p:spTree>
    <p:extLst>
      <p:ext uri="{BB962C8B-B14F-4D97-AF65-F5344CB8AC3E}">
        <p14:creationId xmlns:p14="http://schemas.microsoft.com/office/powerpoint/2010/main" val="225044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302D-37FF-4D0E-990F-03C690F11A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43F511-3E8C-4024-A61A-3CF71F500049}"/>
              </a:ext>
            </a:extLst>
          </p:cNvPr>
          <p:cNvSpPr>
            <a:spLocks noGrp="1"/>
          </p:cNvSpPr>
          <p:nvPr>
            <p:ph idx="1"/>
          </p:nvPr>
        </p:nvSpPr>
        <p:spPr>
          <a:xfrm>
            <a:off x="6094769" y="68041"/>
            <a:ext cx="4475370" cy="6585752"/>
          </a:xfrm>
        </p:spPr>
        <p:txBody>
          <a:bodyPr/>
          <a:lstStyle/>
          <a:p>
            <a:pPr marL="344170" indent="-344170"/>
            <a:r>
              <a:rPr lang="en-US" b="1" err="1">
                <a:latin typeface="inherit"/>
                <a:ea typeface="inherit"/>
                <a:cs typeface="inherit"/>
              </a:rPr>
              <a:t>Weiberfastnacht</a:t>
            </a:r>
            <a:r>
              <a:rPr lang="en-US" b="1">
                <a:latin typeface="inherit"/>
                <a:ea typeface="inherit"/>
                <a:cs typeface="inherit"/>
              </a:rPr>
              <a:t>, </a:t>
            </a:r>
            <a:r>
              <a:rPr lang="en-US" b="1" err="1">
                <a:latin typeface="inherit"/>
                <a:ea typeface="inherit"/>
                <a:cs typeface="inherit"/>
              </a:rPr>
              <a:t>Weiberfasching</a:t>
            </a:r>
            <a:r>
              <a:rPr lang="en-US" b="1">
                <a:latin typeface="inherit"/>
                <a:ea typeface="inherit"/>
                <a:cs typeface="inherit"/>
              </a:rPr>
              <a:t> </a:t>
            </a:r>
            <a:r>
              <a:rPr lang="en-US" b="1" err="1">
                <a:latin typeface="inherit"/>
                <a:ea typeface="inherit"/>
                <a:cs typeface="inherit"/>
              </a:rPr>
              <a:t>oder</a:t>
            </a:r>
            <a:r>
              <a:rPr lang="en-US" b="1">
                <a:latin typeface="inherit"/>
                <a:ea typeface="inherit"/>
                <a:cs typeface="inherit"/>
              </a:rPr>
              <a:t> </a:t>
            </a:r>
            <a:r>
              <a:rPr lang="en-US" b="1" err="1">
                <a:latin typeface="inherit"/>
                <a:ea typeface="inherit"/>
                <a:cs typeface="inherit"/>
              </a:rPr>
              <a:t>Unsinniger</a:t>
            </a:r>
            <a:r>
              <a:rPr lang="en-US" b="1">
                <a:latin typeface="inherit"/>
                <a:ea typeface="inherit"/>
                <a:cs typeface="inherit"/>
              </a:rPr>
              <a:t> Donnerstag</a:t>
            </a:r>
          </a:p>
          <a:p>
            <a:pPr marL="344170" indent="-344170"/>
            <a:r>
              <a:rPr lang="en-US">
                <a:latin typeface="Proxima Nova"/>
                <a:ea typeface="Proxima Nova"/>
                <a:cs typeface="Proxima Nova"/>
              </a:rPr>
              <a:t>Am Donnerstag </a:t>
            </a:r>
            <a:r>
              <a:rPr lang="en-US" err="1">
                <a:latin typeface="Proxima Nova"/>
                <a:ea typeface="Proxima Nova"/>
                <a:cs typeface="Proxima Nova"/>
              </a:rPr>
              <a:t>vor</a:t>
            </a:r>
            <a:r>
              <a:rPr lang="en-US">
                <a:latin typeface="Proxima Nova"/>
                <a:ea typeface="Proxima Nova"/>
                <a:cs typeface="Proxima Nova"/>
              </a:rPr>
              <a:t> </a:t>
            </a:r>
            <a:r>
              <a:rPr lang="en-US" err="1">
                <a:latin typeface="Proxima Nova"/>
                <a:ea typeface="Proxima Nova"/>
                <a:cs typeface="Proxima Nova"/>
              </a:rPr>
              <a:t>Aschermittwoch</a:t>
            </a:r>
            <a:r>
              <a:rPr lang="en-US">
                <a:latin typeface="Proxima Nova"/>
                <a:ea typeface="Proxima Nova"/>
                <a:cs typeface="Proxima Nova"/>
              </a:rPr>
              <a:t> </a:t>
            </a:r>
            <a:r>
              <a:rPr lang="en-US" err="1">
                <a:latin typeface="Proxima Nova"/>
                <a:ea typeface="Proxima Nova"/>
                <a:cs typeface="Proxima Nova"/>
              </a:rPr>
              <a:t>haben</a:t>
            </a:r>
            <a:r>
              <a:rPr lang="en-US">
                <a:latin typeface="Proxima Nova"/>
                <a:ea typeface="Proxima Nova"/>
                <a:cs typeface="Proxima Nova"/>
              </a:rPr>
              <a:t> </a:t>
            </a:r>
            <a:r>
              <a:rPr lang="en-US" err="1">
                <a:latin typeface="Proxima Nova"/>
                <a:ea typeface="Proxima Nova"/>
                <a:cs typeface="Proxima Nova"/>
              </a:rPr>
              <a:t>zumindest</a:t>
            </a:r>
            <a:r>
              <a:rPr lang="en-US">
                <a:latin typeface="Proxima Nova"/>
                <a:ea typeface="Proxima Nova"/>
                <a:cs typeface="Proxima Nova"/>
              </a:rPr>
              <a:t> in den </a:t>
            </a:r>
            <a:r>
              <a:rPr lang="en-US" err="1">
                <a:latin typeface="Proxima Nova"/>
                <a:ea typeface="Proxima Nova"/>
                <a:cs typeface="Proxima Nova"/>
              </a:rPr>
              <a:t>Narrenhochburgen</a:t>
            </a:r>
            <a:r>
              <a:rPr lang="en-US">
                <a:latin typeface="Proxima Nova"/>
                <a:ea typeface="Proxima Nova"/>
                <a:cs typeface="Proxima Nova"/>
              </a:rPr>
              <a:t> </a:t>
            </a:r>
            <a:r>
              <a:rPr lang="en-US" err="1">
                <a:latin typeface="Proxima Nova"/>
                <a:ea typeface="Proxima Nova"/>
                <a:cs typeface="Proxima Nova"/>
              </a:rPr>
              <a:t>wie</a:t>
            </a:r>
            <a:r>
              <a:rPr lang="en-US">
                <a:latin typeface="Proxima Nova"/>
                <a:ea typeface="Proxima Nova"/>
                <a:cs typeface="Proxima Nova"/>
              </a:rPr>
              <a:t> Köln </a:t>
            </a:r>
            <a:r>
              <a:rPr lang="en-US" err="1">
                <a:latin typeface="Proxima Nova"/>
                <a:ea typeface="Proxima Nova"/>
                <a:cs typeface="Proxima Nova"/>
              </a:rPr>
              <a:t>oder</a:t>
            </a:r>
            <a:r>
              <a:rPr lang="en-US">
                <a:latin typeface="Proxima Nova"/>
                <a:ea typeface="Proxima Nova"/>
                <a:cs typeface="Proxima Nova"/>
              </a:rPr>
              <a:t> </a:t>
            </a:r>
            <a:r>
              <a:rPr lang="en-US">
                <a:latin typeface="inherit"/>
                <a:ea typeface="inherit"/>
                <a:cs typeface="inherit"/>
                <a:hlinkClick r:id="rId2" tooltip="München">
                  <a:extLst>
                    <a:ext uri="{A12FA001-AC4F-418D-AE19-62706E023703}">
                      <ahyp:hlinkClr xmlns:ahyp="http://schemas.microsoft.com/office/drawing/2018/hyperlinkcolor" val="tx"/>
                    </a:ext>
                  </a:extLst>
                </a:hlinkClick>
              </a:rPr>
              <a:t>München </a:t>
            </a:r>
            <a:r>
              <a:rPr lang="en-US">
                <a:latin typeface="Proxima Nova"/>
                <a:ea typeface="Proxima Nova"/>
                <a:cs typeface="Proxima Nova"/>
              </a:rPr>
              <a:t>die Frauen die </a:t>
            </a:r>
            <a:r>
              <a:rPr lang="en-US" err="1">
                <a:latin typeface="Proxima Nova"/>
                <a:ea typeface="Proxima Nova"/>
                <a:cs typeface="Proxima Nova"/>
              </a:rPr>
              <a:t>Fäden</a:t>
            </a:r>
            <a:r>
              <a:rPr lang="en-US">
                <a:latin typeface="Proxima Nova"/>
                <a:ea typeface="Proxima Nova"/>
                <a:cs typeface="Proxima Nova"/>
              </a:rPr>
              <a:t> in der Hand, </a:t>
            </a:r>
            <a:r>
              <a:rPr lang="en-US" err="1">
                <a:latin typeface="Proxima Nova"/>
                <a:ea typeface="Proxima Nova"/>
                <a:cs typeface="Proxima Nova"/>
              </a:rPr>
              <a:t>schließlich</a:t>
            </a:r>
            <a:r>
              <a:rPr lang="en-US">
                <a:latin typeface="Proxima Nova"/>
                <a:ea typeface="Proxima Nova"/>
                <a:cs typeface="Proxima Nova"/>
              </a:rPr>
              <a:t> </a:t>
            </a:r>
            <a:r>
              <a:rPr lang="en-US" err="1">
                <a:latin typeface="Proxima Nova"/>
                <a:ea typeface="Proxima Nova"/>
                <a:cs typeface="Proxima Nova"/>
              </a:rPr>
              <a:t>soll</a:t>
            </a:r>
            <a:r>
              <a:rPr lang="en-US">
                <a:latin typeface="Proxima Nova"/>
                <a:ea typeface="Proxima Nova"/>
                <a:cs typeface="Proxima Nova"/>
              </a:rPr>
              <a:t> in </a:t>
            </a:r>
            <a:r>
              <a:rPr lang="en-US" err="1">
                <a:latin typeface="Proxima Nova"/>
                <a:ea typeface="Proxima Nova"/>
                <a:cs typeface="Proxima Nova"/>
              </a:rPr>
              <a:t>dieser</a:t>
            </a:r>
            <a:r>
              <a:rPr lang="en-US">
                <a:latin typeface="Proxima Nova"/>
                <a:ea typeface="Proxima Nova"/>
                <a:cs typeface="Proxima Nova"/>
              </a:rPr>
              <a:t> Zeit </a:t>
            </a:r>
            <a:r>
              <a:rPr lang="en-US" err="1">
                <a:latin typeface="Proxima Nova"/>
                <a:ea typeface="Proxima Nova"/>
                <a:cs typeface="Proxima Nova"/>
              </a:rPr>
              <a:t>alles</a:t>
            </a:r>
            <a:r>
              <a:rPr lang="en-US">
                <a:latin typeface="Proxima Nova"/>
                <a:ea typeface="Proxima Nova"/>
                <a:cs typeface="Proxima Nova"/>
              </a:rPr>
              <a:t> </a:t>
            </a:r>
            <a:r>
              <a:rPr lang="en-US" err="1">
                <a:latin typeface="Proxima Nova"/>
                <a:ea typeface="Proxima Nova"/>
                <a:cs typeface="Proxima Nova"/>
              </a:rPr>
              <a:t>anders</a:t>
            </a:r>
            <a:r>
              <a:rPr lang="en-US">
                <a:latin typeface="Proxima Nova"/>
                <a:ea typeface="Proxima Nova"/>
                <a:cs typeface="Proxima Nova"/>
              </a:rPr>
              <a:t> sein </a:t>
            </a:r>
            <a:r>
              <a:rPr lang="en-US" err="1">
                <a:latin typeface="Proxima Nova"/>
                <a:ea typeface="Proxima Nova"/>
                <a:cs typeface="Proxima Nova"/>
              </a:rPr>
              <a:t>als</a:t>
            </a:r>
            <a:r>
              <a:rPr lang="en-US">
                <a:latin typeface="Proxima Nova"/>
                <a:ea typeface="Proxima Nova"/>
                <a:cs typeface="Proxima Nova"/>
              </a:rPr>
              <a:t> </a:t>
            </a:r>
            <a:r>
              <a:rPr lang="en-US" err="1">
                <a:latin typeface="Proxima Nova"/>
                <a:ea typeface="Proxima Nova"/>
                <a:cs typeface="Proxima Nova"/>
              </a:rPr>
              <a:t>sonst</a:t>
            </a:r>
            <a:r>
              <a:rPr lang="en-US">
                <a:latin typeface="Proxima Nova"/>
                <a:ea typeface="Proxima Nova"/>
                <a:cs typeface="Proxima Nova"/>
              </a:rPr>
              <a:t>. Die </a:t>
            </a:r>
            <a:r>
              <a:rPr lang="en-US" err="1">
                <a:latin typeface="Proxima Nova"/>
                <a:ea typeface="Proxima Nova"/>
                <a:cs typeface="Proxima Nova"/>
              </a:rPr>
              <a:t>Rathäuser</a:t>
            </a:r>
            <a:r>
              <a:rPr lang="en-US">
                <a:latin typeface="Proxima Nova"/>
                <a:ea typeface="Proxima Nova"/>
                <a:cs typeface="Proxima Nova"/>
              </a:rPr>
              <a:t> </a:t>
            </a:r>
            <a:r>
              <a:rPr lang="en-US" err="1">
                <a:latin typeface="Proxima Nova"/>
                <a:ea typeface="Proxima Nova"/>
                <a:cs typeface="Proxima Nova"/>
              </a:rPr>
              <a:t>werden</a:t>
            </a:r>
            <a:r>
              <a:rPr lang="en-US">
                <a:latin typeface="Proxima Nova"/>
                <a:ea typeface="Proxima Nova"/>
                <a:cs typeface="Proxima Nova"/>
              </a:rPr>
              <a:t> </a:t>
            </a:r>
            <a:r>
              <a:rPr lang="en-US" err="1">
                <a:latin typeface="Proxima Nova"/>
                <a:ea typeface="Proxima Nova"/>
                <a:cs typeface="Proxima Nova"/>
              </a:rPr>
              <a:t>symbolisch</a:t>
            </a:r>
            <a:r>
              <a:rPr lang="en-US">
                <a:latin typeface="Proxima Nova"/>
                <a:ea typeface="Proxima Nova"/>
                <a:cs typeface="Proxima Nova"/>
              </a:rPr>
              <a:t> von den Frauen </a:t>
            </a:r>
            <a:r>
              <a:rPr lang="en-US" err="1">
                <a:latin typeface="Proxima Nova"/>
                <a:ea typeface="Proxima Nova"/>
                <a:cs typeface="Proxima Nova"/>
              </a:rPr>
              <a:t>gestürmt</a:t>
            </a:r>
            <a:r>
              <a:rPr lang="en-US">
                <a:latin typeface="Proxima Nova"/>
                <a:ea typeface="Proxima Nova"/>
                <a:cs typeface="Proxima Nova"/>
              </a:rPr>
              <a:t> und die </a:t>
            </a:r>
            <a:r>
              <a:rPr lang="en-US" err="1">
                <a:latin typeface="Proxima Nova"/>
                <a:ea typeface="Proxima Nova"/>
                <a:cs typeface="Proxima Nova"/>
              </a:rPr>
              <a:t>Bürgermeister</a:t>
            </a:r>
            <a:r>
              <a:rPr lang="en-US">
                <a:latin typeface="Proxima Nova"/>
                <a:ea typeface="Proxima Nova"/>
                <a:cs typeface="Proxima Nova"/>
              </a:rPr>
              <a:t> </a:t>
            </a:r>
            <a:r>
              <a:rPr lang="en-US" err="1">
                <a:latin typeface="Proxima Nova"/>
                <a:ea typeface="Proxima Nova"/>
                <a:cs typeface="Proxima Nova"/>
              </a:rPr>
              <a:t>überreichen</a:t>
            </a:r>
            <a:r>
              <a:rPr lang="en-US">
                <a:latin typeface="Proxima Nova"/>
                <a:ea typeface="Proxima Nova"/>
                <a:cs typeface="Proxima Nova"/>
              </a:rPr>
              <a:t> die </a:t>
            </a:r>
            <a:r>
              <a:rPr lang="en-US" err="1">
                <a:latin typeface="Proxima Nova"/>
                <a:ea typeface="Proxima Nova"/>
                <a:cs typeface="Proxima Nova"/>
              </a:rPr>
              <a:t>Stadtschlüssel</a:t>
            </a:r>
            <a:r>
              <a:rPr lang="en-US">
                <a:latin typeface="Proxima Nova"/>
                <a:ea typeface="Proxima Nova"/>
                <a:cs typeface="Proxima Nova"/>
              </a:rPr>
              <a:t> </a:t>
            </a:r>
            <a:r>
              <a:rPr lang="en-US" err="1">
                <a:latin typeface="Proxima Nova"/>
                <a:ea typeface="Proxima Nova"/>
                <a:cs typeface="Proxima Nova"/>
              </a:rPr>
              <a:t>als</a:t>
            </a:r>
            <a:r>
              <a:rPr lang="en-US">
                <a:latin typeface="Proxima Nova"/>
                <a:ea typeface="Proxima Nova"/>
                <a:cs typeface="Proxima Nova"/>
              </a:rPr>
              <a:t> </a:t>
            </a:r>
            <a:r>
              <a:rPr lang="en-US" err="1">
                <a:latin typeface="Proxima Nova"/>
                <a:ea typeface="Proxima Nova"/>
                <a:cs typeface="Proxima Nova"/>
              </a:rPr>
              <a:t>Zeichen</a:t>
            </a:r>
            <a:r>
              <a:rPr lang="en-US">
                <a:latin typeface="Proxima Nova"/>
                <a:ea typeface="Proxima Nova"/>
                <a:cs typeface="Proxima Nova"/>
              </a:rPr>
              <a:t> der </a:t>
            </a:r>
            <a:r>
              <a:rPr lang="en-US" err="1">
                <a:latin typeface="Proxima Nova"/>
                <a:ea typeface="Proxima Nova"/>
                <a:cs typeface="Proxima Nova"/>
              </a:rPr>
              <a:t>Kapitulation</a:t>
            </a:r>
            <a:r>
              <a:rPr lang="en-US">
                <a:latin typeface="Proxima Nova"/>
                <a:ea typeface="Proxima Nova"/>
                <a:cs typeface="Proxima Nova"/>
              </a:rPr>
              <a:t>.</a:t>
            </a:r>
            <a:endParaRPr lang="en-US">
              <a:cs typeface="Arial"/>
            </a:endParaRPr>
          </a:p>
        </p:txBody>
      </p:sp>
      <p:pic>
        <p:nvPicPr>
          <p:cNvPr id="5" name="Picture 7" descr="A group of people standing in front of a colorful wall&#10;&#10;Description automatically generated">
            <a:extLst>
              <a:ext uri="{FF2B5EF4-FFF2-40B4-BE49-F238E27FC236}">
                <a16:creationId xmlns:a16="http://schemas.microsoft.com/office/drawing/2014/main" id="{9476E28B-0EFB-4D4E-A348-0F432661D8D1}"/>
              </a:ext>
            </a:extLst>
          </p:cNvPr>
          <p:cNvPicPr>
            <a:picLocks noChangeAspect="1"/>
          </p:cNvPicPr>
          <p:nvPr/>
        </p:nvPicPr>
        <p:blipFill>
          <a:blip r:embed="rId3"/>
          <a:stretch>
            <a:fillRect/>
          </a:stretch>
        </p:blipFill>
        <p:spPr>
          <a:xfrm>
            <a:off x="1142794" y="172080"/>
            <a:ext cx="4842528" cy="4217371"/>
          </a:xfrm>
          <a:prstGeom prst="rect">
            <a:avLst/>
          </a:prstGeom>
        </p:spPr>
      </p:pic>
    </p:spTree>
    <p:extLst>
      <p:ext uri="{BB962C8B-B14F-4D97-AF65-F5344CB8AC3E}">
        <p14:creationId xmlns:p14="http://schemas.microsoft.com/office/powerpoint/2010/main" val="395276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48486C0-49DA-4D10-8819-B10285CD8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B8A866DF-DE37-42DA-9FDB-F0D875D0C7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2" name="Picture 41">
            <a:extLst>
              <a:ext uri="{FF2B5EF4-FFF2-40B4-BE49-F238E27FC236}">
                <a16:creationId xmlns:a16="http://schemas.microsoft.com/office/drawing/2014/main" id="{EB59A018-AA80-47D3-B6EF-EF3F8C03A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4" name="Rectangle 43">
            <a:extLst>
              <a:ext uri="{FF2B5EF4-FFF2-40B4-BE49-F238E27FC236}">
                <a16:creationId xmlns:a16="http://schemas.microsoft.com/office/drawing/2014/main" id="{5FAB0ACF-C18A-4363-AEE3-B648B3C2A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A74C6D6-F33A-4619-8326-43FCD454A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49318D-70B7-4AAC-B5F2-4A9385AA9F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C5924-774C-4137-96B8-0A77C692B9DE}"/>
              </a:ext>
            </a:extLst>
          </p:cNvPr>
          <p:cNvSpPr>
            <a:spLocks noGrp="1"/>
          </p:cNvSpPr>
          <p:nvPr>
            <p:ph type="ctrTitle"/>
          </p:nvPr>
        </p:nvSpPr>
        <p:spPr>
          <a:xfrm>
            <a:off x="1265313" y="4061602"/>
            <a:ext cx="9630949" cy="2268559"/>
          </a:xfrm>
        </p:spPr>
        <p:txBody>
          <a:bodyPr>
            <a:normAutofit/>
          </a:bodyPr>
          <a:lstStyle/>
          <a:p>
            <a:r>
              <a:rPr lang="en-US" sz="1700" b="1">
                <a:latin typeface="Open Sans"/>
              </a:rPr>
              <a:t>.</a:t>
            </a:r>
            <a:br>
              <a:rPr lang="en-US" sz="1700"/>
            </a:br>
            <a:r>
              <a:rPr lang="en-US" sz="2400">
                <a:solidFill>
                  <a:schemeClr val="accent1">
                    <a:lumMod val="20000"/>
                    <a:lumOff val="80000"/>
                  </a:schemeClr>
                </a:solidFill>
                <a:ea typeface="+mj-lt"/>
                <a:cs typeface="+mj-lt"/>
              </a:rPr>
              <a:t>Der Karneval in Deutschland </a:t>
            </a:r>
            <a:r>
              <a:rPr lang="en-US" sz="2400" err="1">
                <a:solidFill>
                  <a:schemeClr val="accent1">
                    <a:lumMod val="20000"/>
                    <a:lumOff val="80000"/>
                  </a:schemeClr>
                </a:solidFill>
                <a:ea typeface="+mj-lt"/>
                <a:cs typeface="+mj-lt"/>
              </a:rPr>
              <a:t>beginnt</a:t>
            </a:r>
            <a:r>
              <a:rPr lang="en-US" sz="2400">
                <a:solidFill>
                  <a:schemeClr val="accent1">
                    <a:lumMod val="20000"/>
                    <a:lumOff val="80000"/>
                  </a:schemeClr>
                </a:solidFill>
                <a:ea typeface="+mj-lt"/>
                <a:cs typeface="+mj-lt"/>
              </a:rPr>
              <a:t> am 11. Novem</a:t>
            </a:r>
            <a:r>
              <a:rPr lang="en-US" sz="2400" i="1">
                <a:solidFill>
                  <a:schemeClr val="accent1">
                    <a:lumMod val="20000"/>
                    <a:lumOff val="80000"/>
                  </a:schemeClr>
                </a:solidFill>
                <a:ea typeface="+mj-lt"/>
                <a:cs typeface="+mj-lt"/>
              </a:rPr>
              <a:t>ber um 11:11 Uhr.</a:t>
            </a:r>
            <a:br>
              <a:rPr lang="en-US" sz="2400" i="1">
                <a:solidFill>
                  <a:schemeClr val="accent1">
                    <a:lumMod val="20000"/>
                    <a:lumOff val="80000"/>
                  </a:schemeClr>
                </a:solidFill>
                <a:ea typeface="+mj-lt"/>
                <a:cs typeface="+mj-lt"/>
              </a:rPr>
            </a:br>
            <a:br>
              <a:rPr lang="en-US" sz="2400" i="1">
                <a:solidFill>
                  <a:schemeClr val="accent1">
                    <a:lumMod val="20000"/>
                    <a:lumOff val="80000"/>
                  </a:schemeClr>
                </a:solidFill>
                <a:ea typeface="+mj-lt"/>
                <a:cs typeface="+mj-lt"/>
              </a:rPr>
            </a:br>
            <a:r>
              <a:rPr lang="en-US" sz="2400" i="1" err="1">
                <a:solidFill>
                  <a:schemeClr val="accent1">
                    <a:lumMod val="20000"/>
                    <a:lumOff val="80000"/>
                  </a:schemeClr>
                </a:solidFill>
                <a:ea typeface="+mj-lt"/>
                <a:cs typeface="+mj-lt"/>
              </a:rPr>
              <a:t>Karnawał</a:t>
            </a:r>
            <a:r>
              <a:rPr lang="en-US" sz="2400" i="1">
                <a:solidFill>
                  <a:schemeClr val="accent1">
                    <a:lumMod val="20000"/>
                    <a:lumOff val="80000"/>
                  </a:schemeClr>
                </a:solidFill>
                <a:ea typeface="+mj-lt"/>
                <a:cs typeface="+mj-lt"/>
              </a:rPr>
              <a:t> w </a:t>
            </a:r>
            <a:r>
              <a:rPr lang="en-US" sz="2400" i="1" err="1">
                <a:solidFill>
                  <a:schemeClr val="accent1">
                    <a:lumMod val="20000"/>
                    <a:lumOff val="80000"/>
                  </a:schemeClr>
                </a:solidFill>
                <a:ea typeface="+mj-lt"/>
                <a:cs typeface="+mj-lt"/>
              </a:rPr>
              <a:t>Niemczech</a:t>
            </a:r>
            <a:r>
              <a:rPr lang="en-US" sz="2400" i="1">
                <a:solidFill>
                  <a:schemeClr val="accent1">
                    <a:lumMod val="20000"/>
                    <a:lumOff val="80000"/>
                  </a:schemeClr>
                </a:solidFill>
                <a:ea typeface="+mj-lt"/>
                <a:cs typeface="+mj-lt"/>
              </a:rPr>
              <a:t> </a:t>
            </a:r>
            <a:r>
              <a:rPr lang="en-US" sz="2400" i="1" err="1">
                <a:solidFill>
                  <a:schemeClr val="accent1">
                    <a:lumMod val="20000"/>
                    <a:lumOff val="80000"/>
                  </a:schemeClr>
                </a:solidFill>
                <a:ea typeface="+mj-lt"/>
                <a:cs typeface="+mj-lt"/>
              </a:rPr>
              <a:t>rozpoczyna</a:t>
            </a:r>
            <a:r>
              <a:rPr lang="en-US" sz="2400" i="1">
                <a:solidFill>
                  <a:schemeClr val="accent1">
                    <a:lumMod val="20000"/>
                    <a:lumOff val="80000"/>
                  </a:schemeClr>
                </a:solidFill>
                <a:ea typeface="+mj-lt"/>
                <a:cs typeface="+mj-lt"/>
              </a:rPr>
              <a:t> </a:t>
            </a:r>
            <a:r>
              <a:rPr lang="en-US" sz="2400" i="1" err="1">
                <a:solidFill>
                  <a:schemeClr val="accent1">
                    <a:lumMod val="20000"/>
                    <a:lumOff val="80000"/>
                  </a:schemeClr>
                </a:solidFill>
                <a:ea typeface="+mj-lt"/>
                <a:cs typeface="+mj-lt"/>
              </a:rPr>
              <a:t>się</a:t>
            </a:r>
            <a:r>
              <a:rPr lang="en-US" sz="2400" i="1">
                <a:solidFill>
                  <a:schemeClr val="accent1">
                    <a:lumMod val="20000"/>
                    <a:lumOff val="80000"/>
                  </a:schemeClr>
                </a:solidFill>
                <a:ea typeface="+mj-lt"/>
                <a:cs typeface="+mj-lt"/>
              </a:rPr>
              <a:t> 11 </a:t>
            </a:r>
            <a:r>
              <a:rPr lang="en-US" sz="2400" i="1" err="1">
                <a:solidFill>
                  <a:schemeClr val="accent1">
                    <a:lumMod val="20000"/>
                    <a:lumOff val="80000"/>
                  </a:schemeClr>
                </a:solidFill>
                <a:ea typeface="+mj-lt"/>
                <a:cs typeface="+mj-lt"/>
              </a:rPr>
              <a:t>listopada</a:t>
            </a:r>
            <a:r>
              <a:rPr lang="en-US" sz="2400" i="1">
                <a:solidFill>
                  <a:schemeClr val="accent1">
                    <a:lumMod val="20000"/>
                    <a:lumOff val="80000"/>
                  </a:schemeClr>
                </a:solidFill>
                <a:ea typeface="+mj-lt"/>
                <a:cs typeface="+mj-lt"/>
              </a:rPr>
              <a:t> o </a:t>
            </a:r>
            <a:r>
              <a:rPr lang="en-US" sz="2400" i="1" err="1">
                <a:solidFill>
                  <a:schemeClr val="accent1">
                    <a:lumMod val="20000"/>
                    <a:lumOff val="80000"/>
                  </a:schemeClr>
                </a:solidFill>
                <a:ea typeface="+mj-lt"/>
                <a:cs typeface="+mj-lt"/>
              </a:rPr>
              <a:t>godzinie</a:t>
            </a:r>
            <a:r>
              <a:rPr lang="en-US" sz="2400" i="1">
                <a:solidFill>
                  <a:schemeClr val="accent1">
                    <a:lumMod val="20000"/>
                    <a:lumOff val="80000"/>
                  </a:schemeClr>
                </a:solidFill>
                <a:ea typeface="+mj-lt"/>
                <a:cs typeface="+mj-lt"/>
              </a:rPr>
              <a:t> 11:11. </a:t>
            </a:r>
          </a:p>
          <a:p>
            <a:endParaRPr lang="en-US" sz="2400">
              <a:solidFill>
                <a:schemeClr val="accent1">
                  <a:lumMod val="20000"/>
                  <a:lumOff val="80000"/>
                </a:schemeClr>
              </a:solidFill>
              <a:cs typeface="Arial"/>
            </a:endParaRPr>
          </a:p>
          <a:p>
            <a:endParaRPr lang="en-US" sz="1700">
              <a:ea typeface="+mj-lt"/>
              <a:cs typeface="+mj-lt"/>
            </a:endParaRPr>
          </a:p>
        </p:txBody>
      </p:sp>
      <p:sp>
        <p:nvSpPr>
          <p:cNvPr id="3" name="Subtitle 2">
            <a:extLst>
              <a:ext uri="{FF2B5EF4-FFF2-40B4-BE49-F238E27FC236}">
                <a16:creationId xmlns:a16="http://schemas.microsoft.com/office/drawing/2014/main" id="{775228D8-4462-421C-ABE4-964914538FE2}"/>
              </a:ext>
            </a:extLst>
          </p:cNvPr>
          <p:cNvSpPr>
            <a:spLocks noGrp="1"/>
          </p:cNvSpPr>
          <p:nvPr>
            <p:ph type="subTitle" idx="1"/>
          </p:nvPr>
        </p:nvSpPr>
        <p:spPr>
          <a:xfrm>
            <a:off x="2124907" y="2268786"/>
            <a:ext cx="2977281" cy="1160213"/>
          </a:xfrm>
        </p:spPr>
        <p:txBody>
          <a:bodyPr>
            <a:normAutofit/>
          </a:bodyPr>
          <a:lstStyle/>
          <a:p>
            <a:endParaRPr lang="en-US" sz="1600"/>
          </a:p>
        </p:txBody>
      </p:sp>
      <p:pic>
        <p:nvPicPr>
          <p:cNvPr id="5" name="Picture 5" descr="A picture containing indoor, colorful, table, photo&#10;&#10;Description automatically generated">
            <a:extLst>
              <a:ext uri="{FF2B5EF4-FFF2-40B4-BE49-F238E27FC236}">
                <a16:creationId xmlns:a16="http://schemas.microsoft.com/office/drawing/2014/main" id="{197BCC54-98C3-4DCB-959C-CF7DCD0A3F5C}"/>
              </a:ext>
            </a:extLst>
          </p:cNvPr>
          <p:cNvPicPr>
            <a:picLocks noChangeAspect="1"/>
          </p:cNvPicPr>
          <p:nvPr/>
        </p:nvPicPr>
        <p:blipFill rotWithShape="1">
          <a:blip r:embed="rId5"/>
          <a:srcRect r="3266" b="-2"/>
          <a:stretch/>
        </p:blipFill>
        <p:spPr>
          <a:xfrm>
            <a:off x="4225782" y="272022"/>
            <a:ext cx="6501910" cy="3521217"/>
          </a:xfrm>
          <a:prstGeom prst="rect">
            <a:avLst/>
          </a:prstGeom>
          <a:ln>
            <a:solidFill>
              <a:schemeClr val="accent6"/>
            </a:solidFill>
          </a:ln>
        </p:spPr>
      </p:pic>
      <p:pic>
        <p:nvPicPr>
          <p:cNvPr id="6" name="Picture 6" descr="A bridge over a body of water&#10;&#10;Description automatically generated">
            <a:extLst>
              <a:ext uri="{FF2B5EF4-FFF2-40B4-BE49-F238E27FC236}">
                <a16:creationId xmlns:a16="http://schemas.microsoft.com/office/drawing/2014/main" id="{6315E82F-7796-424B-A970-8B02B3AF9170}"/>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11796" r="2" b="13602"/>
          <a:stretch/>
        </p:blipFill>
        <p:spPr>
          <a:xfrm>
            <a:off x="13398536" y="3437880"/>
            <a:ext cx="4977910" cy="2701708"/>
          </a:xfrm>
          <a:prstGeom prst="rect">
            <a:avLst/>
          </a:prstGeom>
          <a:ln>
            <a:solidFill>
              <a:schemeClr val="accent6"/>
            </a:solidFill>
          </a:ln>
        </p:spPr>
      </p:pic>
      <p:sp>
        <p:nvSpPr>
          <p:cNvPr id="50" name="Rectangle 49">
            <a:extLst>
              <a:ext uri="{FF2B5EF4-FFF2-40B4-BE49-F238E27FC236}">
                <a16:creationId xmlns:a16="http://schemas.microsoft.com/office/drawing/2014/main" id="{961C9783-C98B-471C-BA0A-68F30239D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16537E-04A3-4377-8CAA-0AC76A7730ED}"/>
              </a:ext>
            </a:extLst>
          </p:cNvPr>
          <p:cNvSpPr txBox="1"/>
          <p:nvPr/>
        </p:nvSpPr>
        <p:spPr>
          <a:xfrm flipV="1">
            <a:off x="13394273" y="5334456"/>
            <a:ext cx="2581155" cy="200055"/>
          </a:xfrm>
          <a:prstGeom prst="rect">
            <a:avLst/>
          </a:prstGeom>
          <a:solidFill>
            <a:srgbClr val="000000"/>
          </a:solidFill>
        </p:spPr>
        <p:txBody>
          <a:bodyPr wrap="squar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11" name="Picture 12" descr="Map&#10;&#10;Description automatically generated">
            <a:extLst>
              <a:ext uri="{FF2B5EF4-FFF2-40B4-BE49-F238E27FC236}">
                <a16:creationId xmlns:a16="http://schemas.microsoft.com/office/drawing/2014/main" id="{4F10CDD5-1AAD-447D-843F-BFCF672A5119}"/>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173193" y="277483"/>
            <a:ext cx="2743200" cy="3657600"/>
          </a:xfrm>
          <a:prstGeom prst="rect">
            <a:avLst/>
          </a:prstGeom>
        </p:spPr>
      </p:pic>
      <p:sp>
        <p:nvSpPr>
          <p:cNvPr id="13" name="TextBox 12">
            <a:extLst>
              <a:ext uri="{FF2B5EF4-FFF2-40B4-BE49-F238E27FC236}">
                <a16:creationId xmlns:a16="http://schemas.microsoft.com/office/drawing/2014/main" id="{0395F8A2-6D12-4825-9362-03F3E6E6DD9F}"/>
              </a:ext>
            </a:extLst>
          </p:cNvPr>
          <p:cNvSpPr txBox="1"/>
          <p:nvPr/>
        </p:nvSpPr>
        <p:spPr>
          <a:xfrm>
            <a:off x="13724627" y="4869610"/>
            <a:ext cx="6466935" cy="159350"/>
          </a:xfrm>
          <a:prstGeom prst="rect">
            <a:avLst/>
          </a:prstGeom>
        </p:spPr>
        <p:txBody>
          <a:bodyPr>
            <a:normAutofit fontScale="25000" lnSpcReduction="20000"/>
          </a:bodyPr>
          <a:lstStyle/>
          <a:p>
            <a:r>
              <a:rPr lang="en-US">
                <a:hlinkClick r:id="rId10"/>
              </a:rPr>
              <a:t>This Photo</a:t>
            </a:r>
            <a:r>
              <a:rPr lang="en-US"/>
              <a:t> by Unknown author is licensed under </a:t>
            </a:r>
            <a:r>
              <a:rPr lang="en-US">
                <a:hlinkClick r:id="rId8"/>
              </a:rPr>
              <a:t>CC BY-SA</a:t>
            </a:r>
            <a:r>
              <a:rPr lang="en-US"/>
              <a:t>.</a:t>
            </a:r>
          </a:p>
        </p:txBody>
      </p:sp>
    </p:spTree>
    <p:extLst>
      <p:ext uri="{BB962C8B-B14F-4D97-AF65-F5344CB8AC3E}">
        <p14:creationId xmlns:p14="http://schemas.microsoft.com/office/powerpoint/2010/main" val="37217043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35" name="Rectangle 37">
            <a:extLst>
              <a:ext uri="{FF2B5EF4-FFF2-40B4-BE49-F238E27FC236}">
                <a16:creationId xmlns:a16="http://schemas.microsoft.com/office/drawing/2014/main" id="{662F7B5F-69B9-41D9-BD9A-2A7F1118B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B484EE50-7D13-4A99-9152-609AE84ACF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2" name="Picture 41">
            <a:extLst>
              <a:ext uri="{FF2B5EF4-FFF2-40B4-BE49-F238E27FC236}">
                <a16:creationId xmlns:a16="http://schemas.microsoft.com/office/drawing/2014/main" id="{8F607DBD-3FFF-424E-80D2-8061AC5FE7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4" name="Rectangle 43">
            <a:extLst>
              <a:ext uri="{FF2B5EF4-FFF2-40B4-BE49-F238E27FC236}">
                <a16:creationId xmlns:a16="http://schemas.microsoft.com/office/drawing/2014/main" id="{0CA1AF17-15FE-4FB8-A4CB-942AC134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901EDCD-40E3-40D5-BCE4-803F7A4D6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6E840EA-C6A5-48DA-A3B5-BE430C89C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588EEF-A690-48A7-ACED-34859D6840FD}"/>
              </a:ext>
            </a:extLst>
          </p:cNvPr>
          <p:cNvSpPr>
            <a:spLocks noGrp="1"/>
          </p:cNvSpPr>
          <p:nvPr>
            <p:ph type="ctrTitle"/>
          </p:nvPr>
        </p:nvSpPr>
        <p:spPr>
          <a:xfrm>
            <a:off x="6326144" y="3012055"/>
            <a:ext cx="4947572" cy="2782477"/>
          </a:xfrm>
        </p:spPr>
        <p:txBody>
          <a:bodyPr vert="horz" lIns="91440" tIns="45720" rIns="91440" bIns="45720" rtlCol="0" anchor="t">
            <a:noAutofit/>
          </a:bodyPr>
          <a:lstStyle/>
          <a:p>
            <a:endParaRPr lang="en-US"/>
          </a:p>
          <a:p>
            <a:r>
              <a:rPr lang="en-US" sz="2400">
                <a:latin typeface="Google Sans"/>
                <a:ea typeface="Google Sans"/>
                <a:cs typeface="Google Sans"/>
              </a:rPr>
              <a:t>Karneval in Schleswig-Holstein Das </a:t>
            </a:r>
            <a:r>
              <a:rPr lang="en-US" sz="2400" err="1">
                <a:latin typeface="Google Sans"/>
                <a:ea typeface="Google Sans"/>
                <a:cs typeface="Google Sans"/>
              </a:rPr>
              <a:t>wichtigste</a:t>
            </a:r>
            <a:r>
              <a:rPr lang="en-US" sz="2400">
                <a:latin typeface="Google Sans"/>
                <a:ea typeface="Google Sans"/>
                <a:cs typeface="Google Sans"/>
              </a:rPr>
              <a:t> Zentrum </a:t>
            </a:r>
            <a:r>
              <a:rPr lang="en-US" sz="2400" err="1">
                <a:latin typeface="Google Sans"/>
                <a:ea typeface="Google Sans"/>
                <a:cs typeface="Google Sans"/>
              </a:rPr>
              <a:t>zur</a:t>
            </a:r>
            <a:r>
              <a:rPr lang="en-US" sz="2400">
                <a:latin typeface="Google Sans"/>
                <a:ea typeface="Google Sans"/>
                <a:cs typeface="Google Sans"/>
              </a:rPr>
              <a:t> Feier des </a:t>
            </a:r>
            <a:r>
              <a:rPr lang="en-US" sz="2400" err="1">
                <a:latin typeface="Google Sans"/>
                <a:ea typeface="Google Sans"/>
                <a:cs typeface="Google Sans"/>
              </a:rPr>
              <a:t>Karnevals</a:t>
            </a:r>
            <a:r>
              <a:rPr lang="en-US" sz="2400">
                <a:latin typeface="Google Sans"/>
                <a:ea typeface="Google Sans"/>
                <a:cs typeface="Google Sans"/>
              </a:rPr>
              <a:t> </a:t>
            </a:r>
            <a:r>
              <a:rPr lang="en-US" sz="2400" err="1">
                <a:latin typeface="Google Sans"/>
                <a:ea typeface="Google Sans"/>
                <a:cs typeface="Google Sans"/>
              </a:rPr>
              <a:t>ist</a:t>
            </a:r>
            <a:r>
              <a:rPr lang="en-US" sz="2400">
                <a:latin typeface="Google Sans"/>
                <a:ea typeface="Google Sans"/>
                <a:cs typeface="Google Sans"/>
              </a:rPr>
              <a:t> die </a:t>
            </a:r>
            <a:r>
              <a:rPr lang="en-US" sz="2400" err="1">
                <a:latin typeface="Google Sans"/>
                <a:ea typeface="Google Sans"/>
                <a:cs typeface="Google Sans"/>
              </a:rPr>
              <a:t>kleine</a:t>
            </a:r>
            <a:r>
              <a:rPr lang="en-US" sz="2400">
                <a:latin typeface="Google Sans"/>
                <a:ea typeface="Google Sans"/>
                <a:cs typeface="Google Sans"/>
              </a:rPr>
              <a:t> Stadt Marne (</a:t>
            </a:r>
            <a:r>
              <a:rPr lang="en-US" sz="2400" err="1">
                <a:latin typeface="Google Sans"/>
                <a:ea typeface="Google Sans"/>
                <a:cs typeface="Google Sans"/>
              </a:rPr>
              <a:t>weniger</a:t>
            </a:r>
            <a:r>
              <a:rPr lang="en-US" sz="2400">
                <a:latin typeface="Google Sans"/>
                <a:ea typeface="Google Sans"/>
                <a:cs typeface="Google Sans"/>
              </a:rPr>
              <a:t> </a:t>
            </a:r>
            <a:r>
              <a:rPr lang="en-US" sz="2400" err="1">
                <a:latin typeface="Google Sans"/>
                <a:ea typeface="Google Sans"/>
                <a:cs typeface="Google Sans"/>
              </a:rPr>
              <a:t>als</a:t>
            </a:r>
            <a:r>
              <a:rPr lang="en-US" sz="2400">
                <a:latin typeface="Google Sans"/>
                <a:ea typeface="Google Sans"/>
                <a:cs typeface="Google Sans"/>
              </a:rPr>
              <a:t> 6.000 Einwohner). </a:t>
            </a:r>
            <a:r>
              <a:rPr lang="en-US" sz="2400" err="1">
                <a:latin typeface="Google Sans"/>
                <a:ea typeface="Google Sans"/>
                <a:cs typeface="Google Sans"/>
              </a:rPr>
              <a:t>Während</a:t>
            </a:r>
            <a:r>
              <a:rPr lang="en-US" sz="2400">
                <a:latin typeface="Google Sans"/>
                <a:ea typeface="Google Sans"/>
                <a:cs typeface="Google Sans"/>
              </a:rPr>
              <a:t> des </a:t>
            </a:r>
            <a:r>
              <a:rPr lang="en-US" sz="2400" err="1">
                <a:latin typeface="Google Sans"/>
                <a:ea typeface="Google Sans"/>
                <a:cs typeface="Google Sans"/>
              </a:rPr>
              <a:t>Marsches</a:t>
            </a:r>
            <a:r>
              <a:rPr lang="en-US" sz="2400">
                <a:latin typeface="Google Sans"/>
                <a:ea typeface="Google Sans"/>
                <a:cs typeface="Google Sans"/>
              </a:rPr>
              <a:t> in Rosenmontag </a:t>
            </a:r>
            <a:r>
              <a:rPr lang="en-US" sz="2400" err="1">
                <a:latin typeface="Google Sans"/>
                <a:ea typeface="Google Sans"/>
                <a:cs typeface="Google Sans"/>
              </a:rPr>
              <a:t>ist</a:t>
            </a:r>
            <a:r>
              <a:rPr lang="en-US" sz="2400">
                <a:latin typeface="Google Sans"/>
                <a:ea typeface="Google Sans"/>
                <a:cs typeface="Google Sans"/>
              </a:rPr>
              <a:t> die </a:t>
            </a:r>
            <a:r>
              <a:rPr lang="en-US" sz="2400" err="1">
                <a:latin typeface="Google Sans"/>
                <a:ea typeface="Google Sans"/>
                <a:cs typeface="Google Sans"/>
              </a:rPr>
              <a:t>Teilnehmerzahl</a:t>
            </a:r>
            <a:r>
              <a:rPr lang="en-US" sz="2400">
                <a:latin typeface="Google Sans"/>
                <a:ea typeface="Google Sans"/>
                <a:cs typeface="Google Sans"/>
              </a:rPr>
              <a:t> </a:t>
            </a:r>
            <a:r>
              <a:rPr lang="en-US" sz="2400" err="1">
                <a:latin typeface="Google Sans"/>
                <a:ea typeface="Google Sans"/>
                <a:cs typeface="Google Sans"/>
              </a:rPr>
              <a:t>viermal</a:t>
            </a:r>
            <a:r>
              <a:rPr lang="en-US" sz="2400">
                <a:latin typeface="Google Sans"/>
                <a:ea typeface="Google Sans"/>
                <a:cs typeface="Google Sans"/>
              </a:rPr>
              <a:t> </a:t>
            </a:r>
            <a:r>
              <a:rPr lang="en-US" sz="2400" err="1">
                <a:latin typeface="Google Sans"/>
                <a:ea typeface="Google Sans"/>
                <a:cs typeface="Google Sans"/>
              </a:rPr>
              <a:t>höher</a:t>
            </a:r>
            <a:r>
              <a:rPr lang="en-US" sz="2400">
                <a:latin typeface="Google Sans"/>
                <a:ea typeface="Google Sans"/>
                <a:cs typeface="Google Sans"/>
              </a:rPr>
              <a:t>. In Kiel </a:t>
            </a:r>
            <a:r>
              <a:rPr lang="en-US" sz="2400" err="1">
                <a:latin typeface="Google Sans"/>
                <a:ea typeface="Google Sans"/>
                <a:cs typeface="Google Sans"/>
              </a:rPr>
              <a:t>gibt</a:t>
            </a:r>
            <a:r>
              <a:rPr lang="en-US" sz="2400">
                <a:latin typeface="Google Sans"/>
                <a:ea typeface="Google Sans"/>
                <a:cs typeface="Google Sans"/>
              </a:rPr>
              <a:t> es 13 </a:t>
            </a:r>
            <a:r>
              <a:rPr lang="en-US" sz="2400" err="1">
                <a:latin typeface="Google Sans"/>
                <a:ea typeface="Google Sans"/>
                <a:cs typeface="Google Sans"/>
              </a:rPr>
              <a:t>Karnevalsverbände</a:t>
            </a:r>
            <a:r>
              <a:rPr lang="en-US" sz="2400">
                <a:latin typeface="Google Sans"/>
                <a:ea typeface="Google Sans"/>
                <a:cs typeface="Google Sans"/>
              </a:rPr>
              <a:t>.</a:t>
            </a:r>
            <a:endParaRPr lang="en-US" sz="2400">
              <a:cs typeface="Arial"/>
            </a:endParaRPr>
          </a:p>
        </p:txBody>
      </p:sp>
      <p:sp>
        <p:nvSpPr>
          <p:cNvPr id="3" name="Subtitle 2">
            <a:extLst>
              <a:ext uri="{FF2B5EF4-FFF2-40B4-BE49-F238E27FC236}">
                <a16:creationId xmlns:a16="http://schemas.microsoft.com/office/drawing/2014/main" id="{D48AE2B4-8735-4086-BEFE-B3AA8A767B4D}"/>
              </a:ext>
            </a:extLst>
          </p:cNvPr>
          <p:cNvSpPr>
            <a:spLocks noGrp="1"/>
          </p:cNvSpPr>
          <p:nvPr>
            <p:ph type="subTitle" idx="1"/>
          </p:nvPr>
        </p:nvSpPr>
        <p:spPr>
          <a:xfrm>
            <a:off x="1075361" y="-2837"/>
            <a:ext cx="5180656" cy="3963797"/>
          </a:xfrm>
        </p:spPr>
        <p:txBody>
          <a:bodyPr vert="horz" lIns="91440" tIns="0" rIns="91440" bIns="45720" rtlCol="0" anchor="b">
            <a:normAutofit fontScale="92500"/>
          </a:bodyPr>
          <a:lstStyle/>
          <a:p>
            <a:pPr>
              <a:lnSpc>
                <a:spcPct val="110000"/>
              </a:lnSpc>
            </a:pPr>
            <a:r>
              <a:rPr lang="en-US" sz="2400" b="1" err="1"/>
              <a:t>Karnawał</a:t>
            </a:r>
            <a:r>
              <a:rPr lang="en-US" sz="2400" b="1"/>
              <a:t> w Schleswig-Holstein</a:t>
            </a:r>
            <a:endParaRPr lang="en-US" sz="2400">
              <a:cs typeface="Arial"/>
            </a:endParaRPr>
          </a:p>
          <a:p>
            <a:pPr>
              <a:lnSpc>
                <a:spcPct val="110000"/>
              </a:lnSpc>
            </a:pPr>
            <a:r>
              <a:rPr lang="en-US" sz="2400" err="1">
                <a:ea typeface="+mn-lt"/>
                <a:cs typeface="+mn-lt"/>
              </a:rPr>
              <a:t>Najważniejszym</a:t>
            </a:r>
            <a:r>
              <a:rPr lang="en-US" sz="2400">
                <a:ea typeface="+mn-lt"/>
                <a:cs typeface="+mn-lt"/>
              </a:rPr>
              <a:t> </a:t>
            </a:r>
            <a:r>
              <a:rPr lang="en-US" sz="2400" err="1">
                <a:ea typeface="+mn-lt"/>
                <a:cs typeface="+mn-lt"/>
              </a:rPr>
              <a:t>ośrodkiem</a:t>
            </a:r>
            <a:r>
              <a:rPr lang="en-US" sz="2400">
                <a:ea typeface="+mn-lt"/>
                <a:cs typeface="+mn-lt"/>
              </a:rPr>
              <a:t> </a:t>
            </a:r>
            <a:r>
              <a:rPr lang="en-US" sz="2400" err="1">
                <a:ea typeface="+mn-lt"/>
                <a:cs typeface="+mn-lt"/>
              </a:rPr>
              <a:t>świętowania</a:t>
            </a:r>
            <a:r>
              <a:rPr lang="en-US" sz="2400">
                <a:ea typeface="+mn-lt"/>
                <a:cs typeface="+mn-lt"/>
              </a:rPr>
              <a:t> </a:t>
            </a:r>
            <a:r>
              <a:rPr lang="en-US" sz="2400" err="1">
                <a:ea typeface="+mn-lt"/>
                <a:cs typeface="+mn-lt"/>
              </a:rPr>
              <a:t>karnawału</a:t>
            </a:r>
            <a:r>
              <a:rPr lang="en-US" sz="2400">
                <a:ea typeface="+mn-lt"/>
                <a:cs typeface="+mn-lt"/>
              </a:rPr>
              <a:t> jest </a:t>
            </a:r>
            <a:r>
              <a:rPr lang="en-US" sz="2400" err="1">
                <a:ea typeface="+mn-lt"/>
                <a:cs typeface="+mn-lt"/>
              </a:rPr>
              <a:t>niewielka</a:t>
            </a:r>
            <a:r>
              <a:rPr lang="en-US" sz="2400">
                <a:ea typeface="+mn-lt"/>
                <a:cs typeface="+mn-lt"/>
              </a:rPr>
              <a:t> </a:t>
            </a:r>
            <a:r>
              <a:rPr lang="en-US" sz="2400" err="1">
                <a:ea typeface="+mn-lt"/>
                <a:cs typeface="+mn-lt"/>
              </a:rPr>
              <a:t>miejscowość</a:t>
            </a:r>
            <a:r>
              <a:rPr lang="en-US" sz="2400">
                <a:ea typeface="+mn-lt"/>
                <a:cs typeface="+mn-lt"/>
              </a:rPr>
              <a:t> Marne (</a:t>
            </a:r>
            <a:r>
              <a:rPr lang="en-US" sz="2400" err="1">
                <a:ea typeface="+mn-lt"/>
                <a:cs typeface="+mn-lt"/>
              </a:rPr>
              <a:t>niecałe</a:t>
            </a:r>
            <a:r>
              <a:rPr lang="en-US" sz="2400">
                <a:ea typeface="+mn-lt"/>
                <a:cs typeface="+mn-lt"/>
              </a:rPr>
              <a:t> 6000 </a:t>
            </a:r>
            <a:r>
              <a:rPr lang="en-US" sz="2400" err="1">
                <a:ea typeface="+mn-lt"/>
                <a:cs typeface="+mn-lt"/>
              </a:rPr>
              <a:t>mieszkańców</a:t>
            </a:r>
            <a:r>
              <a:rPr lang="en-US" sz="2400">
                <a:ea typeface="+mn-lt"/>
                <a:cs typeface="+mn-lt"/>
              </a:rPr>
              <a:t>). W </a:t>
            </a:r>
            <a:r>
              <a:rPr lang="en-US" sz="2400" err="1">
                <a:ea typeface="+mn-lt"/>
                <a:cs typeface="+mn-lt"/>
              </a:rPr>
              <a:t>czasie</a:t>
            </a:r>
            <a:r>
              <a:rPr lang="en-US" sz="2400">
                <a:ea typeface="+mn-lt"/>
                <a:cs typeface="+mn-lt"/>
              </a:rPr>
              <a:t> </a:t>
            </a:r>
            <a:r>
              <a:rPr lang="en-US" sz="2400" err="1">
                <a:ea typeface="+mn-lt"/>
                <a:cs typeface="+mn-lt"/>
              </a:rPr>
              <a:t>pochodu</a:t>
            </a:r>
            <a:r>
              <a:rPr lang="en-US" sz="2400">
                <a:ea typeface="+mn-lt"/>
                <a:cs typeface="+mn-lt"/>
              </a:rPr>
              <a:t> w Rosenmontag </a:t>
            </a:r>
            <a:r>
              <a:rPr lang="en-US" sz="2400" err="1">
                <a:ea typeface="+mn-lt"/>
                <a:cs typeface="+mn-lt"/>
              </a:rPr>
              <a:t>liczba</a:t>
            </a:r>
            <a:r>
              <a:rPr lang="en-US" sz="2400">
                <a:ea typeface="+mn-lt"/>
                <a:cs typeface="+mn-lt"/>
              </a:rPr>
              <a:t> </a:t>
            </a:r>
            <a:r>
              <a:rPr lang="en-US" sz="2400" err="1">
                <a:ea typeface="+mn-lt"/>
                <a:cs typeface="+mn-lt"/>
              </a:rPr>
              <a:t>uczestników</a:t>
            </a:r>
            <a:r>
              <a:rPr lang="en-US" sz="2400">
                <a:ea typeface="+mn-lt"/>
                <a:cs typeface="+mn-lt"/>
              </a:rPr>
              <a:t> jest </a:t>
            </a:r>
            <a:r>
              <a:rPr lang="en-US" sz="2400" err="1">
                <a:ea typeface="+mn-lt"/>
                <a:cs typeface="+mn-lt"/>
              </a:rPr>
              <a:t>czterokrotnie</a:t>
            </a:r>
            <a:r>
              <a:rPr lang="en-US" sz="2400">
                <a:ea typeface="+mn-lt"/>
                <a:cs typeface="+mn-lt"/>
              </a:rPr>
              <a:t> </a:t>
            </a:r>
            <a:r>
              <a:rPr lang="en-US" sz="2400" err="1">
                <a:ea typeface="+mn-lt"/>
                <a:cs typeface="+mn-lt"/>
              </a:rPr>
              <a:t>wyższa</a:t>
            </a:r>
            <a:r>
              <a:rPr lang="en-US" sz="2400">
                <a:ea typeface="+mn-lt"/>
                <a:cs typeface="+mn-lt"/>
              </a:rPr>
              <a:t>. W Kiel </a:t>
            </a:r>
            <a:r>
              <a:rPr lang="en-US" sz="2400" err="1">
                <a:ea typeface="+mn-lt"/>
                <a:cs typeface="+mn-lt"/>
              </a:rPr>
              <a:t>znajduje</a:t>
            </a:r>
            <a:r>
              <a:rPr lang="en-US" sz="2400">
                <a:ea typeface="+mn-lt"/>
                <a:cs typeface="+mn-lt"/>
              </a:rPr>
              <a:t> </a:t>
            </a:r>
            <a:r>
              <a:rPr lang="en-US" sz="2400" err="1">
                <a:ea typeface="+mn-lt"/>
                <a:cs typeface="+mn-lt"/>
              </a:rPr>
              <a:t>się</a:t>
            </a:r>
            <a:r>
              <a:rPr lang="en-US" sz="2400">
                <a:ea typeface="+mn-lt"/>
                <a:cs typeface="+mn-lt"/>
              </a:rPr>
              <a:t> 13 </a:t>
            </a:r>
            <a:r>
              <a:rPr lang="en-US" sz="2400" err="1">
                <a:ea typeface="+mn-lt"/>
                <a:cs typeface="+mn-lt"/>
              </a:rPr>
              <a:t>stowarzyszeń</a:t>
            </a:r>
            <a:r>
              <a:rPr lang="en-US" sz="2400">
                <a:ea typeface="+mn-lt"/>
                <a:cs typeface="+mn-lt"/>
              </a:rPr>
              <a:t> </a:t>
            </a:r>
            <a:r>
              <a:rPr lang="en-US" sz="2400" err="1">
                <a:ea typeface="+mn-lt"/>
                <a:cs typeface="+mn-lt"/>
              </a:rPr>
              <a:t>poświęconych</a:t>
            </a:r>
            <a:r>
              <a:rPr lang="en-US" sz="2400">
                <a:ea typeface="+mn-lt"/>
                <a:cs typeface="+mn-lt"/>
              </a:rPr>
              <a:t> </a:t>
            </a:r>
            <a:r>
              <a:rPr lang="en-US" sz="2400" err="1">
                <a:ea typeface="+mn-lt"/>
                <a:cs typeface="+mn-lt"/>
              </a:rPr>
              <a:t>karnawałowi</a:t>
            </a:r>
            <a:r>
              <a:rPr lang="en-US" sz="600">
                <a:ea typeface="+mn-lt"/>
                <a:cs typeface="+mn-lt"/>
              </a:rPr>
              <a:t>.</a:t>
            </a:r>
            <a:endParaRPr lang="en-US" sz="600">
              <a:cs typeface="Arial"/>
            </a:endParaRPr>
          </a:p>
          <a:p>
            <a:pPr>
              <a:lnSpc>
                <a:spcPct val="110000"/>
              </a:lnSpc>
            </a:pPr>
            <a:endParaRPr lang="en-US" sz="600">
              <a:cs typeface="Arial"/>
            </a:endParaRPr>
          </a:p>
        </p:txBody>
      </p:sp>
      <p:pic>
        <p:nvPicPr>
          <p:cNvPr id="16" name="Picture 4">
            <a:extLst>
              <a:ext uri="{FF2B5EF4-FFF2-40B4-BE49-F238E27FC236}">
                <a16:creationId xmlns:a16="http://schemas.microsoft.com/office/drawing/2014/main" id="{655982C4-DE00-41F4-85F3-DD9242D86338}"/>
              </a:ext>
            </a:extLst>
          </p:cNvPr>
          <p:cNvPicPr>
            <a:picLocks noChangeAspect="1"/>
          </p:cNvPicPr>
          <p:nvPr/>
        </p:nvPicPr>
        <p:blipFill rotWithShape="1">
          <a:blip r:embed="rId5"/>
          <a:srcRect l="13450" r="25145"/>
          <a:stretch/>
        </p:blipFill>
        <p:spPr>
          <a:xfrm>
            <a:off x="11871427" y="-431111"/>
            <a:ext cx="5297322" cy="556428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50" name="Rectangle 49">
            <a:extLst>
              <a:ext uri="{FF2B5EF4-FFF2-40B4-BE49-F238E27FC236}">
                <a16:creationId xmlns:a16="http://schemas.microsoft.com/office/drawing/2014/main" id="{84AC7A41-04AF-4CF9-A478-43411F9B5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7" descr="A close up of a colorful background&#10;&#10;Description automatically generated">
            <a:extLst>
              <a:ext uri="{FF2B5EF4-FFF2-40B4-BE49-F238E27FC236}">
                <a16:creationId xmlns:a16="http://schemas.microsoft.com/office/drawing/2014/main" id="{99455257-6438-4584-8A02-EC7428A52AB9}"/>
              </a:ext>
            </a:extLst>
          </p:cNvPr>
          <p:cNvPicPr>
            <a:picLocks noChangeAspect="1"/>
          </p:cNvPicPr>
          <p:nvPr/>
        </p:nvPicPr>
        <p:blipFill>
          <a:blip r:embed="rId6"/>
          <a:stretch>
            <a:fillRect/>
          </a:stretch>
        </p:blipFill>
        <p:spPr>
          <a:xfrm>
            <a:off x="6837872" y="301419"/>
            <a:ext cx="4267200" cy="3221540"/>
          </a:xfrm>
          <a:prstGeom prst="rect">
            <a:avLst/>
          </a:prstGeom>
        </p:spPr>
      </p:pic>
      <p:pic>
        <p:nvPicPr>
          <p:cNvPr id="18" name="Picture 19" descr="A picture containing table, indoor, food, sitting&#10;&#10;Description automatically generated">
            <a:extLst>
              <a:ext uri="{FF2B5EF4-FFF2-40B4-BE49-F238E27FC236}">
                <a16:creationId xmlns:a16="http://schemas.microsoft.com/office/drawing/2014/main" id="{6D45216E-4D80-4B91-8487-702ED41105DD}"/>
              </a:ext>
            </a:extLst>
          </p:cNvPr>
          <p:cNvPicPr>
            <a:picLocks noChangeAspect="1"/>
          </p:cNvPicPr>
          <p:nvPr/>
        </p:nvPicPr>
        <p:blipFill>
          <a:blip r:embed="rId7"/>
          <a:stretch>
            <a:fillRect/>
          </a:stretch>
        </p:blipFill>
        <p:spPr>
          <a:xfrm>
            <a:off x="1230702" y="3635761"/>
            <a:ext cx="5115464" cy="2993912"/>
          </a:xfrm>
          <a:prstGeom prst="rect">
            <a:avLst/>
          </a:prstGeom>
        </p:spPr>
      </p:pic>
    </p:spTree>
    <p:extLst>
      <p:ext uri="{BB962C8B-B14F-4D97-AF65-F5344CB8AC3E}">
        <p14:creationId xmlns:p14="http://schemas.microsoft.com/office/powerpoint/2010/main" val="164140470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 name="Picture 10">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1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14">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6">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8">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20">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useBgFill="1">
        <p:nvSpPr>
          <p:cNvPr id="18" name="Rectangle 22">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4">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6">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8">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C622367-D510-4868-89D8-6BC840008FB8}"/>
              </a:ext>
            </a:extLst>
          </p:cNvPr>
          <p:cNvSpPr>
            <a:spLocks noGrp="1"/>
          </p:cNvSpPr>
          <p:nvPr>
            <p:ph type="subTitle" idx="1"/>
          </p:nvPr>
        </p:nvSpPr>
        <p:spPr>
          <a:xfrm>
            <a:off x="1974739" y="2052116"/>
            <a:ext cx="4901548" cy="3997828"/>
          </a:xfrm>
        </p:spPr>
        <p:txBody>
          <a:bodyPr vert="horz" lIns="91440" tIns="45720" rIns="91440" bIns="45720" rtlCol="0" anchor="ctr">
            <a:normAutofit/>
          </a:bodyPr>
          <a:lstStyle/>
          <a:p>
            <a:pPr marL="342900" indent="-342900" algn="l">
              <a:buFont typeface="Wingdings" panose="05000000000000000000" pitchFamily="2" charset="2"/>
              <a:buChar char="§"/>
            </a:pPr>
            <a:r>
              <a:rPr lang="en-US"/>
              <a:t>Wykorzystane materiały ze stron internetowych </a:t>
            </a:r>
          </a:p>
          <a:p>
            <a:pPr marL="342900" indent="-342900" algn="l">
              <a:buFont typeface="Wingdings" panose="05000000000000000000" pitchFamily="2" charset="2"/>
              <a:buChar char="§"/>
            </a:pPr>
            <a:r>
              <a:rPr lang="en-US">
                <a:hlinkClick r:id="rId5"/>
              </a:rPr>
              <a:t>www.MyPolacy.de</a:t>
            </a:r>
            <a:endParaRPr lang="en-US"/>
          </a:p>
          <a:p>
            <a:pPr marL="342900" indent="-342900" algn="l">
              <a:buFont typeface="Wingdings" panose="05000000000000000000" pitchFamily="2" charset="2"/>
              <a:buChar char="§"/>
            </a:pPr>
            <a:r>
              <a:rPr lang="en-US">
                <a:hlinkClick r:id="rId6"/>
              </a:rPr>
              <a:t>www.NiemieckieInspiracje.pl</a:t>
            </a:r>
            <a:endParaRPr lang="en-US"/>
          </a:p>
          <a:p>
            <a:pPr marL="342900" indent="-342900" algn="l">
              <a:buFont typeface="Wingdings" panose="05000000000000000000" pitchFamily="2" charset="2"/>
              <a:buChar char="§"/>
            </a:pPr>
            <a:r>
              <a:rPr lang="en-US">
                <a:hlinkClick r:id="rId7"/>
              </a:rPr>
              <a:t>www.https://dojczland.info/karnawal-w-niemczech/</a:t>
            </a:r>
            <a:endParaRPr lang="en-US"/>
          </a:p>
          <a:p>
            <a:pPr marL="342900" indent="-342900" algn="l">
              <a:buFont typeface="Wingdings" panose="05000000000000000000" pitchFamily="2" charset="2"/>
              <a:buChar char="§"/>
            </a:pPr>
            <a:r>
              <a:rPr lang="en-US">
                <a:hlinkClick r:id="rId8"/>
              </a:rPr>
              <a:t>https://www.deutschland.de</a:t>
            </a:r>
            <a:endParaRPr lang="en-US"/>
          </a:p>
          <a:p>
            <a:pPr marL="342900" indent="-342900" algn="l">
              <a:buFont typeface="Wingdings" panose="05000000000000000000" pitchFamily="2" charset="2"/>
              <a:buChar char="§"/>
            </a:pPr>
            <a:r>
              <a:rPr lang="en-US"/>
              <a:t>Autor  Weronika Ujma kl. VII</a:t>
            </a:r>
          </a:p>
          <a:p>
            <a:pPr marL="342900" indent="-342900" algn="l">
              <a:buFont typeface="Wingdings" panose="05000000000000000000" pitchFamily="2" charset="2"/>
              <a:buChar char="§"/>
            </a:pPr>
            <a:endParaRPr lang="en-US"/>
          </a:p>
          <a:p>
            <a:pPr marL="342900" indent="-342900" algn="l">
              <a:buFont typeface="Wingdings" panose="05000000000000000000" pitchFamily="2" charset="2"/>
              <a:buChar char="§"/>
            </a:pPr>
            <a:endParaRPr lang="en-US"/>
          </a:p>
        </p:txBody>
      </p:sp>
      <p:sp>
        <p:nvSpPr>
          <p:cNvPr id="26" name="Rectangle 30">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standing in front of a crowd&#10;&#10;Description automatically generated">
            <a:extLst>
              <a:ext uri="{FF2B5EF4-FFF2-40B4-BE49-F238E27FC236}">
                <a16:creationId xmlns:a16="http://schemas.microsoft.com/office/drawing/2014/main" id="{D4EFAC29-4CE7-413B-B505-80250386B9FC}"/>
              </a:ext>
            </a:extLst>
          </p:cNvPr>
          <p:cNvPicPr>
            <a:picLocks noChangeAspect="1"/>
          </p:cNvPicPr>
          <p:nvPr/>
        </p:nvPicPr>
        <p:blipFill rotWithShape="1">
          <a:blip r:embed="rId9"/>
          <a:srcRect l="25698" r="36104"/>
          <a:stretch/>
        </p:blipFill>
        <p:spPr>
          <a:xfrm>
            <a:off x="7534656" y="227"/>
            <a:ext cx="4657039" cy="6858000"/>
          </a:xfrm>
          <a:prstGeom prst="rect">
            <a:avLst/>
          </a:prstGeom>
        </p:spPr>
      </p:pic>
      <p:pic>
        <p:nvPicPr>
          <p:cNvPr id="28" name="Picture 32">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
        <p:nvSpPr>
          <p:cNvPr id="2" name="Title 1">
            <a:extLst>
              <a:ext uri="{FF2B5EF4-FFF2-40B4-BE49-F238E27FC236}">
                <a16:creationId xmlns:a16="http://schemas.microsoft.com/office/drawing/2014/main" id="{068FB325-B6A2-429D-820C-02BA373466A6}"/>
              </a:ext>
            </a:extLst>
          </p:cNvPr>
          <p:cNvSpPr>
            <a:spLocks noGrp="1"/>
          </p:cNvSpPr>
          <p:nvPr>
            <p:ph type="ctrTitle"/>
          </p:nvPr>
        </p:nvSpPr>
        <p:spPr>
          <a:xfrm flipV="1">
            <a:off x="15422034" y="2304500"/>
            <a:ext cx="572255" cy="1512686"/>
          </a:xfrm>
        </p:spPr>
        <p:txBody>
          <a:bodyPr/>
          <a:lstStyle/>
          <a:p>
            <a:endParaRPr lang="en-US"/>
          </a:p>
        </p:txBody>
      </p:sp>
    </p:spTree>
    <p:extLst>
      <p:ext uri="{BB962C8B-B14F-4D97-AF65-F5344CB8AC3E}">
        <p14:creationId xmlns:p14="http://schemas.microsoft.com/office/powerpoint/2010/main" val="85937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posing for the camera&#10;&#10;Description automatically generated">
            <a:extLst>
              <a:ext uri="{FF2B5EF4-FFF2-40B4-BE49-F238E27FC236}">
                <a16:creationId xmlns:a16="http://schemas.microsoft.com/office/drawing/2014/main" id="{7976F638-55F6-48DB-9471-CBAA15E2FF4E}"/>
              </a:ext>
            </a:extLst>
          </p:cNvPr>
          <p:cNvPicPr>
            <a:picLocks noChangeAspect="1"/>
          </p:cNvPicPr>
          <p:nvPr/>
        </p:nvPicPr>
        <p:blipFill rotWithShape="1">
          <a:blip r:embed="rId4">
            <a:duotone>
              <a:schemeClr val="bg2">
                <a:shade val="45000"/>
                <a:satMod val="135000"/>
              </a:schemeClr>
              <a:prstClr val="white"/>
            </a:duotone>
            <a:alphaModFix amt="25000"/>
          </a:blip>
          <a:srcRect t="2172" r="-1" b="-1"/>
          <a:stretch/>
        </p:blipFill>
        <p:spPr>
          <a:xfrm>
            <a:off x="-546187" y="-201273"/>
            <a:ext cx="12191695" cy="6857990"/>
          </a:xfrm>
          <a:prstGeom prst="rect">
            <a:avLst/>
          </a:prstGeom>
        </p:spPr>
      </p:pic>
      <p:pic>
        <p:nvPicPr>
          <p:cNvPr id="27" name="Picture 26">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5CC50C7D-4E34-4FB4-89CA-92A5EB51319D}"/>
              </a:ext>
            </a:extLst>
          </p:cNvPr>
          <p:cNvSpPr>
            <a:spLocks noGrp="1"/>
          </p:cNvSpPr>
          <p:nvPr>
            <p:ph type="title"/>
          </p:nvPr>
        </p:nvSpPr>
        <p:spPr>
          <a:xfrm>
            <a:off x="958412" y="175452"/>
            <a:ext cx="7958331" cy="1882361"/>
          </a:xfrm>
        </p:spPr>
        <p:txBody>
          <a:bodyPr vert="horz" lIns="91440" tIns="45720" rIns="91440" bIns="45720" rtlCol="0" anchor="t">
            <a:noAutofit/>
          </a:bodyPr>
          <a:lstStyle/>
          <a:p>
            <a:pPr algn="l"/>
            <a:r>
              <a:rPr lang="en-US" sz="2400" err="1"/>
              <a:t>Karnawał</a:t>
            </a:r>
            <a:r>
              <a:rPr lang="en-US" sz="2400"/>
              <a:t> </a:t>
            </a:r>
            <a:r>
              <a:rPr lang="en-US" sz="2400" err="1"/>
              <a:t>obchodzony</a:t>
            </a:r>
            <a:r>
              <a:rPr lang="en-US" sz="2400"/>
              <a:t> </a:t>
            </a:r>
            <a:r>
              <a:rPr lang="en-US" sz="2400" err="1"/>
              <a:t>był</a:t>
            </a:r>
            <a:r>
              <a:rPr lang="en-US" sz="2400"/>
              <a:t> </a:t>
            </a:r>
            <a:r>
              <a:rPr lang="en-US" sz="2400" err="1"/>
              <a:t>już</a:t>
            </a:r>
            <a:r>
              <a:rPr lang="en-US" sz="2400"/>
              <a:t> w </a:t>
            </a:r>
            <a:r>
              <a:rPr lang="en-US" sz="2400" err="1"/>
              <a:t>czasach</a:t>
            </a:r>
            <a:r>
              <a:rPr lang="en-US" sz="2400"/>
              <a:t> </a:t>
            </a:r>
            <a:r>
              <a:rPr lang="en-US" sz="2400" err="1"/>
              <a:t>starożytnych</a:t>
            </a:r>
            <a:r>
              <a:rPr lang="en-US" sz="2400"/>
              <a:t>. </a:t>
            </a:r>
            <a:r>
              <a:rPr lang="en-US" sz="2400" err="1"/>
              <a:t>Wówczas</a:t>
            </a:r>
            <a:r>
              <a:rPr lang="en-US" sz="2400"/>
              <a:t> </a:t>
            </a:r>
            <a:r>
              <a:rPr lang="en-US" sz="2400" err="1"/>
              <a:t>skupiał</a:t>
            </a:r>
            <a:r>
              <a:rPr lang="en-US" sz="2400"/>
              <a:t> </a:t>
            </a:r>
            <a:r>
              <a:rPr lang="en-US" sz="2400" err="1"/>
              <a:t>się</a:t>
            </a:r>
            <a:r>
              <a:rPr lang="en-US" sz="2400"/>
              <a:t> on </a:t>
            </a:r>
            <a:r>
              <a:rPr lang="en-US" sz="2400" err="1"/>
              <a:t>na</a:t>
            </a:r>
            <a:r>
              <a:rPr lang="en-US" sz="2400"/>
              <a:t> </a:t>
            </a:r>
            <a:r>
              <a:rPr lang="en-US" sz="2400" err="1"/>
              <a:t>wyznawaniu</a:t>
            </a:r>
            <a:r>
              <a:rPr lang="en-US" sz="2400"/>
              <a:t> </a:t>
            </a:r>
            <a:r>
              <a:rPr lang="en-US" sz="2400" err="1"/>
              <a:t>zasad</a:t>
            </a:r>
            <a:r>
              <a:rPr lang="en-US" sz="2400"/>
              <a:t> </a:t>
            </a:r>
            <a:r>
              <a:rPr lang="en-US" sz="2400" err="1"/>
              <a:t>wolności</a:t>
            </a:r>
            <a:r>
              <a:rPr lang="en-US" sz="2400"/>
              <a:t> </a:t>
            </a:r>
            <a:r>
              <a:rPr lang="en-US" sz="2400" err="1"/>
              <a:t>i</a:t>
            </a:r>
            <a:r>
              <a:rPr lang="en-US" sz="2400"/>
              <a:t> </a:t>
            </a:r>
            <a:r>
              <a:rPr lang="en-US" sz="2400" err="1"/>
              <a:t>równości</a:t>
            </a:r>
            <a:r>
              <a:rPr lang="en-US" sz="2400"/>
              <a:t>. </a:t>
            </a:r>
            <a:r>
              <a:rPr lang="en-US" sz="2400" err="1"/>
              <a:t>Dzisiejszy</a:t>
            </a:r>
            <a:r>
              <a:rPr lang="en-US" sz="2400"/>
              <a:t> </a:t>
            </a:r>
            <a:r>
              <a:rPr lang="en-US" sz="2400" err="1"/>
              <a:t>charakter</a:t>
            </a:r>
            <a:r>
              <a:rPr lang="en-US" sz="2400"/>
              <a:t> </a:t>
            </a:r>
            <a:r>
              <a:rPr lang="en-US" sz="2400" err="1"/>
              <a:t>karnawału</a:t>
            </a:r>
            <a:r>
              <a:rPr lang="en-US" sz="2400"/>
              <a:t> </a:t>
            </a:r>
            <a:r>
              <a:rPr lang="en-US" sz="2400" err="1"/>
              <a:t>ukształtował</a:t>
            </a:r>
            <a:r>
              <a:rPr lang="en-US" sz="2400"/>
              <a:t> </a:t>
            </a:r>
            <a:r>
              <a:rPr lang="en-US" sz="2400" err="1"/>
              <a:t>się</a:t>
            </a:r>
            <a:r>
              <a:rPr lang="en-US" sz="2400"/>
              <a:t> w XIX </a:t>
            </a:r>
            <a:r>
              <a:rPr lang="en-US" sz="2400" err="1"/>
              <a:t>wieku</a:t>
            </a:r>
            <a:r>
              <a:rPr lang="en-US" sz="2400"/>
              <a:t> w </a:t>
            </a:r>
            <a:r>
              <a:rPr lang="en-US" sz="2400" err="1"/>
              <a:t>Nadrenii</a:t>
            </a:r>
            <a:r>
              <a:rPr lang="en-US" sz="2400"/>
              <a:t>. </a:t>
            </a:r>
            <a:r>
              <a:rPr lang="en-US" sz="2400" err="1"/>
              <a:t>Zabawom</a:t>
            </a:r>
            <a:r>
              <a:rPr lang="en-US" sz="2400"/>
              <a:t> </a:t>
            </a:r>
            <a:r>
              <a:rPr lang="en-US" sz="2400" err="1"/>
              <a:t>i</a:t>
            </a:r>
            <a:r>
              <a:rPr lang="en-US" sz="2400"/>
              <a:t> </a:t>
            </a:r>
            <a:r>
              <a:rPr lang="en-US" sz="2400" err="1"/>
              <a:t>paradom</a:t>
            </a:r>
            <a:r>
              <a:rPr lang="en-US" sz="2400"/>
              <a:t> </a:t>
            </a:r>
            <a:r>
              <a:rPr lang="en-US" sz="2400" err="1"/>
              <a:t>ulicznym</a:t>
            </a:r>
            <a:r>
              <a:rPr lang="en-US" sz="2400"/>
              <a:t> </a:t>
            </a:r>
            <a:r>
              <a:rPr lang="en-US" sz="2400" err="1"/>
              <a:t>towarzyszy</a:t>
            </a:r>
            <a:r>
              <a:rPr lang="en-US" sz="2400"/>
              <a:t> </a:t>
            </a:r>
            <a:r>
              <a:rPr lang="en-US" sz="2400" err="1"/>
              <a:t>satyra</a:t>
            </a:r>
            <a:r>
              <a:rPr lang="en-US" sz="2400"/>
              <a:t>, </a:t>
            </a:r>
            <a:r>
              <a:rPr lang="en-US" sz="2400" err="1"/>
              <a:t>wyśmiewczy</a:t>
            </a:r>
            <a:r>
              <a:rPr lang="en-US" sz="2400"/>
              <a:t> ton </a:t>
            </a:r>
            <a:r>
              <a:rPr lang="en-US" sz="2400" err="1"/>
              <a:t>i</a:t>
            </a:r>
            <a:r>
              <a:rPr lang="en-US" sz="2400"/>
              <a:t> </a:t>
            </a:r>
            <a:r>
              <a:rPr lang="en-US" sz="2400" err="1"/>
              <a:t>parodia</a:t>
            </a:r>
            <a:r>
              <a:rPr lang="en-US" sz="2400"/>
              <a:t> </a:t>
            </a:r>
            <a:r>
              <a:rPr lang="en-US" sz="2400" err="1"/>
              <a:t>skierowane</a:t>
            </a:r>
            <a:r>
              <a:rPr lang="en-US" sz="2400"/>
              <a:t> w </a:t>
            </a:r>
            <a:r>
              <a:rPr lang="en-US" sz="2400" err="1"/>
              <a:t>kierunku</a:t>
            </a:r>
            <a:r>
              <a:rPr lang="en-US" sz="2400"/>
              <a:t> </a:t>
            </a:r>
            <a:r>
              <a:rPr lang="en-US" sz="2400" err="1"/>
              <a:t>sytuacji</a:t>
            </a:r>
            <a:r>
              <a:rPr lang="en-US" sz="2400"/>
              <a:t> </a:t>
            </a:r>
            <a:r>
              <a:rPr lang="en-US" sz="2400" err="1"/>
              <a:t>społeczno-politycznych</a:t>
            </a:r>
            <a:r>
              <a:rPr lang="en-US" sz="2400"/>
              <a:t> w </a:t>
            </a:r>
            <a:r>
              <a:rPr lang="en-US" sz="2400" err="1"/>
              <a:t>kraju</a:t>
            </a:r>
            <a:r>
              <a:rPr lang="en-US" sz="2400"/>
              <a:t> </a:t>
            </a:r>
            <a:r>
              <a:rPr lang="en-US" sz="2400" err="1"/>
              <a:t>i</a:t>
            </a:r>
            <a:r>
              <a:rPr lang="en-US" sz="2400"/>
              <a:t> </a:t>
            </a:r>
            <a:r>
              <a:rPr lang="en-US" sz="2400" err="1"/>
              <a:t>na</a:t>
            </a:r>
            <a:r>
              <a:rPr lang="en-US" sz="2400"/>
              <a:t> </a:t>
            </a:r>
            <a:r>
              <a:rPr lang="en-US" sz="2400" err="1"/>
              <a:t>świecie</a:t>
            </a:r>
            <a:r>
              <a:rPr lang="en-US" sz="2400"/>
              <a:t>.</a:t>
            </a:r>
            <a:endParaRPr lang="en-US" sz="2400">
              <a:cs typeface="Arial"/>
            </a:endParaRPr>
          </a:p>
        </p:txBody>
      </p:sp>
      <p:sp>
        <p:nvSpPr>
          <p:cNvPr id="29" name="Rectangle 28">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F776D7-DAF9-4349-A12B-62D319F136B1}"/>
              </a:ext>
            </a:extLst>
          </p:cNvPr>
          <p:cNvSpPr txBox="1"/>
          <p:nvPr/>
        </p:nvSpPr>
        <p:spPr>
          <a:xfrm>
            <a:off x="2610579" y="2052116"/>
            <a:ext cx="7959560" cy="399782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a:lnSpc>
                <a:spcPct val="120000"/>
              </a:lnSpc>
              <a:spcAft>
                <a:spcPts val="600"/>
              </a:spcAft>
              <a:buClr>
                <a:schemeClr val="accent6"/>
              </a:buClr>
              <a:buSzPct val="90000"/>
            </a:pPr>
            <a:endParaRPr lang="en-US" sz="2400">
              <a:solidFill>
                <a:srgbClr val="FFFF00"/>
              </a:solidFill>
              <a:cs typeface="Arial"/>
            </a:endParaRPr>
          </a:p>
        </p:txBody>
      </p:sp>
      <p:sp>
        <p:nvSpPr>
          <p:cNvPr id="5" name="TextBox 4">
            <a:extLst>
              <a:ext uri="{FF2B5EF4-FFF2-40B4-BE49-F238E27FC236}">
                <a16:creationId xmlns:a16="http://schemas.microsoft.com/office/drawing/2014/main" id="{B6BA21A9-ADED-41D7-A6F0-5704496E19BF}"/>
              </a:ext>
            </a:extLst>
          </p:cNvPr>
          <p:cNvSpPr txBox="1"/>
          <p:nvPr/>
        </p:nvSpPr>
        <p:spPr>
          <a:xfrm>
            <a:off x="4724400" y="3229154"/>
            <a:ext cx="669697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Karneval wurde in der Antike gefeiert. Zu dieser Zeit konzentrierte er sich darauf, die Prinzipien der Freiheit und Gleichheit zu bekennen. Der heutige Charakter des Karnevals wurde im 19. Jahrhundert im Rheinland geprägt. Die Spiele und Straßenparaden werden von Satire, lächerlichen Tönen und einer Parodie auf die gesellschaftspolitische Situation im Land und in der Welt begleitet.</a:t>
            </a:r>
            <a:endParaRPr lang="en-US"/>
          </a:p>
        </p:txBody>
      </p:sp>
    </p:spTree>
    <p:extLst>
      <p:ext uri="{BB962C8B-B14F-4D97-AF65-F5344CB8AC3E}">
        <p14:creationId xmlns:p14="http://schemas.microsoft.com/office/powerpoint/2010/main" val="220712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Madison</Template>
  <Application>Microsoft Office PowerPoint</Application>
  <PresentationFormat>Widescreen</PresentationFormat>
  <Slides>9</Slides>
  <Notes>0</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Madison</vt:lpstr>
      <vt:lpstr>  </vt:lpstr>
      <vt:lpstr> Karneval, Fastnacht, Fasching Die Bezeichnungen können für Verwirrung sorgen. In Nordrhein-Westfalen nennt man die närrische Zeit Karneval. In Rheinland-Pfalz, Hessen und Baden-Württemberg wird dagegen Fastnacht oder Fas(se)nacht gefeiert, während die sogenannte fünfte Jahrszeit vor allem in Bayern und Sachsen als Fasching bekannt ist. </vt:lpstr>
      <vt:lpstr>PowerPoint Presentation</vt:lpstr>
      <vt:lpstr>PowerPoint Presentation</vt:lpstr>
      <vt:lpstr>PowerPoint Presentation</vt:lpstr>
      <vt:lpstr>. Der Karneval in Deutschland beginnt am 11. November um 11:11 Uhr.  Karnawał w Niemczech rozpoczyna się 11 listopada o godzinie 11:11.   </vt:lpstr>
      <vt:lpstr> Karneval in Schleswig-Holstein Das wichtigste Zentrum zur Feier des Karnevals ist die kleine Stadt Marne (weniger als 6.000 Einwohner). Während des Marsches in Rosenmontag ist die Teilnehmerzahl viermal höher. In Kiel gibt es 13 Karnevalsverbände.</vt:lpstr>
      <vt:lpstr>PowerPoint Presentation</vt:lpstr>
      <vt:lpstr>Karnawał obchodzony był już w czasach starożytnych. Wówczas skupiał się on na wyznawaniu zasad wolności i równości. Dzisiejszy charakter karnawału ukształtował się w XIX wieku w Nadrenii. Zabawom i paradom ulicznym towarzyszy satyra, wyśmiewczy ton i parodia skierowane w kierunku sytuacji społeczno-politycznych w kraju i na świecie.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2021-01-29T15:21:00Z</dcterms:created>
  <dcterms:modified xsi:type="dcterms:W3CDTF">2021-01-29T17:28:58Z</dcterms:modified>
</cp:coreProperties>
</file>