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0" r:id="rId8"/>
    <p:sldId id="269" r:id="rId9"/>
    <p:sldId id="268" r:id="rId10"/>
    <p:sldId id="267" r:id="rId1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81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81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3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3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37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89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9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80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76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1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24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8F45-35D0-455B-852A-EA85C76CC062}" type="datetimeFigureOut">
              <a:rPr lang="pl-PL" smtClean="0"/>
              <a:t>15.09.2020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51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roc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002060"/>
                </a:solidFill>
              </a:rPr>
              <a:t>ROK SZKOLNY 2020/2021</a:t>
            </a:r>
            <a:endParaRPr lang="pl-PL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8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8402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solidFill>
                  <a:srgbClr val="0070C0"/>
                </a:solidFill>
              </a:rPr>
              <a:t/>
            </a:r>
            <a:br>
              <a:rPr lang="pl-PL" sz="4800" b="1" dirty="0" smtClean="0">
                <a:solidFill>
                  <a:srgbClr val="0070C0"/>
                </a:solidFill>
              </a:rPr>
            </a:br>
            <a:r>
              <a:rPr lang="pl-PL" sz="4800" b="1" dirty="0">
                <a:solidFill>
                  <a:srgbClr val="0070C0"/>
                </a:solidFill>
              </a:rPr>
              <a:t/>
            </a:r>
            <a:br>
              <a:rPr lang="pl-PL" sz="4800" b="1" dirty="0">
                <a:solidFill>
                  <a:srgbClr val="0070C0"/>
                </a:solidFill>
              </a:rPr>
            </a:br>
            <a:r>
              <a:rPr lang="pl-PL" sz="4800" b="1" i="1" dirty="0" smtClean="0">
                <a:solidFill>
                  <a:srgbClr val="0070C0"/>
                </a:solidFill>
              </a:rPr>
              <a:t>EGZAMIN ÓSMOKLASISTY</a:t>
            </a:r>
            <a:r>
              <a:rPr lang="pl-PL" sz="4800" b="1" dirty="0" smtClean="0">
                <a:solidFill>
                  <a:srgbClr val="0070C0"/>
                </a:solidFill>
              </a:rPr>
              <a:t/>
            </a:r>
            <a:br>
              <a:rPr lang="pl-PL" sz="4800" b="1" dirty="0" smtClean="0">
                <a:solidFill>
                  <a:srgbClr val="0070C0"/>
                </a:solidFill>
              </a:rPr>
            </a:br>
            <a:r>
              <a:rPr lang="pl-PL" sz="4800" b="1" dirty="0">
                <a:solidFill>
                  <a:srgbClr val="0070C0"/>
                </a:solidFill>
              </a:rPr>
              <a:t/>
            </a:r>
            <a:br>
              <a:rPr lang="pl-PL" sz="4800" b="1" dirty="0">
                <a:solidFill>
                  <a:srgbClr val="0070C0"/>
                </a:solidFill>
              </a:rPr>
            </a:br>
            <a:r>
              <a:rPr lang="pl-PL" sz="4800" b="1" dirty="0">
                <a:solidFill>
                  <a:srgbClr val="0070C0"/>
                </a:solidFill>
              </a:rPr>
              <a:t/>
            </a:r>
            <a:br>
              <a:rPr lang="pl-PL" sz="4800" b="1" dirty="0">
                <a:solidFill>
                  <a:srgbClr val="0070C0"/>
                </a:solidFill>
              </a:rPr>
            </a:br>
            <a:r>
              <a:rPr lang="pl-PL" sz="3200" dirty="0"/>
              <a:t>Szczegółowe informacje dostępne na </a:t>
            </a:r>
            <a:r>
              <a:rPr lang="pl-PL" sz="3200" dirty="0" smtClean="0"/>
              <a:t>stronie</a:t>
            </a:r>
            <a:br>
              <a:rPr lang="pl-PL" sz="3200" dirty="0" smtClean="0"/>
            </a:br>
            <a:r>
              <a:rPr lang="pl-PL" sz="3200" dirty="0" smtClean="0">
                <a:hlinkClick r:id="rId2"/>
              </a:rPr>
              <a:t>www.cke.gov.pl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>
                <a:hlinkClick r:id="rId3"/>
              </a:rPr>
              <a:t>www.oke.wroc.pl</a:t>
            </a:r>
            <a:r>
              <a:rPr lang="pl-PL" sz="5400" dirty="0"/>
              <a:t/>
            </a:r>
            <a:br>
              <a:rPr lang="pl-PL" sz="5400" dirty="0"/>
            </a:br>
            <a:endParaRPr lang="pl-PL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1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chemeClr val="accent1">
                    <a:lumMod val="50000"/>
                  </a:schemeClr>
                </a:solidFill>
              </a:rPr>
              <a:t>Kierunki realizacji polityki oświatowej państwa w roku szkolnym  </a:t>
            </a:r>
            <a:r>
              <a:rPr lang="pl-PL" b="1" i="1" dirty="0" smtClean="0">
                <a:solidFill>
                  <a:schemeClr val="accent1">
                    <a:lumMod val="50000"/>
                  </a:schemeClr>
                </a:solidFill>
              </a:rPr>
              <a:t>2020/2021: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3200" dirty="0"/>
          </a:p>
          <a:p>
            <a:pPr lvl="0"/>
            <a:r>
              <a:rPr lang="pl-PL" sz="11200" dirty="0"/>
              <a:t>Wdrażanie nowej podstawy programowej w szkołach ponadpodstawowych ze szczególnym uwzględnieniem edukacji przyrodniczej i matematycznej. Rozwijanie samodzielności, innowacyjności i kreatywności uczniów. </a:t>
            </a:r>
          </a:p>
          <a:p>
            <a:pPr lvl="0"/>
            <a:r>
              <a:rPr lang="pl-PL" sz="11200" dirty="0"/>
              <a:t>Wdrażanie zmian w kształceniu zawodowym, ze szczególnym uwzględnieniem kształcenia osób dorosłych.</a:t>
            </a:r>
          </a:p>
          <a:p>
            <a:pPr lvl="0"/>
            <a:r>
              <a:rPr lang="pl-PL" sz="11200" u="sng" dirty="0"/>
              <a:t>Zapewnienie wysokiej jakości kształcenia oraz wsparcia </a:t>
            </a:r>
            <a:r>
              <a:rPr lang="pl-PL" sz="11200" u="sng" dirty="0" err="1"/>
              <a:t>psychologiczno</a:t>
            </a:r>
            <a:r>
              <a:rPr lang="pl-PL" sz="11200" u="sng" dirty="0"/>
              <a:t> – pedagogicznego wszystkim uczniom </a:t>
            </a:r>
            <a:br>
              <a:rPr lang="pl-PL" sz="11200" u="sng" dirty="0"/>
            </a:br>
            <a:r>
              <a:rPr lang="pl-PL" sz="11200" u="sng" dirty="0"/>
              <a:t>z uwzględnieniem zróżnicowania ich potrzeb rozwojowych i  edukacyjnych.</a:t>
            </a:r>
          </a:p>
          <a:p>
            <a:pPr lvl="0"/>
            <a:r>
              <a:rPr lang="pl-PL" sz="11200" u="sng" dirty="0"/>
              <a:t>Wykorzystanie w procesach edukacyjnych narzędzi i zasobów cyfrowych oraz metod kształcenia na odległość. Bezpieczne i efektywne korzystanie z technologii cyfrowych.</a:t>
            </a:r>
          </a:p>
          <a:p>
            <a:pPr lvl="0"/>
            <a:r>
              <a:rPr lang="pl-PL" sz="11200" u="sng" dirty="0"/>
              <a:t>Działania wychowawcze szkoły. Wychowanie do wartości, kształtowanie postaw i respektowanie norm społecznych.</a:t>
            </a:r>
          </a:p>
          <a:p>
            <a:r>
              <a:rPr lang="pl-PL" sz="3200" dirty="0"/>
              <a:t/>
            </a:r>
            <a:br>
              <a:rPr lang="pl-PL" sz="32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19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347730"/>
            <a:ext cx="9144000" cy="1171977"/>
          </a:xfrm>
        </p:spPr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accent5">
                    <a:lumMod val="75000"/>
                  </a:schemeClr>
                </a:solidFill>
              </a:rPr>
              <a:t>WNIOSKI ZE SPRAWOWANEGO NADZORU PEDAGOGICZNEGO</a:t>
            </a:r>
            <a:endParaRPr lang="pl-P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1339403"/>
            <a:ext cx="9783651" cy="4881093"/>
          </a:xfrm>
        </p:spPr>
        <p:txBody>
          <a:bodyPr>
            <a:normAutofit fontScale="25000" lnSpcReduction="20000"/>
          </a:bodyPr>
          <a:lstStyle/>
          <a:p>
            <a:pPr algn="l"/>
            <a:endParaRPr lang="pl-PL" sz="2800" b="1" dirty="0" smtClean="0"/>
          </a:p>
          <a:p>
            <a:pPr algn="l"/>
            <a:r>
              <a:rPr lang="pl-PL" sz="8000" b="1" dirty="0"/>
              <a:t>1</a:t>
            </a:r>
            <a:r>
              <a:rPr lang="pl-PL" sz="8000" b="1" dirty="0" smtClean="0"/>
              <a:t>. </a:t>
            </a:r>
            <a:r>
              <a:rPr lang="pl-PL" sz="8000" dirty="0" smtClean="0"/>
              <a:t>Procesy </a:t>
            </a:r>
            <a:r>
              <a:rPr lang="pl-PL" sz="8000" dirty="0"/>
              <a:t>edukacyjne były tak organizowane, aby służyły wszechstronnemu rozwojowi uczniów. Podczas zdalnego nauczania prowadzono w formie zdalnej zarówno zajęcia dydaktyczne jak i wychowawcze oraz pomoc </a:t>
            </a:r>
            <a:r>
              <a:rPr lang="pl-PL" sz="8000" dirty="0" err="1"/>
              <a:t>psychologiczno</a:t>
            </a:r>
            <a:r>
              <a:rPr lang="pl-PL" sz="8000" dirty="0"/>
              <a:t> – pedagogiczną. Podejmowano działania z wykorzystaniem komunikatorów społecznościowych zachęcając całą społeczność szkolną: uczniów i rodziców do współpracy. W nowym roku szkolnym należy ocenić efektywność pracy zdalnej.</a:t>
            </a:r>
          </a:p>
          <a:p>
            <a:pPr algn="l"/>
            <a:r>
              <a:rPr lang="pl-PL" sz="8000" b="1" dirty="0"/>
              <a:t>2. </a:t>
            </a:r>
            <a:r>
              <a:rPr lang="pl-PL" sz="8000" dirty="0"/>
              <a:t>Uczniowie mają wpływ na to czego i jak się uczą w szkole oraz na to, jakie postawy są </a:t>
            </a:r>
            <a:r>
              <a:rPr lang="pl-PL" sz="8000" dirty="0" smtClean="0"/>
              <a:t>w </a:t>
            </a:r>
            <a:r>
              <a:rPr lang="pl-PL" sz="8000" dirty="0"/>
              <a:t>szkole promowane. Podmiotowe traktowanie uczniów jako partnerów procesu edukacyjnego pozytywnie wpływa na efekty kształcenia.</a:t>
            </a:r>
          </a:p>
          <a:p>
            <a:pPr algn="l"/>
            <a:r>
              <a:rPr lang="pl-PL" sz="8000" b="1" dirty="0"/>
              <a:t>3. </a:t>
            </a:r>
            <a:r>
              <a:rPr lang="pl-PL" sz="8000" dirty="0"/>
              <a:t>Słuszne jest kontynuowanie działań wychowawczych szkoły (wychowanie do wartości, kształtowanie postaw i respektowanie norm społecznych</a:t>
            </a:r>
            <a:r>
              <a:rPr lang="pl-PL" sz="8000" dirty="0" smtClean="0"/>
              <a:t>)</a:t>
            </a:r>
            <a:br>
              <a:rPr lang="pl-PL" sz="8000" dirty="0" smtClean="0"/>
            </a:br>
            <a:r>
              <a:rPr lang="pl-PL" sz="8000" dirty="0" smtClean="0"/>
              <a:t> </a:t>
            </a:r>
            <a:r>
              <a:rPr lang="pl-PL" sz="8000" dirty="0"/>
              <a:t>i profilaktycznych promujących zdrowe nawyki żywieniowe i styl życia 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oraz </a:t>
            </a:r>
            <a:r>
              <a:rPr lang="pl-PL" sz="8000" dirty="0"/>
              <a:t>rekreację.</a:t>
            </a:r>
          </a:p>
          <a:p>
            <a:pPr algn="l"/>
            <a:r>
              <a:rPr lang="pl-PL" sz="8000" b="1" dirty="0"/>
              <a:t>4.</a:t>
            </a:r>
            <a:r>
              <a:rPr lang="pl-PL" sz="8000" dirty="0"/>
              <a:t> Należy zachęcać uczniów do rozwijania różnych form aktywności pozalekcyjnej (koła zainteresowań, wolontariat, zajęcia wyrównawcze).</a:t>
            </a:r>
          </a:p>
          <a:p>
            <a:pPr algn="l"/>
            <a:r>
              <a:rPr lang="pl-PL" sz="8000" b="1" dirty="0"/>
              <a:t>5. </a:t>
            </a:r>
            <a:r>
              <a:rPr lang="pl-PL" sz="8000" dirty="0"/>
              <a:t>Organizując pomoc </a:t>
            </a:r>
            <a:r>
              <a:rPr lang="pl-PL" sz="8000" dirty="0" err="1"/>
              <a:t>psychologiczno</a:t>
            </a:r>
            <a:r>
              <a:rPr lang="pl-PL" sz="8000" dirty="0"/>
              <a:t> – pedagogiczną</a:t>
            </a:r>
            <a:r>
              <a:rPr lang="pl-PL" sz="8000" b="1" dirty="0"/>
              <a:t> </a:t>
            </a:r>
            <a:r>
              <a:rPr lang="pl-PL" sz="8000" dirty="0"/>
              <a:t>należy</a:t>
            </a:r>
            <a:r>
              <a:rPr lang="pl-PL" sz="8000" b="1" dirty="0"/>
              <a:t> </a:t>
            </a:r>
            <a:r>
              <a:rPr lang="pl-PL" sz="8000" dirty="0"/>
              <a:t>zwracać uwagę na potrzeby edukacyjne uczniów w procesie kształcenia. Wspierać uczniów ze specjalnymi potrzebami edukacyjnymi, ich rodziców i nauczycieli oraz rozwijać zainteresowania i talenty uczniów zdolnych.</a:t>
            </a:r>
          </a:p>
          <a:p>
            <a:pPr algn="l"/>
            <a:r>
              <a:rPr lang="pl-PL" sz="8000" b="1" dirty="0"/>
              <a:t> </a:t>
            </a:r>
            <a:endParaRPr lang="pl-PL" sz="8000" dirty="0"/>
          </a:p>
          <a:p>
            <a:pPr marL="457200" lvl="0" indent="-457200" algn="l">
              <a:buFont typeface="+mj-lt"/>
              <a:buAutoNum type="arabicPeriod"/>
            </a:pPr>
            <a:endParaRPr lang="pl-PL" sz="8000" dirty="0"/>
          </a:p>
          <a:p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40050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412124"/>
          </a:xfrm>
        </p:spPr>
        <p:txBody>
          <a:bodyPr>
            <a:noAutofit/>
          </a:bodyPr>
          <a:lstStyle/>
          <a:p>
            <a:pPr algn="ctr"/>
            <a:r>
              <a:rPr lang="pl-PL" sz="2800" b="1" i="1" dirty="0" smtClean="0">
                <a:solidFill>
                  <a:srgbClr val="C00000"/>
                </a:solidFill>
              </a:rPr>
              <a:t>KALENDARZ ROKU SZKOLNEGO</a:t>
            </a:r>
            <a:endParaRPr lang="pl-PL" sz="2800" b="1" i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533" y="1284712"/>
            <a:ext cx="10508087" cy="557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98518"/>
              </p:ext>
            </p:extLst>
          </p:nvPr>
        </p:nvGraphicFramePr>
        <p:xfrm>
          <a:off x="1365161" y="515154"/>
          <a:ext cx="9988639" cy="560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05"/>
                <a:gridCol w="4497436"/>
                <a:gridCol w="4548398"/>
              </a:tblGrid>
              <a:tr h="378711">
                <a:tc>
                  <a:txBody>
                    <a:bodyPr/>
                    <a:lstStyle/>
                    <a:p>
                      <a:r>
                        <a:rPr lang="pl-PL" dirty="0" smtClean="0"/>
                        <a:t>Lp.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Termin</a:t>
                      </a:r>
                      <a:endParaRPr lang="pl-PL" dirty="0"/>
                    </a:p>
                  </a:txBody>
                  <a:tcPr/>
                </a:tc>
              </a:tr>
              <a:tr h="754631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Rozpoczęcie zajęć dydaktyczno-wychowawczych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września 2020 r. 	</a:t>
                      </a:r>
                    </a:p>
                  </a:txBody>
                  <a:tcPr/>
                </a:tc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Zimowa przerwa świąteczna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23 - 31 grudnia 2020 r. 	</a:t>
                      </a:r>
                    </a:p>
                  </a:txBody>
                  <a:tcPr/>
                </a:tc>
              </a:tr>
              <a:tr h="946777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Ferie zimowe 	</a:t>
                      </a:r>
                    </a:p>
                    <a:p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18– 31 stycznia 2021 r. </a:t>
                      </a:r>
                    </a:p>
                    <a:p>
                      <a:r>
                        <a:rPr lang="pl-PL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województwa: dolnośląskie, mazowieckie, opolskie, zachodniopomorskie </a:t>
                      </a: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</a:tr>
              <a:tr h="567008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Wiosenna przerwa świąteczna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kwietnia – 6 kwietnia 2021 r.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Egzamin ósmoklasisty</a:t>
                      </a:r>
                      <a:endParaRPr lang="pl-PL" sz="1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– 27 maja 2021 r. </a:t>
                      </a:r>
                      <a:endParaRPr lang="pl-PL" sz="1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</a:tr>
              <a:tr h="590708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Zakończenie zajęć dydaktyczno-wychowawczych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czerwca 2021 r. </a:t>
                      </a:r>
                      <a:endParaRPr lang="pl-PL" sz="1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Ferie letnie</a:t>
                      </a: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czerwca - 31 sierpnia 2021 r. </a:t>
                      </a:r>
                      <a:endParaRPr lang="pl-PL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74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i="1" dirty="0" smtClean="0">
                <a:solidFill>
                  <a:schemeClr val="accent1">
                    <a:lumMod val="75000"/>
                  </a:schemeClr>
                </a:solidFill>
              </a:rPr>
              <a:t>DODATKOWE DNI WOLNE OD ZAJĘĆ DYDAKTYCZNO - WYCHOWAWCZYCH</a:t>
            </a:r>
            <a:endParaRPr lang="pl-PL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r>
              <a:rPr lang="pl-PL" sz="4000" dirty="0" smtClean="0"/>
              <a:t>25.05. – 27.05.2021 r. (dla klas VII)</a:t>
            </a:r>
          </a:p>
          <a:p>
            <a:r>
              <a:rPr lang="pl-PL" sz="4000" dirty="0" smtClean="0"/>
              <a:t>04.06.2021 r</a:t>
            </a:r>
            <a:r>
              <a:rPr lang="pl-PL" sz="4000" dirty="0"/>
              <a:t>. </a:t>
            </a:r>
          </a:p>
          <a:p>
            <a:pPr>
              <a:lnSpc>
                <a:spcPct val="150000"/>
              </a:lnSpc>
            </a:pPr>
            <a:endParaRPr lang="pl-PL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9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3340"/>
          </a:xfrm>
        </p:spPr>
        <p:txBody>
          <a:bodyPr/>
          <a:lstStyle/>
          <a:p>
            <a:pPr algn="ctr"/>
            <a:r>
              <a:rPr lang="pl-PL" b="1" i="1" dirty="0" smtClean="0">
                <a:solidFill>
                  <a:srgbClr val="0070C0"/>
                </a:solidFill>
              </a:rPr>
              <a:t>SPOTKANIA Z RODZICAMI</a:t>
            </a:r>
            <a:endParaRPr lang="pl-PL" b="1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12890"/>
            <a:ext cx="10515600" cy="4997004"/>
          </a:xfrm>
        </p:spPr>
        <p:txBody>
          <a:bodyPr>
            <a:noAutofit/>
          </a:bodyPr>
          <a:lstStyle/>
          <a:p>
            <a:r>
              <a:rPr lang="pl-PL" sz="3200" b="1" i="1" dirty="0">
                <a:solidFill>
                  <a:srgbClr val="0070C0"/>
                </a:solidFill>
              </a:rPr>
              <a:t>0</a:t>
            </a:r>
            <a:r>
              <a:rPr lang="pl-PL" sz="3200" b="1" i="1" dirty="0" smtClean="0">
                <a:solidFill>
                  <a:srgbClr val="0070C0"/>
                </a:solidFill>
              </a:rPr>
              <a:t>1.09.2020r</a:t>
            </a:r>
            <a:r>
              <a:rPr lang="pl-PL" sz="3200" b="1" i="1" dirty="0" smtClean="0">
                <a:solidFill>
                  <a:srgbClr val="0070C0"/>
                </a:solidFill>
              </a:rPr>
              <a:t>. - klasa I</a:t>
            </a:r>
          </a:p>
          <a:p>
            <a:r>
              <a:rPr lang="pl-PL" sz="3200" b="1" i="1" dirty="0" smtClean="0">
                <a:solidFill>
                  <a:srgbClr val="0070C0"/>
                </a:solidFill>
              </a:rPr>
              <a:t>07. 09. 2020 r.- klasa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VIIa</a:t>
            </a:r>
            <a:endParaRPr lang="pl-PL" sz="3200" b="1" i="1" dirty="0" smtClean="0">
              <a:solidFill>
                <a:srgbClr val="0070C0"/>
              </a:solidFill>
            </a:endParaRPr>
          </a:p>
          <a:p>
            <a:r>
              <a:rPr lang="pl-PL" sz="3200" b="1" i="1" dirty="0" smtClean="0">
                <a:solidFill>
                  <a:srgbClr val="0070C0"/>
                </a:solidFill>
              </a:rPr>
              <a:t>08. 09. 2020 r.- klasa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VIIb</a:t>
            </a:r>
            <a:endParaRPr lang="pl-PL" sz="3200" b="1" i="1" dirty="0" smtClean="0">
              <a:solidFill>
                <a:srgbClr val="0070C0"/>
              </a:solidFill>
            </a:endParaRPr>
          </a:p>
          <a:p>
            <a:r>
              <a:rPr lang="pl-PL" sz="3200" b="1" i="1" dirty="0" smtClean="0">
                <a:solidFill>
                  <a:srgbClr val="0070C0"/>
                </a:solidFill>
              </a:rPr>
              <a:t>09. 09. 2020 r.- klasa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VIIc</a:t>
            </a:r>
            <a:endParaRPr lang="pl-PL" sz="3200" b="1" i="1" dirty="0" smtClean="0">
              <a:solidFill>
                <a:srgbClr val="0070C0"/>
              </a:solidFill>
            </a:endParaRPr>
          </a:p>
          <a:p>
            <a:r>
              <a:rPr lang="pl-PL" sz="3200" b="1" i="1" dirty="0" smtClean="0">
                <a:solidFill>
                  <a:srgbClr val="0070C0"/>
                </a:solidFill>
              </a:rPr>
              <a:t>22. 09. 2020r. – klasa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VIIIa</a:t>
            </a:r>
            <a:endParaRPr lang="pl-PL" sz="3200" b="1" i="1" dirty="0" smtClean="0">
              <a:solidFill>
                <a:srgbClr val="0070C0"/>
              </a:solidFill>
            </a:endParaRPr>
          </a:p>
          <a:p>
            <a:r>
              <a:rPr lang="pl-PL" sz="3200" b="1" i="1" dirty="0" smtClean="0">
                <a:solidFill>
                  <a:srgbClr val="0070C0"/>
                </a:solidFill>
              </a:rPr>
              <a:t>23.09.2020r. – klasa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VIIIb</a:t>
            </a:r>
            <a:r>
              <a:rPr lang="pl-PL" sz="3200" b="1" i="1" dirty="0" smtClean="0">
                <a:solidFill>
                  <a:srgbClr val="0070C0"/>
                </a:solidFill>
              </a:rPr>
              <a:t> i </a:t>
            </a:r>
            <a:r>
              <a:rPr lang="pl-PL" sz="3200" b="1" i="1" dirty="0" err="1" smtClean="0">
                <a:solidFill>
                  <a:srgbClr val="0070C0"/>
                </a:solidFill>
              </a:rPr>
              <a:t>VIIIc</a:t>
            </a:r>
            <a:endParaRPr lang="pl-PL" sz="32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b="1" i="1" dirty="0" smtClean="0">
                <a:solidFill>
                  <a:srgbClr val="0070C0"/>
                </a:solidFill>
              </a:rPr>
              <a:t>	W tym roku szkolnym kontakt z rodzicami odbywać się będzie głównie za pomocą dziennika elektronicznego lub bezpośrednio zgodnie z obowiązującymi Procedurami zapewniania bezpieczeństwa.</a:t>
            </a:r>
          </a:p>
          <a:p>
            <a:pPr marL="0" indent="0">
              <a:buNone/>
            </a:pPr>
            <a:r>
              <a:rPr lang="pl-PL" i="1" dirty="0" smtClean="0"/>
              <a:t/>
            </a:r>
            <a:br>
              <a:rPr lang="pl-PL" i="1" dirty="0" smtClean="0"/>
            </a:br>
            <a:endParaRPr lang="pl-PL" sz="32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2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rgbClr val="0070C0"/>
                </a:solidFill>
              </a:rPr>
              <a:t>ZAJĘCIA ŚWIETLICOWE</a:t>
            </a:r>
            <a:endParaRPr lang="pl-PL" b="1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6681"/>
            <a:ext cx="10515600" cy="39102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i="1" dirty="0" smtClean="0"/>
              <a:t>Od poniedziałku do piątku w godzinach od 7</a:t>
            </a:r>
            <a:r>
              <a:rPr lang="pl-PL" sz="4000" i="1" baseline="30000" dirty="0" smtClean="0"/>
              <a:t>15</a:t>
            </a:r>
            <a:r>
              <a:rPr lang="pl-PL" sz="4000" i="1" dirty="0" smtClean="0"/>
              <a:t> </a:t>
            </a:r>
            <a:br>
              <a:rPr lang="pl-PL" sz="4000" i="1" dirty="0" smtClean="0"/>
            </a:br>
            <a:r>
              <a:rPr lang="pl-PL" sz="4000" i="1" dirty="0" smtClean="0"/>
              <a:t>do 7</a:t>
            </a:r>
            <a:r>
              <a:rPr lang="pl-PL" sz="4000" i="1" baseline="30000" dirty="0"/>
              <a:t>4</a:t>
            </a:r>
            <a:r>
              <a:rPr lang="pl-PL" sz="4000" i="1" baseline="30000" dirty="0" smtClean="0"/>
              <a:t>5</a:t>
            </a:r>
            <a:r>
              <a:rPr lang="pl-PL" sz="4000" i="1" dirty="0" smtClean="0"/>
              <a:t> i od 12</a:t>
            </a:r>
            <a:r>
              <a:rPr lang="pl-PL" sz="4000" i="1" baseline="30000" dirty="0" smtClean="0"/>
              <a:t>45</a:t>
            </a:r>
            <a:r>
              <a:rPr lang="pl-PL" sz="4000" i="1" dirty="0" smtClean="0"/>
              <a:t> do 15</a:t>
            </a:r>
            <a:r>
              <a:rPr lang="pl-PL" sz="4000" i="1" baseline="30000" dirty="0" smtClean="0"/>
              <a:t>30</a:t>
            </a:r>
            <a:r>
              <a:rPr lang="pl-PL" sz="4000" i="1" dirty="0" smtClean="0">
                <a:solidFill>
                  <a:srgbClr val="002060"/>
                </a:solidFill>
              </a:rPr>
              <a:t> </a:t>
            </a:r>
            <a:r>
              <a:rPr lang="pl-PL" sz="4000" i="1" dirty="0" smtClean="0"/>
              <a:t>zapewniamy opiekę uczniom, których rodzice pracują.</a:t>
            </a:r>
            <a:endParaRPr lang="pl-PL" sz="4000" i="1" dirty="0"/>
          </a:p>
        </p:txBody>
      </p:sp>
    </p:spTree>
    <p:extLst>
      <p:ext uri="{BB962C8B-B14F-4D97-AF65-F5344CB8AC3E}">
        <p14:creationId xmlns:p14="http://schemas.microsoft.com/office/powerpoint/2010/main" val="393499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3564"/>
          </a:xfrm>
        </p:spPr>
        <p:txBody>
          <a:bodyPr>
            <a:normAutofit/>
          </a:bodyPr>
          <a:lstStyle/>
          <a:p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</a:rPr>
              <a:t>EGZAMIN ÓSMOKLASKISTY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73004"/>
          </a:xfrm>
        </p:spPr>
        <p:txBody>
          <a:bodyPr>
            <a:noAutofit/>
          </a:bodyPr>
          <a:lstStyle/>
          <a:p>
            <a:pPr algn="l"/>
            <a:r>
              <a:rPr lang="pl-PL" sz="4400" dirty="0" smtClean="0"/>
              <a:t>25.05.20201r. – język polski</a:t>
            </a:r>
          </a:p>
          <a:p>
            <a:pPr algn="l"/>
            <a:r>
              <a:rPr lang="pl-PL" sz="4400" dirty="0" smtClean="0"/>
              <a:t>26.05.2021r. – matematyka</a:t>
            </a:r>
          </a:p>
          <a:p>
            <a:pPr algn="l"/>
            <a:r>
              <a:rPr lang="pl-PL" sz="4400" dirty="0" smtClean="0"/>
              <a:t>27.05.2021r. – język obcy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11458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3792" y="360609"/>
            <a:ext cx="111917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Egzamin ósmoklasisty jest przeprowadzany w formie pisemnej.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Egzamin </a:t>
            </a:r>
            <a:r>
              <a:rPr lang="pl-PL" sz="2800" dirty="0"/>
              <a:t>ósmoklasisty obejmuje następujące przedmioty: </a:t>
            </a:r>
            <a:endParaRPr lang="pl-PL" sz="2800" dirty="0" smtClean="0"/>
          </a:p>
          <a:p>
            <a:pPr marL="514350" indent="-514350">
              <a:buAutoNum type="alphaLcPeriod"/>
            </a:pPr>
            <a:r>
              <a:rPr lang="pl-PL" sz="2800" dirty="0" smtClean="0"/>
              <a:t>język </a:t>
            </a:r>
            <a:r>
              <a:rPr lang="pl-PL" sz="2800" dirty="0"/>
              <a:t>polski </a:t>
            </a:r>
            <a:endParaRPr lang="pl-PL" sz="2800" dirty="0" smtClean="0"/>
          </a:p>
          <a:p>
            <a:pPr marL="514350" indent="-514350">
              <a:buAutoNum type="alphaLcPeriod"/>
            </a:pPr>
            <a:r>
              <a:rPr lang="pl-PL" sz="2800" dirty="0" smtClean="0"/>
              <a:t>matematykę </a:t>
            </a:r>
          </a:p>
          <a:p>
            <a:pPr marL="514350" indent="-514350">
              <a:buAutoNum type="alphaLcPeriod"/>
            </a:pPr>
            <a:r>
              <a:rPr lang="pl-PL" sz="2800" dirty="0" smtClean="0"/>
              <a:t>język </a:t>
            </a:r>
            <a:r>
              <a:rPr lang="pl-PL" sz="2800" dirty="0"/>
              <a:t>obcy nowożytny. </a:t>
            </a:r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Egzamin </a:t>
            </a:r>
            <a:r>
              <a:rPr lang="pl-PL" sz="2800" dirty="0"/>
              <a:t>ósmoklasisty z każdego przedmiotu jest przeprowadzany innego dnia</a:t>
            </a:r>
            <a:r>
              <a:rPr lang="pl-PL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Pierwszego </a:t>
            </a:r>
            <a:r>
              <a:rPr lang="pl-PL" sz="2800" dirty="0"/>
              <a:t>dnia jest przeprowadzany egzamin z języka polskiego, który trwa 120 minut</a:t>
            </a:r>
            <a:r>
              <a:rPr lang="pl-PL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Drugiego </a:t>
            </a:r>
            <a:r>
              <a:rPr lang="pl-PL" sz="2800" dirty="0"/>
              <a:t>dnia jest przeprowadzany egzamin z matematyki, który trwa 100 </a:t>
            </a:r>
            <a:r>
              <a:rPr lang="pl-PL" sz="2800" dirty="0" smtClean="0"/>
              <a:t>minut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Trzeciego </a:t>
            </a:r>
            <a:r>
              <a:rPr lang="pl-PL" sz="2800" dirty="0"/>
              <a:t>dnia jest przeprowadzany egzamin z języka obcego nowożytnego, który trwa 90 minut. </a:t>
            </a:r>
            <a:endParaRPr lang="pl-PL" sz="2800" dirty="0" smtClean="0"/>
          </a:p>
          <a:p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122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449</Words>
  <Application>Microsoft Office PowerPoint</Application>
  <PresentationFormat>Panoramiczny</PresentationFormat>
  <Paragraphs>75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ROK SZKOLNY 2020/2021</vt:lpstr>
      <vt:lpstr>Kierunki realizacji polityki oświatowej państwa w roku szkolnym  2020/2021:</vt:lpstr>
      <vt:lpstr>WNIOSKI ZE SPRAWOWANEGO NADZORU PEDAGOGICZNEGO</vt:lpstr>
      <vt:lpstr>KALENDARZ ROKU SZKOLNEGO</vt:lpstr>
      <vt:lpstr>DODATKOWE DNI WOLNE OD ZAJĘĆ DYDAKTYCZNO - WYCHOWAWCZYCH</vt:lpstr>
      <vt:lpstr>SPOTKANIA Z RODZICAMI</vt:lpstr>
      <vt:lpstr>ZAJĘCIA ŚWIETLICOWE</vt:lpstr>
      <vt:lpstr>EGZAMIN ÓSMOKLASKISTY</vt:lpstr>
      <vt:lpstr>Prezentacja programu PowerPoint</vt:lpstr>
      <vt:lpstr>  EGZAMIN ÓSMOKLASISTY   Szczegółowe informacje dostępne na stronie www.cke.gov.pl www.oke.wroc.pl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 SZKOLNY 2017/2018</dc:title>
  <dc:creator>Dyrektor</dc:creator>
  <cp:lastModifiedBy>HP</cp:lastModifiedBy>
  <cp:revision>34</cp:revision>
  <cp:lastPrinted>2019-09-09T10:26:53Z</cp:lastPrinted>
  <dcterms:created xsi:type="dcterms:W3CDTF">2017-09-10T18:45:58Z</dcterms:created>
  <dcterms:modified xsi:type="dcterms:W3CDTF">2020-09-15T07:41:20Z</dcterms:modified>
</cp:coreProperties>
</file>