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60"/>
  </p:normalViewPr>
  <p:slideViewPr>
    <p:cSldViewPr snapToGrid="0">
      <p:cViewPr>
        <p:scale>
          <a:sx n="76" d="100"/>
          <a:sy n="76" d="100"/>
        </p:scale>
        <p:origin x="-3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E7E1C7-744A-45BC-BC26-DCABECE34A38}" type="datetimeFigureOut">
              <a:rPr lang="hu-HU" smtClean="0"/>
              <a:t>2020.10.17.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237B4E-FF52-4D6D-9706-8FA3A2CA291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8210" y="5052546"/>
            <a:ext cx="7516013" cy="882119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err="1" smtClean="0">
                <a:solidFill>
                  <a:schemeClr val="tx1"/>
                </a:solidFill>
              </a:rPr>
              <a:t>Pohyby</a:t>
            </a:r>
            <a:r>
              <a:rPr lang="hu-HU" sz="4800" b="1" dirty="0" smtClean="0">
                <a:solidFill>
                  <a:schemeClr val="tx1"/>
                </a:solidFill>
              </a:rPr>
              <a:t> </a:t>
            </a:r>
            <a:r>
              <a:rPr lang="hu-HU" sz="4800" b="1" dirty="0" err="1" smtClean="0">
                <a:solidFill>
                  <a:schemeClr val="tx1"/>
                </a:solidFill>
              </a:rPr>
              <a:t>rastlín</a:t>
            </a:r>
            <a:endParaRPr lang="hu-HU" sz="4800" b="1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növények mozgásai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7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12651" y="524091"/>
            <a:ext cx="7216849" cy="6239964"/>
          </a:xfrm>
        </p:spPr>
        <p:txBody>
          <a:bodyPr>
            <a:normAutofit lnSpcReduction="10000"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I</a:t>
            </a:r>
            <a:r>
              <a:rPr lang="hu-HU" sz="2800" b="1" dirty="0" smtClean="0">
                <a:solidFill>
                  <a:srgbClr val="FF0000"/>
                </a:solidFill>
              </a:rPr>
              <a:t>. Sejten </a:t>
            </a:r>
            <a:r>
              <a:rPr lang="hu-HU" sz="2800" b="1" dirty="0">
                <a:solidFill>
                  <a:srgbClr val="FF0000"/>
                </a:solidFill>
              </a:rPr>
              <a:t>belüli</a:t>
            </a:r>
            <a:r>
              <a:rPr lang="hu-HU" sz="2800" dirty="0"/>
              <a:t>: </a:t>
            </a:r>
            <a:r>
              <a:rPr lang="hu-HU" sz="2800" dirty="0" smtClean="0">
                <a:solidFill>
                  <a:schemeClr val="tx1"/>
                </a:solidFill>
              </a:rPr>
              <a:t>plazmaáramlás - </a:t>
            </a:r>
            <a:r>
              <a:rPr lang="hu-HU" sz="2800" dirty="0" err="1" smtClean="0">
                <a:solidFill>
                  <a:schemeClr val="tx1"/>
                </a:solidFill>
              </a:rPr>
              <a:t>kloroplasztisz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>
                <a:solidFill>
                  <a:schemeClr val="tx1"/>
                </a:solidFill>
              </a:rPr>
              <a:t>mozgása a </a:t>
            </a:r>
            <a:r>
              <a:rPr lang="hu-HU" sz="2800" dirty="0" smtClean="0">
                <a:solidFill>
                  <a:schemeClr val="tx1"/>
                </a:solidFill>
              </a:rPr>
              <a:t>vízi </a:t>
            </a:r>
            <a:r>
              <a:rPr lang="hu-HU" sz="2800" dirty="0">
                <a:solidFill>
                  <a:schemeClr val="tx1"/>
                </a:solidFill>
              </a:rPr>
              <a:t>növényeknél (átokhínár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b="1" dirty="0" smtClean="0">
                <a:solidFill>
                  <a:srgbClr val="FF0000"/>
                </a:solidFill>
              </a:rPr>
              <a:t>II. Sejten kívüli</a:t>
            </a:r>
            <a:r>
              <a:rPr lang="hu-HU" sz="2800" dirty="0" smtClean="0"/>
              <a:t>: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1. Mozgás </a:t>
            </a:r>
            <a:r>
              <a:rPr lang="hu-HU" sz="2800" dirty="0">
                <a:solidFill>
                  <a:schemeClr val="tx1"/>
                </a:solidFill>
              </a:rPr>
              <a:t>jellege szerint: </a:t>
            </a:r>
          </a:p>
          <a:p>
            <a:pPr lvl="1"/>
            <a:r>
              <a:rPr lang="hu-HU" sz="2800" b="1" dirty="0">
                <a:solidFill>
                  <a:srgbClr val="00B0F0"/>
                </a:solidFill>
              </a:rPr>
              <a:t>Növekedési </a:t>
            </a:r>
            <a:r>
              <a:rPr lang="hu-HU" sz="2800" b="1" dirty="0" smtClean="0">
                <a:solidFill>
                  <a:srgbClr val="00B0F0"/>
                </a:solidFill>
              </a:rPr>
              <a:t>mozgás</a:t>
            </a:r>
            <a:r>
              <a:rPr lang="hu-HU" sz="2800" b="1" dirty="0" smtClean="0">
                <a:solidFill>
                  <a:schemeClr val="tx1"/>
                </a:solidFill>
              </a:rPr>
              <a:t>:</a:t>
            </a:r>
            <a:r>
              <a:rPr lang="hu-HU" sz="2800" dirty="0" smtClean="0"/>
              <a:t> </a:t>
            </a:r>
            <a:r>
              <a:rPr lang="hu-HU" sz="2800" dirty="0">
                <a:solidFill>
                  <a:schemeClr val="tx1"/>
                </a:solidFill>
              </a:rPr>
              <a:t>(hormonhatásra) pl. páfrány </a:t>
            </a:r>
            <a:r>
              <a:rPr lang="hu-HU" sz="2800" dirty="0" smtClean="0">
                <a:solidFill>
                  <a:schemeClr val="tx1"/>
                </a:solidFill>
              </a:rPr>
              <a:t>pásztorbot</a:t>
            </a:r>
            <a:endParaRPr lang="hu-HU" sz="2800" dirty="0">
              <a:solidFill>
                <a:schemeClr val="tx1"/>
              </a:solidFill>
            </a:endParaRPr>
          </a:p>
          <a:p>
            <a:pPr lvl="1"/>
            <a:r>
              <a:rPr lang="hu-HU" sz="2800" b="1" dirty="0" smtClean="0">
                <a:solidFill>
                  <a:srgbClr val="00B0F0"/>
                </a:solidFill>
              </a:rPr>
              <a:t>Víztelítettségi mozgás</a:t>
            </a:r>
            <a:r>
              <a:rPr lang="hu-HU" sz="2800" dirty="0">
                <a:solidFill>
                  <a:schemeClr val="tx1"/>
                </a:solidFill>
              </a:rPr>
              <a:t>:</a:t>
            </a:r>
            <a:r>
              <a:rPr lang="hu-HU" sz="2800" dirty="0"/>
              <a:t> </a:t>
            </a:r>
            <a:r>
              <a:rPr lang="hu-HU" sz="2800" dirty="0">
                <a:solidFill>
                  <a:schemeClr val="tx1"/>
                </a:solidFill>
              </a:rPr>
              <a:t>ingerhatásra anyagcsereváltozás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2. Inger </a:t>
            </a:r>
            <a:r>
              <a:rPr lang="hu-HU" sz="2800" dirty="0">
                <a:solidFill>
                  <a:schemeClr val="tx1"/>
                </a:solidFill>
              </a:rPr>
              <a:t>(fény, hő, víz, mechanikai, gravitációs) által irányított: </a:t>
            </a:r>
          </a:p>
          <a:p>
            <a:pPr lvl="1"/>
            <a:r>
              <a:rPr lang="hu-HU" sz="2800" dirty="0" smtClean="0">
                <a:solidFill>
                  <a:schemeClr val="tx1"/>
                </a:solidFill>
              </a:rPr>
              <a:t>A, </a:t>
            </a:r>
            <a:r>
              <a:rPr lang="hu-HU" sz="2800" b="1" dirty="0" smtClean="0">
                <a:solidFill>
                  <a:srgbClr val="00B050"/>
                </a:solidFill>
              </a:rPr>
              <a:t>helyváltoztató</a:t>
            </a:r>
            <a:r>
              <a:rPr lang="hu-HU" sz="28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hu-HU" sz="2800" dirty="0" smtClean="0">
                <a:solidFill>
                  <a:schemeClr val="tx1"/>
                </a:solidFill>
              </a:rPr>
              <a:t>B, </a:t>
            </a:r>
            <a:r>
              <a:rPr lang="hu-HU" sz="2800" b="1" dirty="0" smtClean="0">
                <a:solidFill>
                  <a:srgbClr val="00B050"/>
                </a:solidFill>
              </a:rPr>
              <a:t>helyzetváltoztató</a:t>
            </a:r>
            <a:r>
              <a:rPr lang="hu-HU" sz="2800" dirty="0" smtClean="0">
                <a:solidFill>
                  <a:schemeClr val="tx1"/>
                </a:solidFill>
              </a:rPr>
              <a:t>.</a:t>
            </a:r>
            <a:endParaRPr lang="hu-HU" sz="2800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1026" name="Picture 2" descr="Képtalálat a következ&amp;odblac;re: „fern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806740"/>
            <a:ext cx="4762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2422" t="25344" r="49432" b="24288"/>
          <a:stretch/>
        </p:blipFill>
        <p:spPr>
          <a:xfrm>
            <a:off x="7620000" y="3463925"/>
            <a:ext cx="457200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3695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30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A1. Az </a:t>
            </a:r>
            <a:r>
              <a:rPr lang="hu-HU" altLang="hu-HU" sz="3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inger irányától függő </a:t>
            </a:r>
            <a:r>
              <a:rPr lang="hu-HU" altLang="hu-HU" sz="30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helyváltoztató</a:t>
            </a:r>
            <a:r>
              <a:rPr lang="hu-HU" altLang="hu-HU" sz="3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mozgás</a:t>
            </a:r>
            <a:r>
              <a:rPr lang="hu-HU" altLang="hu-HU" sz="3000" b="1" dirty="0">
                <a:latin typeface="Times New Roman" panose="02020603050405020304" pitchFamily="18" charset="0"/>
              </a:rPr>
              <a:t> </a:t>
            </a:r>
            <a:r>
              <a:rPr lang="hu-HU" altLang="hu-HU" sz="3000" dirty="0">
                <a:solidFill>
                  <a:schemeClr val="tx1"/>
                </a:solidFill>
                <a:latin typeface="Times New Roman" panose="02020603050405020304" pitchFamily="18" charset="0"/>
              </a:rPr>
              <a:t>(egysejtűek, </a:t>
            </a:r>
            <a:r>
              <a:rPr lang="hu-HU" altLang="hu-HU" sz="3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ivarsejtek) </a:t>
            </a:r>
          </a:p>
          <a:p>
            <a:pPr marL="0" indent="0">
              <a:buNone/>
            </a:pP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+: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inger irányában, </a:t>
            </a:r>
            <a:endParaRPr lang="hu-HU" altLang="hu-HU" sz="3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ingerrel ellentétes irányban</a:t>
            </a: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fény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hatására (zöldmoszatok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hu-HU" altLang="hu-H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hőmérsékletváltozás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hatására</a:t>
            </a: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kémiai 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inger hatására (mohák, harasztok ivarsejtjei)</a:t>
            </a:r>
          </a:p>
        </p:txBody>
      </p:sp>
      <p:pic>
        <p:nvPicPr>
          <p:cNvPr id="4" name="Picture 4" descr="Trachelomonas_hispida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6"/>
          <a:stretch>
            <a:fillRect/>
          </a:stretch>
        </p:blipFill>
        <p:spPr bwMode="auto">
          <a:xfrm>
            <a:off x="8434973" y="4826502"/>
            <a:ext cx="3056398" cy="203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Képtalálat a következ&amp;odblac;re: „ents”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9" y="4182552"/>
            <a:ext cx="6431365" cy="26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5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0" y="126699"/>
            <a:ext cx="9482203" cy="66123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altLang="hu-HU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B1. Az </a:t>
            </a:r>
            <a:r>
              <a:rPr lang="hu-HU" altLang="hu-H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inger irányától függő </a:t>
            </a:r>
            <a:r>
              <a:rPr lang="hu-HU" altLang="hu-HU" sz="32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helyzetváltoztató</a:t>
            </a:r>
            <a:r>
              <a:rPr lang="hu-HU" altLang="hu-H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mozgás </a:t>
            </a:r>
            <a:endParaRPr lang="hu-HU" altLang="hu-HU" sz="32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inger irányában, </a:t>
            </a:r>
            <a:endParaRPr lang="hu-HU" altLang="hu-HU" sz="3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ingerrel ellentétes irányban</a:t>
            </a: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fény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hatására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hu-HU" altLang="hu-H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pozitív: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szár, levél, napraforgó virágzata,</a:t>
            </a:r>
          </a:p>
          <a:p>
            <a:pPr lvl="2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negatív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: föld alatti szervek, gyökér, </a:t>
            </a:r>
          </a:p>
          <a:p>
            <a:pPr lvl="1"/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gravitációs erő hatására </a:t>
            </a:r>
            <a:endParaRPr lang="hu-HU" altLang="hu-HU" sz="3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émiai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inger 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hatására: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pollentömlő növekedése </a:t>
            </a: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víztartalom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által kiváltott válaszreakció: a gyökerek növekedése a nedvesebb talajrétegek felé </a:t>
            </a:r>
            <a:endParaRPr lang="hu-HU" altLang="hu-HU" sz="32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érintésre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vagy mechanikai inger 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hatására: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rovarfogó levelek, kacsok 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növekedése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SCF3042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8" t="14308" r="26907" b="23900"/>
          <a:stretch>
            <a:fillRect/>
          </a:stretch>
        </p:blipFill>
        <p:spPr bwMode="auto">
          <a:xfrm>
            <a:off x="10092505" y="474803"/>
            <a:ext cx="1833408" cy="16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F3043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26768" r="19339" b="7233"/>
          <a:stretch>
            <a:fillRect/>
          </a:stretch>
        </p:blipFill>
        <p:spPr bwMode="auto">
          <a:xfrm>
            <a:off x="10370677" y="2231601"/>
            <a:ext cx="1492250" cy="212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SCF17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452" y="4904080"/>
            <a:ext cx="2605547" cy="19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0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5557" y="0"/>
            <a:ext cx="7209435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hu-HU" altLang="hu-HU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B2. Az </a:t>
            </a:r>
            <a:r>
              <a:rPr lang="hu-HU" altLang="hu-H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inger irányától független </a:t>
            </a:r>
            <a:r>
              <a:rPr lang="hu-HU" altLang="hu-HU" sz="3200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helyzetváltoztató</a:t>
            </a:r>
            <a:r>
              <a:rPr lang="hu-HU" altLang="hu-H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32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mozgás</a:t>
            </a:r>
          </a:p>
          <a:p>
            <a:pPr marL="0" indent="0" algn="just">
              <a:buNone/>
            </a:pPr>
            <a:endParaRPr lang="hu-HU" altLang="hu-HU" sz="32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hőmérsékletváltozásra: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virágnyílás (tulipán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endParaRPr lang="hu-HU" altLang="hu-H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fényerősség változásra: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virágnyílás (tündérrózsa, fehér mécsvirág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endParaRPr lang="hu-HU" altLang="hu-H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mechanikai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inger 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hatására: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porzószál 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mozgása, </a:t>
            </a:r>
            <a:r>
              <a:rPr lang="hu-HU" altLang="hu-HU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Vénusz légycsapója, mimóza </a:t>
            </a:r>
            <a:r>
              <a:rPr lang="hu-HU" altLang="hu-HU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levele</a:t>
            </a:r>
            <a:endParaRPr lang="hu-HU" altLang="hu-HU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Picture 2" descr="DSCF3055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4770" r="58025" b="12003"/>
          <a:stretch>
            <a:fillRect/>
          </a:stretch>
        </p:blipFill>
        <p:spPr bwMode="auto">
          <a:xfrm>
            <a:off x="7463631" y="3041650"/>
            <a:ext cx="21304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DSCF3055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1" t="4770" r="7036" b="12003"/>
          <a:stretch>
            <a:fillRect/>
          </a:stretch>
        </p:blipFill>
        <p:spPr bwMode="auto">
          <a:xfrm>
            <a:off x="9594056" y="3041650"/>
            <a:ext cx="21002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DSCF3056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7916" r="47768" b="16339"/>
          <a:stretch>
            <a:fillRect/>
          </a:stretch>
        </p:blipFill>
        <p:spPr bwMode="auto">
          <a:xfrm>
            <a:off x="7304087" y="169069"/>
            <a:ext cx="2449512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DSCF3056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7" t="9651" b="14659"/>
          <a:stretch>
            <a:fillRect/>
          </a:stretch>
        </p:blipFill>
        <p:spPr bwMode="auto">
          <a:xfrm>
            <a:off x="9753599" y="169069"/>
            <a:ext cx="227330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733881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</TotalTime>
  <Words>213</Words>
  <Application>Microsoft Office PowerPoint</Application>
  <PresentationFormat>Vlastná</PresentationFormat>
  <Paragraphs>34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Aerodynamika</vt:lpstr>
      <vt:lpstr>A növények mozgásai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Növények életműködései</dc:title>
  <dc:creator>Csaláné Böngyik Edit</dc:creator>
  <cp:lastModifiedBy>Josh</cp:lastModifiedBy>
  <cp:revision>24</cp:revision>
  <dcterms:created xsi:type="dcterms:W3CDTF">2016-12-21T08:10:22Z</dcterms:created>
  <dcterms:modified xsi:type="dcterms:W3CDTF">2020-10-17T16:50:31Z</dcterms:modified>
</cp:coreProperties>
</file>