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7" r:id="rId10"/>
    <p:sldId id="265" r:id="rId11"/>
    <p:sldId id="266" r:id="rId12"/>
    <p:sldId id="268" r:id="rId13"/>
    <p:sldId id="269" r:id="rId14"/>
    <p:sldId id="270" r:id="rId15"/>
    <p:sldId id="271" r:id="rId16"/>
    <p:sldId id="272" r:id="rId17"/>
    <p:sldId id="257"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327"/>
  </p:normalViewPr>
  <p:slideViewPr>
    <p:cSldViewPr snapToGrid="0" snapToObjects="1">
      <p:cViewPr varScale="1">
        <p:scale>
          <a:sx n="86" d="100"/>
          <a:sy n="86" d="100"/>
        </p:scale>
        <p:origin x="36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2BBE64-E0A1-0B45-910F-6303F6F9C28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07436AD-D8B6-3642-BE2D-FDA4DE054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D7D958A-BCB1-5A48-BCD3-2E175DD019DB}"/>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5" name="Symbol zastępczy stopki 4">
            <a:extLst>
              <a:ext uri="{FF2B5EF4-FFF2-40B4-BE49-F238E27FC236}">
                <a16:creationId xmlns:a16="http://schemas.microsoft.com/office/drawing/2014/main" id="{48EEDC2E-8F4E-FC43-B71B-C65EFA1946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2606F35-2A9A-0F49-8187-138A88F34E3E}"/>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350264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F23CC8-6359-C540-B13A-81792BBC67D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A5F7A37-F395-304B-97BB-4F868006E85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41580F-AF25-774C-8CBB-A9582E0BB4AD}"/>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5" name="Symbol zastępczy stopki 4">
            <a:extLst>
              <a:ext uri="{FF2B5EF4-FFF2-40B4-BE49-F238E27FC236}">
                <a16:creationId xmlns:a16="http://schemas.microsoft.com/office/drawing/2014/main" id="{80EF38A3-29DD-D54C-9E07-2E490427D9D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CC2A124-D2B5-0C4B-8F6E-04CD2BCFDD95}"/>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201300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5A8343A-5553-4345-8B8E-1599F13EA3E1}"/>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2BCE897-5F9D-1744-A680-C78F109F92B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DD8BE0-B724-F940-A932-C929234A825E}"/>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5" name="Symbol zastępczy stopki 4">
            <a:extLst>
              <a:ext uri="{FF2B5EF4-FFF2-40B4-BE49-F238E27FC236}">
                <a16:creationId xmlns:a16="http://schemas.microsoft.com/office/drawing/2014/main" id="{6330F932-000E-6146-975F-0925195425D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8E3954D-587C-974D-9A1E-097E5C8C2038}"/>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172492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2EA83F-4655-3940-9313-65B43097124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B5B4BB1-3FE1-7D4C-80E2-550FAFBF494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D62824E-16E0-E640-9787-7E7E062E2F90}"/>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5" name="Symbol zastępczy stopki 4">
            <a:extLst>
              <a:ext uri="{FF2B5EF4-FFF2-40B4-BE49-F238E27FC236}">
                <a16:creationId xmlns:a16="http://schemas.microsoft.com/office/drawing/2014/main" id="{040FA333-226C-454B-A3BF-A9C58110536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E9F7367-130F-5649-8BF4-E34DA77184AC}"/>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37470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C172B8-AAEF-6B4C-972F-74F46E682CA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EC42B1A-8407-D548-92BE-27BA1ED16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CA91F94-5989-254E-BA1F-E59B1555013C}"/>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5" name="Symbol zastępczy stopki 4">
            <a:extLst>
              <a:ext uri="{FF2B5EF4-FFF2-40B4-BE49-F238E27FC236}">
                <a16:creationId xmlns:a16="http://schemas.microsoft.com/office/drawing/2014/main" id="{CB44E541-A040-8849-83F6-D192D678250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F7DC24C-7F6B-5345-A72D-7902EAE6943A}"/>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25029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037066-3A28-B94F-B694-8184CD57CB5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F3EC69-9148-6448-A4C7-7E9A111E57DC}"/>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AB922FA-8257-3447-A80B-2CA1B59A934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07B8879E-0B18-594D-A1E2-00E9F107AE89}"/>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6" name="Symbol zastępczy stopki 5">
            <a:extLst>
              <a:ext uri="{FF2B5EF4-FFF2-40B4-BE49-F238E27FC236}">
                <a16:creationId xmlns:a16="http://schemas.microsoft.com/office/drawing/2014/main" id="{F6FE62D9-8A54-BB41-B517-B474F922431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70A966A-6A04-944B-880B-DE7A57DDDB52}"/>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375072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26F5AB-3C03-3643-B78A-235E494F4E8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A9E62F8-ABC1-9D47-90F7-87B7302E1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78CB535-A09E-0341-B6BD-0333400762A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30A5A15F-9C3E-CD45-9F74-2F05C0521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A86E712-5CC4-DE4A-830D-EE4127529F4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2A03BA1-BAA9-DE49-820D-20F6DC72F819}"/>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8" name="Symbol zastępczy stopki 7">
            <a:extLst>
              <a:ext uri="{FF2B5EF4-FFF2-40B4-BE49-F238E27FC236}">
                <a16:creationId xmlns:a16="http://schemas.microsoft.com/office/drawing/2014/main" id="{DEBC3B76-D316-1D40-AE60-138EA116FD0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4918343-A2C4-2041-BBA9-3CCFED82603E}"/>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375258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5556A8-C072-8345-ABB5-72E51786B11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B584F5C-4249-2840-87D3-623820B15C3E}"/>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4" name="Symbol zastępczy stopki 3">
            <a:extLst>
              <a:ext uri="{FF2B5EF4-FFF2-40B4-BE49-F238E27FC236}">
                <a16:creationId xmlns:a16="http://schemas.microsoft.com/office/drawing/2014/main" id="{B3435975-7D39-6E4D-BC23-15495A36547B}"/>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4744E41-6B6D-1B4C-9046-90110823FBC3}"/>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364755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41EA331-A59C-734F-A07F-2AA3CED755A2}"/>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3" name="Symbol zastępczy stopki 2">
            <a:extLst>
              <a:ext uri="{FF2B5EF4-FFF2-40B4-BE49-F238E27FC236}">
                <a16:creationId xmlns:a16="http://schemas.microsoft.com/office/drawing/2014/main" id="{2A62BC7D-219E-E449-A758-709F50A4E3E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DBE1BE9E-C9FB-834C-B36D-694E861C9D6F}"/>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120822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120D68-01F3-164C-98C4-AF94B179694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5FA02ED-49EC-F94D-83A1-7323FABC7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20C84E9-E5A8-9840-9DC9-C36323D06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5522B1C-B8ED-134A-9736-E5F025CC769B}"/>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6" name="Symbol zastępczy stopki 5">
            <a:extLst>
              <a:ext uri="{FF2B5EF4-FFF2-40B4-BE49-F238E27FC236}">
                <a16:creationId xmlns:a16="http://schemas.microsoft.com/office/drawing/2014/main" id="{FB982704-8F9B-9F48-99CB-CDCDB0FEC90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28E5DEA-F920-A147-82DC-75B755FE9AF0}"/>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266202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2C9C2E-EE90-9C4A-A01E-74BAC266D99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B81A3AA-8F2C-C940-B857-5A57756B2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4807231-52FA-0943-B301-6B1E31E5F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903B5BF-6E3D-BE41-A883-94F5D1D6A4FC}"/>
              </a:ext>
            </a:extLst>
          </p:cNvPr>
          <p:cNvSpPr>
            <a:spLocks noGrp="1"/>
          </p:cNvSpPr>
          <p:nvPr>
            <p:ph type="dt" sz="half" idx="10"/>
          </p:nvPr>
        </p:nvSpPr>
        <p:spPr/>
        <p:txBody>
          <a:bodyPr/>
          <a:lstStyle/>
          <a:p>
            <a:fld id="{DA32B8F4-0E1E-4648-BD7E-472FB165D785}" type="datetimeFigureOut">
              <a:rPr lang="pl-PL" smtClean="0"/>
              <a:t>18.12.2020</a:t>
            </a:fld>
            <a:endParaRPr lang="pl-PL"/>
          </a:p>
        </p:txBody>
      </p:sp>
      <p:sp>
        <p:nvSpPr>
          <p:cNvPr id="6" name="Symbol zastępczy stopki 5">
            <a:extLst>
              <a:ext uri="{FF2B5EF4-FFF2-40B4-BE49-F238E27FC236}">
                <a16:creationId xmlns:a16="http://schemas.microsoft.com/office/drawing/2014/main" id="{C4FB081A-6AC9-5347-8C04-CA64922BECB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958F55D-ECF5-0E46-A4F4-E262FB52083C}"/>
              </a:ext>
            </a:extLst>
          </p:cNvPr>
          <p:cNvSpPr>
            <a:spLocks noGrp="1"/>
          </p:cNvSpPr>
          <p:nvPr>
            <p:ph type="sldNum" sz="quarter" idx="12"/>
          </p:nvPr>
        </p:nvSpPr>
        <p:spPr/>
        <p:txBody>
          <a:bodyPr/>
          <a:lstStyle/>
          <a:p>
            <a:fld id="{5BDFC204-2755-2D46-B1AA-7CC82FA8214E}" type="slidenum">
              <a:rPr lang="pl-PL" smtClean="0"/>
              <a:t>‹#›</a:t>
            </a:fld>
            <a:endParaRPr lang="pl-PL"/>
          </a:p>
        </p:txBody>
      </p:sp>
    </p:spTree>
    <p:extLst>
      <p:ext uri="{BB962C8B-B14F-4D97-AF65-F5344CB8AC3E}">
        <p14:creationId xmlns:p14="http://schemas.microsoft.com/office/powerpoint/2010/main" val="49317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B4AFCD8-EF77-434C-8F34-95029BE6B5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FD528A65-35D6-4F46-AF91-46871346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612B2F6-BBB8-4744-A266-A45465800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2B8F4-0E1E-4648-BD7E-472FB165D785}" type="datetimeFigureOut">
              <a:rPr lang="pl-PL" smtClean="0"/>
              <a:t>18.12.2020</a:t>
            </a:fld>
            <a:endParaRPr lang="pl-PL"/>
          </a:p>
        </p:txBody>
      </p:sp>
      <p:sp>
        <p:nvSpPr>
          <p:cNvPr id="5" name="Symbol zastępczy stopki 4">
            <a:extLst>
              <a:ext uri="{FF2B5EF4-FFF2-40B4-BE49-F238E27FC236}">
                <a16:creationId xmlns:a16="http://schemas.microsoft.com/office/drawing/2014/main" id="{7E45AA0B-3E15-C144-BE70-ECB753E91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BBFE265-D510-8D4D-92F0-6B0B27F7C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FC204-2755-2D46-B1AA-7CC82FA8214E}" type="slidenum">
              <a:rPr lang="pl-PL" smtClean="0"/>
              <a:t>‹#›</a:t>
            </a:fld>
            <a:endParaRPr lang="pl-PL"/>
          </a:p>
        </p:txBody>
      </p:sp>
    </p:spTree>
    <p:extLst>
      <p:ext uri="{BB962C8B-B14F-4D97-AF65-F5344CB8AC3E}">
        <p14:creationId xmlns:p14="http://schemas.microsoft.com/office/powerpoint/2010/main" val="318112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pl/cichy-spok%C3%B3j-cicho-lekko-bu%C5%BAka-150406/"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asnimnews.com/fa/news/1394/04/08/785235/%D9%BE%D8%B1%D9%88%D8%A7%D9%86%D9%87-%D8%AF%D9%88-%D8%B4%D8%B1%DA%A9%D8%AA-%D8%A8%D8%B2%D8%B1%DA%AF-%D8%A7%DB%8C%D9%86%D8%AA%D8%B1%D9%86%D8%AA%DB%8C-%D9%84%D8%BA%D9%88-%D8%B4%D8%A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help-hand-isolated-charity-sticker-2655258/"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bcyjezykpolski.pl/dzbanie-moj-pisan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iorprobability.com/2013/08/23/do-poor-people-prefer-cash-or-in-kind-benefit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save-money-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no/tommelen-opp-tommel-tegn-stemme-294069/"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cdn.pixabay.com/photo/2017/08/18/15/00/help-2655258_960_720.png" TargetMode="External"/><Relationship Id="rId13" Type="http://schemas.openxmlformats.org/officeDocument/2006/relationships/hyperlink" Target="https://cdn.pixabay.com/photo/2014/03/24/13/42/thumbs-up-294069_960_720.png" TargetMode="External"/><Relationship Id="rId3" Type="http://schemas.openxmlformats.org/officeDocument/2006/relationships/hyperlink" Target="https://cdn.pixabay.com/photo/2013/07/12/15/50/quiet-150406_960_720.png" TargetMode="External"/><Relationship Id="rId7" Type="http://schemas.openxmlformats.org/officeDocument/2006/relationships/hyperlink" Target="https://upload.wikimedia.org/wikipedia/commons/thumb/9/9f/%3Fuestionmark.svg/1200px-%3Fuestionmark.svg.png" TargetMode="External"/><Relationship Id="rId12" Type="http://schemas.openxmlformats.org/officeDocument/2006/relationships/hyperlink" Target="http://www.pngall.com/wp-content/uploads/1/Save-Money-Download-PNG.png" TargetMode="External"/><Relationship Id="rId2" Type="http://schemas.openxmlformats.org/officeDocument/2006/relationships/hyperlink" Target="https://docplayer.pl/30489952-Materialy-na-godzine-wychowawcza-jak-przestac-przeklinac.html" TargetMode="External"/><Relationship Id="rId1" Type="http://schemas.openxmlformats.org/officeDocument/2006/relationships/slideLayout" Target="../slideLayouts/slideLayout2.xml"/><Relationship Id="rId6" Type="http://schemas.openxmlformats.org/officeDocument/2006/relationships/hyperlink" Target="https://cezarywalenciuk.pl/Posts/programing/icons/_withbackground/L4/0477_Dlaczego_programisci_nie_bloguja_Wymowki_ktore_zlamie.png" TargetMode="External"/><Relationship Id="rId11" Type="http://schemas.openxmlformats.org/officeDocument/2006/relationships/hyperlink" Target="https://i1.wp.com/st.depositphotos.com/1168906/1409/v/950/depositphotos_14098421-Money-bag-with-dollar-sign.-Hand-drawing-sketch-vector-illustration.jpg" TargetMode="External"/><Relationship Id="rId5" Type="http://schemas.openxmlformats.org/officeDocument/2006/relationships/hyperlink" Target="https://get.pxhere.com/photo/" TargetMode="External"/><Relationship Id="rId10" Type="http://schemas.openxmlformats.org/officeDocument/2006/relationships/hyperlink" Target="https://zakreconybelfer.pl/wp-content/uploads/2018/08/s%C5%82owa-1024x768.jpg" TargetMode="External"/><Relationship Id="rId4" Type="http://schemas.openxmlformats.org/officeDocument/2006/relationships/hyperlink" Target="https://upload.wikimedia.org/wikipedia/commons/thumb/7/7d/Question_opening-closing.svg/120px-Question_opening-closing.svg.png" TargetMode="External"/><Relationship Id="rId9" Type="http://schemas.openxmlformats.org/officeDocument/2006/relationships/hyperlink" Target="https://i0.wp.com/obcyjezykpolski.pl/wp-content/uploads/2016/04/Dummies-Cover.png?fit=1024%2C576&amp;ssl=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444643"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l.wikipedia.org/wiki/Znak_zapytani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ezarywalenciuk.pl/blog/programing/dlaczego-programisci-nie-bloguja---wymowki-ktore-zlami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zakreconybelfer.pl/tag/myslografia"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l.wiktionary.org/wiki/znak_zapytani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E22824BD-1C79-45BB-A9B1-A27199F01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035EE1-C6E1-43D6-AAF9-1CA033864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3354572" cy="41147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162E2DA-0534-AD4D-8849-A3AD420A616C}"/>
              </a:ext>
            </a:extLst>
          </p:cNvPr>
          <p:cNvSpPr>
            <a:spLocks noGrp="1"/>
          </p:cNvSpPr>
          <p:nvPr>
            <p:ph type="ctrTitle"/>
          </p:nvPr>
        </p:nvSpPr>
        <p:spPr>
          <a:xfrm>
            <a:off x="1733108" y="1887280"/>
            <a:ext cx="2573077" cy="1854405"/>
          </a:xfrm>
        </p:spPr>
        <p:txBody>
          <a:bodyPr anchor="b">
            <a:noAutofit/>
          </a:bodyPr>
          <a:lstStyle/>
          <a:p>
            <a:r>
              <a:rPr lang="pl-PL" sz="5400" b="1" dirty="0">
                <a:solidFill>
                  <a:srgbClr val="595959"/>
                </a:solidFill>
              </a:rPr>
              <a:t>17 grudnia</a:t>
            </a:r>
          </a:p>
        </p:txBody>
      </p:sp>
      <p:sp>
        <p:nvSpPr>
          <p:cNvPr id="3" name="Podtytuł 2">
            <a:extLst>
              <a:ext uri="{FF2B5EF4-FFF2-40B4-BE49-F238E27FC236}">
                <a16:creationId xmlns:a16="http://schemas.microsoft.com/office/drawing/2014/main" id="{14CEC7F7-852C-1044-8958-CA005FADFE17}"/>
              </a:ext>
            </a:extLst>
          </p:cNvPr>
          <p:cNvSpPr>
            <a:spLocks noGrp="1"/>
          </p:cNvSpPr>
          <p:nvPr>
            <p:ph type="subTitle" idx="1"/>
          </p:nvPr>
        </p:nvSpPr>
        <p:spPr>
          <a:xfrm>
            <a:off x="1733107" y="4062036"/>
            <a:ext cx="2573077" cy="1166524"/>
          </a:xfrm>
        </p:spPr>
        <p:txBody>
          <a:bodyPr anchor="t">
            <a:normAutofit/>
          </a:bodyPr>
          <a:lstStyle/>
          <a:p>
            <a:r>
              <a:rPr lang="pl-PL" sz="2800" b="1" dirty="0">
                <a:solidFill>
                  <a:srgbClr val="595959"/>
                </a:solidFill>
              </a:rPr>
              <a:t>Dzień bez Przekleństw</a:t>
            </a:r>
          </a:p>
        </p:txBody>
      </p:sp>
      <p:pic>
        <p:nvPicPr>
          <p:cNvPr id="8" name="Obraz 7">
            <a:extLst>
              <a:ext uri="{FF2B5EF4-FFF2-40B4-BE49-F238E27FC236}">
                <a16:creationId xmlns:a16="http://schemas.microsoft.com/office/drawing/2014/main" id="{8A136217-5B53-5342-8549-DF2FE8A2B60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610" r="-2" b="-2"/>
          <a:stretch/>
        </p:blipFill>
        <p:spPr>
          <a:xfrm>
            <a:off x="6095502" y="10"/>
            <a:ext cx="6095004" cy="6857990"/>
          </a:xfrm>
          <a:prstGeom prst="rect">
            <a:avLst/>
          </a:prstGeom>
        </p:spPr>
      </p:pic>
    </p:spTree>
    <p:extLst>
      <p:ext uri="{BB962C8B-B14F-4D97-AF65-F5344CB8AC3E}">
        <p14:creationId xmlns:p14="http://schemas.microsoft.com/office/powerpoint/2010/main" val="335671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8798F15-345C-094A-BD11-54B9C7F59055}"/>
              </a:ext>
            </a:extLst>
          </p:cNvPr>
          <p:cNvSpPr>
            <a:spLocks noGrp="1"/>
          </p:cNvSpPr>
          <p:nvPr>
            <p:ph idx="1"/>
          </p:nvPr>
        </p:nvSpPr>
        <p:spPr>
          <a:xfrm>
            <a:off x="1335801" y="1272746"/>
            <a:ext cx="5475266" cy="4330613"/>
          </a:xfrm>
        </p:spPr>
        <p:txBody>
          <a:bodyPr anchor="t">
            <a:normAutofit fontScale="92500"/>
          </a:bodyPr>
          <a:lstStyle/>
          <a:p>
            <a:pPr marL="0" indent="0" algn="ctr">
              <a:buNone/>
            </a:pPr>
            <a:r>
              <a:rPr lang="pl-PL" sz="2400" dirty="0">
                <a:solidFill>
                  <a:srgbClr val="595959"/>
                </a:solidFill>
              </a:rPr>
              <a:t>Cywilizowana rozmowa nie zawiera żadnych przekleństw czy wulgaryzmów. Język polski zawiera mnóstwo użytecznych i pięknych przymiotników, dzięki którym można wypełnić rozmowę. Jeśli ich nie używasz, wówczas ograniczasz własne umiejętności jasnego </a:t>
            </a:r>
            <a:br>
              <a:rPr lang="pl-PL" sz="2400" dirty="0">
                <a:solidFill>
                  <a:srgbClr val="595959"/>
                </a:solidFill>
              </a:rPr>
            </a:br>
            <a:r>
              <a:rPr lang="pl-PL" sz="2400" dirty="0">
                <a:solidFill>
                  <a:srgbClr val="595959"/>
                </a:solidFill>
              </a:rPr>
              <a:t>i precyzyjnego wyrażania swoich uczuć i myśli innych ludzi, co w ostateczności powoduje, że jesteś mniej rozumiany przez ludzi wokół ciebie. </a:t>
            </a:r>
            <a:r>
              <a:rPr lang="pl-PL" sz="2400" b="1" dirty="0">
                <a:solidFill>
                  <a:srgbClr val="595959"/>
                </a:solidFill>
              </a:rPr>
              <a:t>Jeśli przyłapiesz się na tym, że masz ochotę użyć wulgaryzmu postaraj się szybko wymyślić inne słowo, które lepiej odzwierciedlałoby twoje emocje czy uczucia</a:t>
            </a:r>
            <a:r>
              <a:rPr lang="pl-PL" sz="2400" dirty="0">
                <a:solidFill>
                  <a:srgbClr val="595959"/>
                </a:solidFill>
              </a:rPr>
              <a:t>.</a:t>
            </a:r>
          </a:p>
          <a:p>
            <a:pPr marL="0" indent="0">
              <a:buNone/>
            </a:pPr>
            <a:endParaRPr lang="pl-PL" sz="1700" dirty="0">
              <a:solidFill>
                <a:srgbClr val="595959"/>
              </a:solidFill>
            </a:endParaRPr>
          </a:p>
        </p:txBody>
      </p:sp>
      <p:pic>
        <p:nvPicPr>
          <p:cNvPr id="5" name="Obraz 4">
            <a:extLst>
              <a:ext uri="{FF2B5EF4-FFF2-40B4-BE49-F238E27FC236}">
                <a16:creationId xmlns:a16="http://schemas.microsoft.com/office/drawing/2014/main" id="{762B3C64-583C-334A-B552-486D679E10A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729" r="24922" b="2"/>
          <a:stretch/>
        </p:blipFill>
        <p:spPr>
          <a:xfrm>
            <a:off x="7461069" y="685799"/>
            <a:ext cx="4117787" cy="5486399"/>
          </a:xfrm>
          <a:prstGeom prst="rect">
            <a:avLst/>
          </a:prstGeom>
        </p:spPr>
      </p:pic>
    </p:spTree>
    <p:extLst>
      <p:ext uri="{BB962C8B-B14F-4D97-AF65-F5344CB8AC3E}">
        <p14:creationId xmlns:p14="http://schemas.microsoft.com/office/powerpoint/2010/main" val="426407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B68AE62-CBE4-2243-8D58-FFD8B6B3E7AA}"/>
              </a:ext>
            </a:extLst>
          </p:cNvPr>
          <p:cNvSpPr>
            <a:spLocks noGrp="1"/>
          </p:cNvSpPr>
          <p:nvPr>
            <p:ph idx="1"/>
          </p:nvPr>
        </p:nvSpPr>
        <p:spPr>
          <a:xfrm>
            <a:off x="1383957" y="1335183"/>
            <a:ext cx="9472242" cy="4187633"/>
          </a:xfrm>
        </p:spPr>
        <p:txBody>
          <a:bodyPr anchor="ctr">
            <a:normAutofit/>
          </a:bodyPr>
          <a:lstStyle/>
          <a:p>
            <a:pPr marL="0" indent="0" algn="ctr">
              <a:buNone/>
            </a:pPr>
            <a:r>
              <a:rPr lang="pl-PL" dirty="0">
                <a:solidFill>
                  <a:schemeClr val="tx1">
                    <a:lumMod val="65000"/>
                    <a:lumOff val="35000"/>
                  </a:schemeClr>
                </a:solidFill>
              </a:rPr>
              <a:t>Niektórym ludziom może się to nie podobać, że nagle się zmieniłeś. Mogą czuć się oni zagrożeni lub w pewien sposób zazdrośni. Wyjaśnij im, że jest to twoja osobista decyzja </a:t>
            </a:r>
            <a:br>
              <a:rPr lang="pl-PL" dirty="0">
                <a:solidFill>
                  <a:schemeClr val="tx1">
                    <a:lumMod val="65000"/>
                    <a:lumOff val="35000"/>
                  </a:schemeClr>
                </a:solidFill>
              </a:rPr>
            </a:br>
            <a:r>
              <a:rPr lang="pl-PL" dirty="0">
                <a:solidFill>
                  <a:schemeClr val="tx1">
                    <a:lumMod val="65000"/>
                    <a:lumOff val="35000"/>
                  </a:schemeClr>
                </a:solidFill>
              </a:rPr>
              <a:t>i że nie wymagasz od nich, aby i oni zmienili swój sposób wysławiania się. W długim okresie czasu może się okazać, że twoja zmiana im zaimponowała i z czasem sami zaczną cię naśladować.</a:t>
            </a:r>
          </a:p>
          <a:p>
            <a:pPr marL="0" indent="0">
              <a:buNone/>
            </a:pPr>
            <a:endParaRPr lang="pl-PL" sz="2000" dirty="0">
              <a:solidFill>
                <a:schemeClr val="tx1">
                  <a:lumMod val="65000"/>
                  <a:lumOff val="35000"/>
                </a:schemeClr>
              </a:solidFill>
            </a:endParaRPr>
          </a:p>
        </p:txBody>
      </p:sp>
    </p:spTree>
    <p:extLst>
      <p:ext uri="{BB962C8B-B14F-4D97-AF65-F5344CB8AC3E}">
        <p14:creationId xmlns:p14="http://schemas.microsoft.com/office/powerpoint/2010/main" val="355180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BE03873-A237-8F4D-B2F8-D907B00ED602}"/>
              </a:ext>
            </a:extLst>
          </p:cNvPr>
          <p:cNvSpPr>
            <a:spLocks noGrp="1"/>
          </p:cNvSpPr>
          <p:nvPr>
            <p:ph idx="1"/>
          </p:nvPr>
        </p:nvSpPr>
        <p:spPr>
          <a:xfrm>
            <a:off x="1335801" y="2075935"/>
            <a:ext cx="5475266" cy="3527424"/>
          </a:xfrm>
        </p:spPr>
        <p:txBody>
          <a:bodyPr anchor="t">
            <a:normAutofit/>
          </a:bodyPr>
          <a:lstStyle/>
          <a:p>
            <a:pPr marL="0" indent="0" algn="ctr">
              <a:buNone/>
            </a:pPr>
            <a:r>
              <a:rPr lang="pl-PL" b="1" dirty="0">
                <a:solidFill>
                  <a:srgbClr val="595959"/>
                </a:solidFill>
              </a:rPr>
              <a:t>Poproś o pomoc </a:t>
            </a:r>
            <a:r>
              <a:rPr lang="pl-PL" dirty="0">
                <a:solidFill>
                  <a:srgbClr val="595959"/>
                </a:solidFill>
              </a:rPr>
              <a:t>nie przeklinających znajomych, przyjaciół i członków rodziny. Powiedz im, że zdałeś sobie sprawę ze swojego problemu </a:t>
            </a:r>
            <a:br>
              <a:rPr lang="pl-PL" dirty="0">
                <a:solidFill>
                  <a:srgbClr val="595959"/>
                </a:solidFill>
              </a:rPr>
            </a:br>
            <a:r>
              <a:rPr lang="pl-PL" dirty="0">
                <a:solidFill>
                  <a:srgbClr val="595959"/>
                </a:solidFill>
              </a:rPr>
              <a:t>i chcesz się zmienić. Poproś, aby ci zwracali uwagę jeśli przypadkowo użyjesz wulgaryzmu itp.</a:t>
            </a:r>
          </a:p>
          <a:p>
            <a:pPr marL="0" indent="0">
              <a:buNone/>
            </a:pPr>
            <a:endParaRPr lang="pl-PL" sz="2000" dirty="0">
              <a:solidFill>
                <a:srgbClr val="595959"/>
              </a:solidFill>
            </a:endParaRPr>
          </a:p>
        </p:txBody>
      </p:sp>
      <p:pic>
        <p:nvPicPr>
          <p:cNvPr id="5" name="Obraz 4">
            <a:extLst>
              <a:ext uri="{FF2B5EF4-FFF2-40B4-BE49-F238E27FC236}">
                <a16:creationId xmlns:a16="http://schemas.microsoft.com/office/drawing/2014/main" id="{60F001E7-B7F8-7B47-85EA-9881877532E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193" r="8752"/>
          <a:stretch/>
        </p:blipFill>
        <p:spPr>
          <a:xfrm>
            <a:off x="7461069" y="685799"/>
            <a:ext cx="4117787" cy="5486399"/>
          </a:xfrm>
          <a:prstGeom prst="rect">
            <a:avLst/>
          </a:prstGeom>
        </p:spPr>
      </p:pic>
    </p:spTree>
    <p:extLst>
      <p:ext uri="{BB962C8B-B14F-4D97-AF65-F5344CB8AC3E}">
        <p14:creationId xmlns:p14="http://schemas.microsoft.com/office/powerpoint/2010/main" val="241969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8D9D62F-E1BB-CA41-95A3-C16A54E50050}"/>
              </a:ext>
            </a:extLst>
          </p:cNvPr>
          <p:cNvSpPr>
            <a:spLocks noGrp="1"/>
          </p:cNvSpPr>
          <p:nvPr>
            <p:ph idx="1"/>
          </p:nvPr>
        </p:nvSpPr>
        <p:spPr>
          <a:xfrm>
            <a:off x="1335801" y="1235676"/>
            <a:ext cx="5475266" cy="4367683"/>
          </a:xfrm>
        </p:spPr>
        <p:txBody>
          <a:bodyPr anchor="t">
            <a:normAutofit/>
          </a:bodyPr>
          <a:lstStyle/>
          <a:p>
            <a:pPr marL="0" indent="0" algn="ctr">
              <a:buNone/>
            </a:pPr>
            <a:r>
              <a:rPr lang="pl-PL" sz="2000" b="1" dirty="0">
                <a:solidFill>
                  <a:srgbClr val="595959"/>
                </a:solidFill>
              </a:rPr>
              <a:t>Pomyśl o mniej obraźliwych słowach, których możesz użyć zamiast przekleństw. </a:t>
            </a:r>
            <a:r>
              <a:rPr lang="pl-PL" sz="2000" dirty="0">
                <a:solidFill>
                  <a:srgbClr val="595959"/>
                </a:solidFill>
              </a:rPr>
              <a:t>Zrób sobie listę takich słów a następnie zacznij ich używać. Pomoże ci to utrzymać normalną strukturę zdania, nawet wówczas, gdy wyeliminujesz przekleństwa Za każdym razem, kiedy wymknie ci się w zdaniu jakieś brzydkie słowo, powtórz całe zdanie używając tym razem słowa zastępczego. Wkrótce tak przywykniesz do nowych słów, że będziesz ich używać nawet w swoich myślach. Ostatecznie, jak będzie ci dobrze szło postaraj się przestać używać nawet tych słów zastępczych -używając ich również nie brzmisz bardzo dobrze (ale lepiej niż przeklinasz).</a:t>
            </a:r>
          </a:p>
          <a:p>
            <a:pPr marL="0" indent="0">
              <a:buNone/>
            </a:pPr>
            <a:endParaRPr lang="pl-PL" sz="1700" dirty="0">
              <a:solidFill>
                <a:srgbClr val="595959"/>
              </a:solidFill>
            </a:endParaRPr>
          </a:p>
        </p:txBody>
      </p:sp>
      <p:pic>
        <p:nvPicPr>
          <p:cNvPr id="5" name="Obraz 4" descr="Obraz zawierający tekst, grafika wektorowa, zrzut ekranu, clipart&#10;&#10;Opis wygenerowany automatycznie">
            <a:extLst>
              <a:ext uri="{FF2B5EF4-FFF2-40B4-BE49-F238E27FC236}">
                <a16:creationId xmlns:a16="http://schemas.microsoft.com/office/drawing/2014/main" id="{72890B90-D5D6-354F-86C1-6F5A58FB3B4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803" r="29979"/>
          <a:stretch/>
        </p:blipFill>
        <p:spPr>
          <a:xfrm>
            <a:off x="7461069" y="685799"/>
            <a:ext cx="4117787" cy="5486399"/>
          </a:xfrm>
          <a:prstGeom prst="rect">
            <a:avLst/>
          </a:prstGeom>
        </p:spPr>
      </p:pic>
    </p:spTree>
    <p:extLst>
      <p:ext uri="{BB962C8B-B14F-4D97-AF65-F5344CB8AC3E}">
        <p14:creationId xmlns:p14="http://schemas.microsoft.com/office/powerpoint/2010/main" val="304801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5C2B9FC-7DE7-9C4E-AFF4-0390EA31DBB6}"/>
              </a:ext>
            </a:extLst>
          </p:cNvPr>
          <p:cNvSpPr>
            <a:spLocks noGrp="1"/>
          </p:cNvSpPr>
          <p:nvPr>
            <p:ph idx="1"/>
          </p:nvPr>
        </p:nvSpPr>
        <p:spPr>
          <a:xfrm>
            <a:off x="871442" y="2447336"/>
            <a:ext cx="5038916" cy="3724862"/>
          </a:xfrm>
        </p:spPr>
        <p:txBody>
          <a:bodyPr anchor="t">
            <a:normAutofit/>
          </a:bodyPr>
          <a:lstStyle/>
          <a:p>
            <a:pPr marL="0" indent="0" algn="ctr">
              <a:buNone/>
            </a:pPr>
            <a:r>
              <a:rPr lang="pl-PL" dirty="0">
                <a:solidFill>
                  <a:schemeClr val="tx1">
                    <a:lumMod val="65000"/>
                    <a:lumOff val="35000"/>
                  </a:schemeClr>
                </a:solidFill>
              </a:rPr>
              <a:t>Za każdym razem kiedy przeklniesz wrzucaj do puszki monetę.</a:t>
            </a:r>
          </a:p>
          <a:p>
            <a:pPr marL="0" indent="0">
              <a:buNone/>
            </a:pPr>
            <a:endParaRPr lang="pl-PL" sz="2000" dirty="0">
              <a:solidFill>
                <a:schemeClr val="tx1">
                  <a:lumMod val="65000"/>
                  <a:lumOff val="35000"/>
                </a:schemeClr>
              </a:solidFill>
            </a:endParaRPr>
          </a:p>
        </p:txBody>
      </p:sp>
      <p:sp>
        <p:nvSpPr>
          <p:cNvPr id="13" name="Rectangle 12">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861D9470-D37A-1B40-8B1D-8F78D6B9BE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826" r="4788"/>
          <a:stretch/>
        </p:blipFill>
        <p:spPr>
          <a:xfrm>
            <a:off x="7461069" y="685801"/>
            <a:ext cx="4117787" cy="5486399"/>
          </a:xfrm>
          <a:prstGeom prst="rect">
            <a:avLst/>
          </a:prstGeom>
        </p:spPr>
      </p:pic>
    </p:spTree>
    <p:extLst>
      <p:ext uri="{BB962C8B-B14F-4D97-AF65-F5344CB8AC3E}">
        <p14:creationId xmlns:p14="http://schemas.microsoft.com/office/powerpoint/2010/main" val="3040160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FC67BBF-0890-4742-BB01-193BCA371604}"/>
              </a:ext>
            </a:extLst>
          </p:cNvPr>
          <p:cNvSpPr>
            <a:spLocks noGrp="1"/>
          </p:cNvSpPr>
          <p:nvPr>
            <p:ph idx="1"/>
          </p:nvPr>
        </p:nvSpPr>
        <p:spPr>
          <a:xfrm>
            <a:off x="1335801" y="2447337"/>
            <a:ext cx="5475266" cy="3156022"/>
          </a:xfrm>
        </p:spPr>
        <p:txBody>
          <a:bodyPr anchor="t">
            <a:normAutofit/>
          </a:bodyPr>
          <a:lstStyle/>
          <a:p>
            <a:pPr marL="0" indent="0" algn="ctr">
              <a:buNone/>
            </a:pPr>
            <a:r>
              <a:rPr lang="pl-PL" dirty="0">
                <a:solidFill>
                  <a:srgbClr val="595959"/>
                </a:solidFill>
              </a:rPr>
              <a:t>Jeśli uda ci się nie przeklinać przez zaplanowany okres czasu (tydzień, miesiąc) kup sobie (np. za pieniądze z puszki) coś, na co w innym przypadku byś się nie zdecydował.</a:t>
            </a:r>
          </a:p>
          <a:p>
            <a:pPr marL="0" indent="0">
              <a:buNone/>
            </a:pPr>
            <a:endParaRPr lang="pl-PL" sz="2000" dirty="0">
              <a:solidFill>
                <a:srgbClr val="595959"/>
              </a:solidFill>
            </a:endParaRPr>
          </a:p>
        </p:txBody>
      </p:sp>
      <p:pic>
        <p:nvPicPr>
          <p:cNvPr id="5" name="Obraz 4">
            <a:extLst>
              <a:ext uri="{FF2B5EF4-FFF2-40B4-BE49-F238E27FC236}">
                <a16:creationId xmlns:a16="http://schemas.microsoft.com/office/drawing/2014/main" id="{B8AB92F1-28A7-394E-90EF-C263EB6F536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228" r="20720" b="4"/>
          <a:stretch/>
        </p:blipFill>
        <p:spPr>
          <a:xfrm>
            <a:off x="7461069" y="685799"/>
            <a:ext cx="4117787" cy="5486399"/>
          </a:xfrm>
          <a:prstGeom prst="rect">
            <a:avLst/>
          </a:prstGeom>
        </p:spPr>
      </p:pic>
    </p:spTree>
    <p:extLst>
      <p:ext uri="{BB962C8B-B14F-4D97-AF65-F5344CB8AC3E}">
        <p14:creationId xmlns:p14="http://schemas.microsoft.com/office/powerpoint/2010/main" val="186471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08C53EF-9E4C-8043-A0A7-CD71BB3F65F2}"/>
              </a:ext>
            </a:extLst>
          </p:cNvPr>
          <p:cNvSpPr>
            <a:spLocks noGrp="1"/>
          </p:cNvSpPr>
          <p:nvPr>
            <p:ph type="title"/>
          </p:nvPr>
        </p:nvSpPr>
        <p:spPr>
          <a:xfrm>
            <a:off x="871442" y="685800"/>
            <a:ext cx="5038916" cy="1474666"/>
          </a:xfrm>
        </p:spPr>
        <p:txBody>
          <a:bodyPr anchor="b">
            <a:normAutofit/>
          </a:bodyPr>
          <a:lstStyle/>
          <a:p>
            <a:pPr algn="ctr"/>
            <a:r>
              <a:rPr lang="pl-PL" b="1" dirty="0">
                <a:solidFill>
                  <a:schemeClr val="tx1">
                    <a:lumMod val="65000"/>
                    <a:lumOff val="35000"/>
                  </a:schemeClr>
                </a:solidFill>
              </a:rPr>
              <a:t>Ostatnia rada</a:t>
            </a:r>
          </a:p>
        </p:txBody>
      </p:sp>
      <p:sp>
        <p:nvSpPr>
          <p:cNvPr id="3" name="Symbol zastępczy zawartości 2">
            <a:extLst>
              <a:ext uri="{FF2B5EF4-FFF2-40B4-BE49-F238E27FC236}">
                <a16:creationId xmlns:a16="http://schemas.microsoft.com/office/drawing/2014/main" id="{7D306F7F-CC28-9045-85CF-FB9464E99ED2}"/>
              </a:ext>
            </a:extLst>
          </p:cNvPr>
          <p:cNvSpPr>
            <a:spLocks noGrp="1"/>
          </p:cNvSpPr>
          <p:nvPr>
            <p:ph idx="1"/>
          </p:nvPr>
        </p:nvSpPr>
        <p:spPr>
          <a:xfrm>
            <a:off x="871442" y="2447336"/>
            <a:ext cx="5038916" cy="3724862"/>
          </a:xfrm>
        </p:spPr>
        <p:txBody>
          <a:bodyPr anchor="t">
            <a:normAutofit/>
          </a:bodyPr>
          <a:lstStyle/>
          <a:p>
            <a:pPr marL="0" indent="0" algn="ctr">
              <a:buNone/>
            </a:pPr>
            <a:r>
              <a:rPr lang="pl-PL" b="1" dirty="0">
                <a:solidFill>
                  <a:schemeClr val="tx1">
                    <a:lumMod val="65000"/>
                    <a:lumOff val="35000"/>
                  </a:schemeClr>
                </a:solidFill>
              </a:rPr>
              <a:t>Bądź wytrwały </a:t>
            </a:r>
            <a:br>
              <a:rPr lang="pl-PL" b="1" dirty="0">
                <a:solidFill>
                  <a:schemeClr val="tx1">
                    <a:lumMod val="65000"/>
                    <a:lumOff val="35000"/>
                  </a:schemeClr>
                </a:solidFill>
              </a:rPr>
            </a:br>
            <a:r>
              <a:rPr lang="pl-PL" b="1" dirty="0">
                <a:solidFill>
                  <a:schemeClr val="tx1">
                    <a:lumMod val="65000"/>
                    <a:lumOff val="35000"/>
                  </a:schemeClr>
                </a:solidFill>
              </a:rPr>
              <a:t>i nie poddawaj się! </a:t>
            </a:r>
            <a:br>
              <a:rPr lang="pl-PL" dirty="0">
                <a:solidFill>
                  <a:schemeClr val="tx1">
                    <a:lumMod val="65000"/>
                    <a:lumOff val="35000"/>
                  </a:schemeClr>
                </a:solidFill>
              </a:rPr>
            </a:br>
            <a:r>
              <a:rPr lang="pl-PL" dirty="0">
                <a:solidFill>
                  <a:schemeClr val="tx1">
                    <a:lumMod val="65000"/>
                    <a:lumOff val="35000"/>
                  </a:schemeClr>
                </a:solidFill>
              </a:rPr>
              <a:t>Pracuj nad złymi przyzwyczajeniami językowymi, </a:t>
            </a:r>
            <a:br>
              <a:rPr lang="pl-PL" dirty="0">
                <a:solidFill>
                  <a:schemeClr val="tx1">
                    <a:lumMod val="65000"/>
                    <a:lumOff val="35000"/>
                  </a:schemeClr>
                </a:solidFill>
              </a:rPr>
            </a:br>
            <a:r>
              <a:rPr lang="pl-PL" dirty="0">
                <a:solidFill>
                  <a:schemeClr val="tx1">
                    <a:lumMod val="65000"/>
                    <a:lumOff val="35000"/>
                  </a:schemeClr>
                </a:solidFill>
              </a:rPr>
              <a:t>a wkrótce ujrzysz efekty! </a:t>
            </a:r>
          </a:p>
          <a:p>
            <a:pPr marL="0" indent="0" algn="ctr">
              <a:buNone/>
            </a:pPr>
            <a:r>
              <a:rPr lang="pl-PL" dirty="0">
                <a:solidFill>
                  <a:schemeClr val="tx1">
                    <a:lumMod val="65000"/>
                    <a:lumOff val="35000"/>
                  </a:schemeClr>
                </a:solidFill>
              </a:rPr>
              <a:t>Nie odkładaj też na później! </a:t>
            </a:r>
            <a:r>
              <a:rPr lang="pl-PL" b="1" dirty="0">
                <a:solidFill>
                  <a:schemeClr val="tx1">
                    <a:lumMod val="65000"/>
                    <a:lumOff val="35000"/>
                  </a:schemeClr>
                </a:solidFill>
              </a:rPr>
              <a:t>Zacznij już dziś! </a:t>
            </a:r>
            <a:r>
              <a:rPr lang="pl-PL" dirty="0">
                <a:solidFill>
                  <a:schemeClr val="tx1">
                    <a:lumMod val="65000"/>
                    <a:lumOff val="35000"/>
                  </a:schemeClr>
                </a:solidFill>
              </a:rPr>
              <a:t>W Dniu bez Przekleństw </a:t>
            </a:r>
            <a:r>
              <a:rPr lang="pl-PL" dirty="0">
                <a:solidFill>
                  <a:schemeClr val="tx1">
                    <a:lumMod val="65000"/>
                    <a:lumOff val="35000"/>
                  </a:schemeClr>
                </a:solidFill>
                <a:sym typeface="Wingdings" pitchFamily="2" charset="2"/>
              </a:rPr>
              <a:t> </a:t>
            </a:r>
            <a:endParaRPr lang="pl-PL" dirty="0">
              <a:solidFill>
                <a:schemeClr val="tx1">
                  <a:lumMod val="65000"/>
                  <a:lumOff val="35000"/>
                </a:schemeClr>
              </a:solidFill>
            </a:endParaRPr>
          </a:p>
          <a:p>
            <a:pPr marL="0" indent="0">
              <a:buNone/>
            </a:pPr>
            <a:endParaRPr lang="pl-PL" sz="2000" dirty="0">
              <a:solidFill>
                <a:schemeClr val="tx1">
                  <a:lumMod val="65000"/>
                  <a:lumOff val="35000"/>
                </a:schemeClr>
              </a:solidFill>
            </a:endParaRPr>
          </a:p>
        </p:txBody>
      </p:sp>
      <p:sp>
        <p:nvSpPr>
          <p:cNvPr id="19" name="Rectangle 18">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70410861-3786-C140-A44A-F66531D0FDF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295" r="45"/>
          <a:stretch/>
        </p:blipFill>
        <p:spPr>
          <a:xfrm>
            <a:off x="7461069" y="685801"/>
            <a:ext cx="4117787" cy="5486399"/>
          </a:xfrm>
          <a:prstGeom prst="rect">
            <a:avLst/>
          </a:prstGeom>
        </p:spPr>
      </p:pic>
    </p:spTree>
    <p:extLst>
      <p:ext uri="{BB962C8B-B14F-4D97-AF65-F5344CB8AC3E}">
        <p14:creationId xmlns:p14="http://schemas.microsoft.com/office/powerpoint/2010/main" val="112717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DDCCEC8-95A9-CB42-875C-2ABBBCD850FA}"/>
              </a:ext>
            </a:extLst>
          </p:cNvPr>
          <p:cNvSpPr>
            <a:spLocks noGrp="1"/>
          </p:cNvSpPr>
          <p:nvPr>
            <p:ph type="title"/>
          </p:nvPr>
        </p:nvSpPr>
        <p:spPr>
          <a:xfrm>
            <a:off x="1616054" y="1070149"/>
            <a:ext cx="8959893" cy="1004836"/>
          </a:xfrm>
        </p:spPr>
        <p:txBody>
          <a:bodyPr anchor="ctr">
            <a:normAutofit/>
          </a:bodyPr>
          <a:lstStyle/>
          <a:p>
            <a:pPr algn="ctr"/>
            <a:r>
              <a:rPr lang="pl-PL" sz="3200" b="1" dirty="0">
                <a:solidFill>
                  <a:srgbClr val="595959"/>
                </a:solidFill>
              </a:rPr>
              <a:t>Opracowanie i bibliografia</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13643F4-0E0E-7743-A224-FDD137DE2B45}"/>
              </a:ext>
            </a:extLst>
          </p:cNvPr>
          <p:cNvSpPr>
            <a:spLocks noGrp="1"/>
          </p:cNvSpPr>
          <p:nvPr>
            <p:ph idx="1"/>
          </p:nvPr>
        </p:nvSpPr>
        <p:spPr>
          <a:xfrm>
            <a:off x="1616054" y="2768321"/>
            <a:ext cx="8959892" cy="2828543"/>
          </a:xfrm>
        </p:spPr>
        <p:txBody>
          <a:bodyPr anchor="t">
            <a:normAutofit fontScale="62500" lnSpcReduction="20000"/>
          </a:bodyPr>
          <a:lstStyle/>
          <a:p>
            <a:r>
              <a:rPr lang="pl-PL" sz="2000" b="1" dirty="0">
                <a:solidFill>
                  <a:schemeClr val="tx1">
                    <a:lumMod val="65000"/>
                    <a:lumOff val="35000"/>
                  </a:schemeClr>
                </a:solidFill>
              </a:rPr>
              <a:t>Opracowanie: </a:t>
            </a:r>
            <a:r>
              <a:rPr lang="pl-PL" sz="2000" dirty="0">
                <a:solidFill>
                  <a:schemeClr val="tx1">
                    <a:lumMod val="65000"/>
                    <a:lumOff val="35000"/>
                  </a:schemeClr>
                </a:solidFill>
              </a:rPr>
              <a:t>mgr Anna Trzcińska, Zespół Szkół Specjalnych Nr 78 im. E. Szelburg-Zarembiny w Instytucie „Pomnik-Centrum Zdrowia Dziecka”, grudzień 2020 roku</a:t>
            </a:r>
          </a:p>
          <a:p>
            <a:r>
              <a:rPr lang="pl-PL" sz="2000" b="1" dirty="0">
                <a:solidFill>
                  <a:schemeClr val="tx1">
                    <a:lumMod val="65000"/>
                    <a:lumOff val="35000"/>
                  </a:schemeClr>
                </a:solidFill>
              </a:rPr>
              <a:t>Grupa wychowanków: </a:t>
            </a:r>
            <a:r>
              <a:rPr lang="pl-PL" sz="2000" dirty="0">
                <a:solidFill>
                  <a:schemeClr val="tx1">
                    <a:lumMod val="65000"/>
                    <a:lumOff val="35000"/>
                  </a:schemeClr>
                </a:solidFill>
              </a:rPr>
              <a:t>starsza szkolna</a:t>
            </a:r>
          </a:p>
          <a:p>
            <a:r>
              <a:rPr lang="pl-PL" sz="2000" b="1" dirty="0">
                <a:solidFill>
                  <a:schemeClr val="tx1">
                    <a:lumMod val="65000"/>
                    <a:lumOff val="35000"/>
                  </a:schemeClr>
                </a:solidFill>
              </a:rPr>
              <a:t>Materiały źródłowe: </a:t>
            </a:r>
            <a:r>
              <a:rPr lang="pl-PL" sz="2000" dirty="0">
                <a:solidFill>
                  <a:schemeClr val="tx1">
                    <a:lumMod val="65000"/>
                    <a:lumOff val="35000"/>
                  </a:schemeClr>
                </a:solidFill>
                <a:hlinkClick r:id="rId2"/>
              </a:rPr>
              <a:t>https://docplayer.pl/30489952-Materialy-na-godzine-wychowawcza-jak-przestac-przeklinac.html</a:t>
            </a:r>
            <a:r>
              <a:rPr lang="pl-PL" sz="2000" dirty="0">
                <a:solidFill>
                  <a:schemeClr val="tx1">
                    <a:lumMod val="65000"/>
                    <a:lumOff val="35000"/>
                  </a:schemeClr>
                </a:solidFill>
              </a:rPr>
              <a:t> (dostęp: 17.12.2020)</a:t>
            </a:r>
          </a:p>
          <a:p>
            <a:r>
              <a:rPr lang="pl-PL" sz="2000" b="1" dirty="0">
                <a:solidFill>
                  <a:schemeClr val="tx1">
                    <a:lumMod val="65000"/>
                    <a:lumOff val="35000"/>
                  </a:schemeClr>
                </a:solidFill>
              </a:rPr>
              <a:t>Zdjęcia: </a:t>
            </a:r>
            <a:r>
              <a:rPr lang="pl-PL" sz="2000" dirty="0">
                <a:solidFill>
                  <a:schemeClr val="tx1">
                    <a:lumMod val="65000"/>
                    <a:lumOff val="35000"/>
                  </a:schemeClr>
                </a:solidFill>
                <a:hlinkClick r:id="rId3"/>
              </a:rPr>
              <a:t>https://cdn.pixabay.com/photo/2013/07/12/15/50/quiet-150406_960_720.png</a:t>
            </a:r>
            <a:r>
              <a:rPr lang="pl-PL" sz="2000" dirty="0">
                <a:solidFill>
                  <a:schemeClr val="tx1">
                    <a:lumMod val="65000"/>
                    <a:lumOff val="35000"/>
                  </a:schemeClr>
                </a:solidFill>
              </a:rPr>
              <a:t>, </a:t>
            </a:r>
            <a:r>
              <a:rPr lang="pl-PL" sz="2000" dirty="0">
                <a:solidFill>
                  <a:schemeClr val="tx1">
                    <a:lumMod val="65000"/>
                    <a:lumOff val="35000"/>
                  </a:schemeClr>
                </a:solidFill>
                <a:hlinkClick r:id="rId4"/>
              </a:rPr>
              <a:t>https://upload.wikimedia.org/wikipedia/commons/thumb/7/7d/Question_opening-closing.svg/120px-Question_opening-closing.svg.png</a:t>
            </a:r>
            <a:r>
              <a:rPr lang="pl-PL" sz="2000" dirty="0">
                <a:solidFill>
                  <a:schemeClr val="tx1">
                    <a:lumMod val="65000"/>
                    <a:lumOff val="35000"/>
                  </a:schemeClr>
                </a:solidFill>
              </a:rPr>
              <a:t>, </a:t>
            </a:r>
            <a:r>
              <a:rPr lang="pl-PL" sz="2000" dirty="0">
                <a:solidFill>
                  <a:schemeClr val="tx1">
                    <a:lumMod val="65000"/>
                    <a:lumOff val="35000"/>
                  </a:schemeClr>
                </a:solidFill>
                <a:hlinkClick r:id="rId5"/>
              </a:rPr>
              <a:t>https://get.pxhere.com/photo/</a:t>
            </a:r>
            <a:r>
              <a:rPr lang="pl-PL" sz="2000" dirty="0">
                <a:solidFill>
                  <a:schemeClr val="tx1">
                    <a:lumMod val="65000"/>
                    <a:lumOff val="35000"/>
                  </a:schemeClr>
                </a:solidFill>
              </a:rPr>
              <a:t>, </a:t>
            </a:r>
            <a:r>
              <a:rPr lang="pl-PL" sz="2000" dirty="0">
                <a:solidFill>
                  <a:schemeClr val="tx1">
                    <a:lumMod val="65000"/>
                    <a:lumOff val="35000"/>
                  </a:schemeClr>
                </a:solidFill>
                <a:hlinkClick r:id="rId6"/>
              </a:rPr>
              <a:t>https://cezarywalenciuk.pl/Posts/programing/icons/_withbackground/L4/0477_Dlaczego_programisci_nie_bloguja_Wymowki_ktore_zlamie.png</a:t>
            </a:r>
            <a:r>
              <a:rPr lang="pl-PL" sz="2000" dirty="0">
                <a:solidFill>
                  <a:schemeClr val="tx1">
                    <a:lumMod val="65000"/>
                    <a:lumOff val="35000"/>
                  </a:schemeClr>
                </a:solidFill>
              </a:rPr>
              <a:t>, </a:t>
            </a:r>
            <a:r>
              <a:rPr lang="pl-PL" sz="2000" dirty="0">
                <a:solidFill>
                  <a:schemeClr val="tx1">
                    <a:lumMod val="65000"/>
                    <a:lumOff val="35000"/>
                  </a:schemeClr>
                </a:solidFill>
                <a:hlinkClick r:id="rId7"/>
              </a:rPr>
              <a:t>https://upload.wikimedia.org/wikipedia/commons/thumb/9/9f/%3Fuestionmark.svg/1200px-%3Fuestionmark.svg.png</a:t>
            </a:r>
            <a:r>
              <a:rPr lang="pl-PL" sz="2000" dirty="0">
                <a:solidFill>
                  <a:schemeClr val="tx1">
                    <a:lumMod val="65000"/>
                    <a:lumOff val="35000"/>
                  </a:schemeClr>
                </a:solidFill>
              </a:rPr>
              <a:t>, </a:t>
            </a:r>
            <a:r>
              <a:rPr lang="pl-PL" sz="2000" dirty="0">
                <a:solidFill>
                  <a:schemeClr val="tx1">
                    <a:lumMod val="65000"/>
                    <a:lumOff val="35000"/>
                  </a:schemeClr>
                </a:solidFill>
                <a:hlinkClick r:id="rId8"/>
              </a:rPr>
              <a:t>https://cdn.pixabay.com/photo/2017/08/18/15/00/help-2655258_960_720.png</a:t>
            </a:r>
            <a:r>
              <a:rPr lang="pl-PL" sz="2000" dirty="0">
                <a:solidFill>
                  <a:schemeClr val="tx1">
                    <a:lumMod val="65000"/>
                    <a:lumOff val="35000"/>
                  </a:schemeClr>
                </a:solidFill>
              </a:rPr>
              <a:t>, </a:t>
            </a:r>
            <a:r>
              <a:rPr lang="pl-PL" sz="2000" dirty="0">
                <a:solidFill>
                  <a:schemeClr val="tx1">
                    <a:lumMod val="65000"/>
                    <a:lumOff val="35000"/>
                  </a:schemeClr>
                </a:solidFill>
                <a:hlinkClick r:id="rId9"/>
              </a:rPr>
              <a:t>https://i0.wp.com/obcyjezykpolski.pl/wp-content/uploads/2016/04/Dummies-Cover.png?fit=1024%2C576&amp;ssl=1</a:t>
            </a:r>
            <a:r>
              <a:rPr lang="pl-PL" sz="2000" dirty="0">
                <a:solidFill>
                  <a:schemeClr val="tx1">
                    <a:lumMod val="65000"/>
                    <a:lumOff val="35000"/>
                  </a:schemeClr>
                </a:solidFill>
              </a:rPr>
              <a:t>, </a:t>
            </a:r>
            <a:r>
              <a:rPr lang="pl-PL" sz="2000" dirty="0">
                <a:solidFill>
                  <a:schemeClr val="tx1">
                    <a:lumMod val="65000"/>
                    <a:lumOff val="35000"/>
                  </a:schemeClr>
                </a:solidFill>
                <a:hlinkClick r:id="rId10"/>
              </a:rPr>
              <a:t>https://zakreconybelfer.pl/wp-content/uploads/2018/08/s%C5%82owa-1024x768.jpg</a:t>
            </a:r>
            <a:r>
              <a:rPr lang="pl-PL" sz="2000" dirty="0">
                <a:solidFill>
                  <a:schemeClr val="tx1">
                    <a:lumMod val="65000"/>
                    <a:lumOff val="35000"/>
                  </a:schemeClr>
                </a:solidFill>
              </a:rPr>
              <a:t>, </a:t>
            </a:r>
            <a:r>
              <a:rPr lang="pl-PL" sz="2000" dirty="0">
                <a:solidFill>
                  <a:schemeClr val="tx1">
                    <a:lumMod val="65000"/>
                    <a:lumOff val="35000"/>
                  </a:schemeClr>
                </a:solidFill>
                <a:hlinkClick r:id="rId11"/>
              </a:rPr>
              <a:t>https://i1.wp.com/st.depositphotos.com/1168906/1409/v/950/depositphotos_14098421-Money-bag-with-dollar-sign.-Hand-drawing-sketch-vector-illustration.jpg</a:t>
            </a:r>
            <a:r>
              <a:rPr lang="pl-PL" sz="2000" dirty="0">
                <a:solidFill>
                  <a:schemeClr val="tx1">
                    <a:lumMod val="65000"/>
                    <a:lumOff val="35000"/>
                  </a:schemeClr>
                </a:solidFill>
              </a:rPr>
              <a:t>, </a:t>
            </a:r>
            <a:r>
              <a:rPr lang="pl-PL" sz="2000" dirty="0">
                <a:solidFill>
                  <a:schemeClr val="tx1">
                    <a:lumMod val="65000"/>
                    <a:lumOff val="35000"/>
                  </a:schemeClr>
                </a:solidFill>
                <a:hlinkClick r:id="rId12"/>
              </a:rPr>
              <a:t>http://www.pngall.com/wp-content/uploads/1/Save-Money-Download-PNG.png</a:t>
            </a:r>
            <a:r>
              <a:rPr lang="pl-PL" sz="2000" dirty="0">
                <a:solidFill>
                  <a:schemeClr val="tx1">
                    <a:lumMod val="65000"/>
                    <a:lumOff val="35000"/>
                  </a:schemeClr>
                </a:solidFill>
              </a:rPr>
              <a:t>, </a:t>
            </a:r>
            <a:r>
              <a:rPr lang="pl-PL" sz="2000" dirty="0">
                <a:solidFill>
                  <a:schemeClr val="tx1">
                    <a:lumMod val="65000"/>
                    <a:lumOff val="35000"/>
                  </a:schemeClr>
                </a:solidFill>
                <a:hlinkClick r:id="rId13"/>
              </a:rPr>
              <a:t>https://cdn.pixabay.com/photo/2014/03/24/13/42/thumbs-up-294069_960_720.png</a:t>
            </a:r>
            <a:r>
              <a:rPr lang="pl-PL" sz="2000" dirty="0">
                <a:solidFill>
                  <a:schemeClr val="tx1">
                    <a:lumMod val="65000"/>
                    <a:lumOff val="35000"/>
                  </a:schemeClr>
                </a:solidFill>
              </a:rPr>
              <a:t> (dostęp: 17.12.2020)</a:t>
            </a:r>
          </a:p>
        </p:txBody>
      </p:sp>
    </p:spTree>
    <p:extLst>
      <p:ext uri="{BB962C8B-B14F-4D97-AF65-F5344CB8AC3E}">
        <p14:creationId xmlns:p14="http://schemas.microsoft.com/office/powerpoint/2010/main" val="152628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30B1AAB-7301-8C47-9AA9-36D2600DB8D4}"/>
              </a:ext>
            </a:extLst>
          </p:cNvPr>
          <p:cNvSpPr>
            <a:spLocks noGrp="1"/>
          </p:cNvSpPr>
          <p:nvPr>
            <p:ph type="title"/>
          </p:nvPr>
        </p:nvSpPr>
        <p:spPr>
          <a:xfrm>
            <a:off x="1616054" y="1070149"/>
            <a:ext cx="8959893" cy="1004836"/>
          </a:xfrm>
        </p:spPr>
        <p:txBody>
          <a:bodyPr anchor="ctr">
            <a:normAutofit/>
          </a:bodyPr>
          <a:lstStyle/>
          <a:p>
            <a:pPr algn="ctr"/>
            <a:r>
              <a:rPr lang="pl-PL" sz="3200" b="1" dirty="0">
                <a:solidFill>
                  <a:srgbClr val="595959"/>
                </a:solidFill>
              </a:rPr>
              <a:t>Wstęp</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12F4AAB-EBE7-0D4E-95D5-088D4054F905}"/>
              </a:ext>
            </a:extLst>
          </p:cNvPr>
          <p:cNvSpPr>
            <a:spLocks noGrp="1"/>
          </p:cNvSpPr>
          <p:nvPr>
            <p:ph idx="1"/>
          </p:nvPr>
        </p:nvSpPr>
        <p:spPr>
          <a:xfrm>
            <a:off x="1616054" y="2768321"/>
            <a:ext cx="8959892" cy="2828543"/>
          </a:xfrm>
        </p:spPr>
        <p:txBody>
          <a:bodyPr anchor="t">
            <a:normAutofit/>
          </a:bodyPr>
          <a:lstStyle/>
          <a:p>
            <a:pPr marL="0" indent="0" algn="just">
              <a:buNone/>
            </a:pPr>
            <a:r>
              <a:rPr lang="pl-PL" sz="2000" b="1" dirty="0">
                <a:solidFill>
                  <a:schemeClr val="tx1">
                    <a:lumMod val="65000"/>
                    <a:lumOff val="35000"/>
                  </a:schemeClr>
                </a:solidFill>
              </a:rPr>
              <a:t>17 grudnia przypada Dzień bez Przekleństw</a:t>
            </a:r>
            <a:r>
              <a:rPr lang="pl-PL" sz="2000" dirty="0">
                <a:solidFill>
                  <a:schemeClr val="tx1">
                    <a:lumMod val="65000"/>
                    <a:lumOff val="35000"/>
                  </a:schemeClr>
                </a:solidFill>
              </a:rPr>
              <a:t>. W Polsce jest to dość młode święto, </a:t>
            </a:r>
            <a:br>
              <a:rPr lang="pl-PL" sz="2000" dirty="0">
                <a:solidFill>
                  <a:schemeClr val="tx1">
                    <a:lumMod val="65000"/>
                    <a:lumOff val="35000"/>
                  </a:schemeClr>
                </a:solidFill>
              </a:rPr>
            </a:br>
            <a:r>
              <a:rPr lang="pl-PL" sz="2000" dirty="0">
                <a:solidFill>
                  <a:schemeClr val="tx1">
                    <a:lumMod val="65000"/>
                    <a:lumOff val="35000"/>
                  </a:schemeClr>
                </a:solidFill>
              </a:rPr>
              <a:t>bo obchodzone zaledwie od kilku lat. Ideą projektu jest zwrócenie naszej </a:t>
            </a:r>
            <a:r>
              <a:rPr lang="pl-PL" sz="2000">
                <a:solidFill>
                  <a:schemeClr val="tx1">
                    <a:lumMod val="65000"/>
                    <a:lumOff val="35000"/>
                  </a:schemeClr>
                </a:solidFill>
              </a:rPr>
              <a:t>uwagi </a:t>
            </a:r>
            <a:br>
              <a:rPr lang="pl-PL" sz="2000">
                <a:solidFill>
                  <a:schemeClr val="tx1">
                    <a:lumMod val="65000"/>
                    <a:lumOff val="35000"/>
                  </a:schemeClr>
                </a:solidFill>
              </a:rPr>
            </a:br>
            <a:r>
              <a:rPr lang="pl-PL" sz="2000">
                <a:solidFill>
                  <a:schemeClr val="tx1">
                    <a:lumMod val="65000"/>
                    <a:lumOff val="35000"/>
                  </a:schemeClr>
                </a:solidFill>
              </a:rPr>
              <a:t>na </a:t>
            </a:r>
            <a:r>
              <a:rPr lang="pl-PL" sz="2000" dirty="0">
                <a:solidFill>
                  <a:schemeClr val="tx1">
                    <a:lumMod val="65000"/>
                    <a:lumOff val="35000"/>
                  </a:schemeClr>
                </a:solidFill>
              </a:rPr>
              <a:t>niecne słówka, które wypowiadamy często i ochoczo. </a:t>
            </a:r>
          </a:p>
          <a:p>
            <a:pPr marL="0" indent="0" algn="just">
              <a:buNone/>
            </a:pPr>
            <a:r>
              <a:rPr lang="pl-PL" sz="2000" dirty="0">
                <a:solidFill>
                  <a:schemeClr val="tx1">
                    <a:lumMod val="65000"/>
                    <a:lumOff val="35000"/>
                  </a:schemeClr>
                </a:solidFill>
              </a:rPr>
              <a:t>Problem używania wulgaryzmów jest nie tylko wyrazem braku kultury osobistej, co w głównej mierze efektem zubożania się świadomości językowej. Dzisiaj często stosujemy wulgaryzmy nie dlatego, żeby się komuś przypodobać, czy w zbudzić sympatię w określonym środowisku. Problemem jest nasz ubogi zasób słów. Dlatego z braku słów, które nas określają i pomagają nam w wyrażeniu swoich myśli, stosujemy wulgaryzmy nie tylko jako przecinki, ale także nośniki naszych emocji. </a:t>
            </a:r>
          </a:p>
          <a:p>
            <a:pPr marL="0" indent="0">
              <a:buNone/>
            </a:pPr>
            <a:endParaRPr lang="pl-PL" sz="2000" dirty="0">
              <a:solidFill>
                <a:schemeClr val="tx1">
                  <a:lumMod val="65000"/>
                  <a:lumOff val="35000"/>
                </a:schemeClr>
              </a:solidFill>
            </a:endParaRPr>
          </a:p>
        </p:txBody>
      </p:sp>
    </p:spTree>
    <p:extLst>
      <p:ext uri="{BB962C8B-B14F-4D97-AF65-F5344CB8AC3E}">
        <p14:creationId xmlns:p14="http://schemas.microsoft.com/office/powerpoint/2010/main" val="406804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E48BDB1-FFFE-5042-A2D3-8E78E4FE3FCD}"/>
              </a:ext>
            </a:extLst>
          </p:cNvPr>
          <p:cNvSpPr>
            <a:spLocks noGrp="1"/>
          </p:cNvSpPr>
          <p:nvPr>
            <p:ph idx="1"/>
          </p:nvPr>
        </p:nvSpPr>
        <p:spPr>
          <a:xfrm>
            <a:off x="871442" y="1223319"/>
            <a:ext cx="5038916" cy="4948879"/>
          </a:xfrm>
        </p:spPr>
        <p:txBody>
          <a:bodyPr anchor="t">
            <a:normAutofit/>
          </a:bodyPr>
          <a:lstStyle/>
          <a:p>
            <a:pPr marL="0" indent="0" algn="just">
              <a:buNone/>
            </a:pPr>
            <a:r>
              <a:rPr lang="pl-PL" sz="2400" dirty="0">
                <a:solidFill>
                  <a:schemeClr val="tx1">
                    <a:lumMod val="65000"/>
                    <a:lumOff val="35000"/>
                  </a:schemeClr>
                </a:solidFill>
              </a:rPr>
              <a:t>Przyczyn wulgaryzacji języka należy upatrywać w ubogim zasobie słownictwa. Bo jak inaczej nazwać sytuacje, w której młody człowiek próbując wyrazić ważne dla siebie emocje, jako przecinek stawia wyraz powszechnie uważany za obraźliwy? Oczywiście można to tłumaczyć stresem. Młodzież ucząc się języka podchwytuje wszelkie wulgaryzmy znacznie chętniej, niż terminy literackie. Problemem kultury słownej młodych ludzi jest najbliższe otoczenie, a więc rodzina i szkoła.</a:t>
            </a:r>
          </a:p>
          <a:p>
            <a:pPr marL="0" indent="0">
              <a:buNone/>
            </a:pPr>
            <a:endParaRPr lang="pl-PL" sz="2000" dirty="0">
              <a:solidFill>
                <a:schemeClr val="tx1">
                  <a:lumMod val="65000"/>
                  <a:lumOff val="35000"/>
                </a:schemeClr>
              </a:solidFill>
            </a:endParaRPr>
          </a:p>
        </p:txBody>
      </p:sp>
      <p:sp>
        <p:nvSpPr>
          <p:cNvPr id="12" name="Rectangle 11">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sylwetka&#10;&#10;Opis wygenerowany automatycznie">
            <a:extLst>
              <a:ext uri="{FF2B5EF4-FFF2-40B4-BE49-F238E27FC236}">
                <a16:creationId xmlns:a16="http://schemas.microsoft.com/office/drawing/2014/main" id="{C929C8C3-C1C0-5D46-8539-92A1B47393F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8401"/>
          <a:stretch/>
        </p:blipFill>
        <p:spPr>
          <a:xfrm>
            <a:off x="7461069" y="685801"/>
            <a:ext cx="4117787" cy="5486399"/>
          </a:xfrm>
          <a:prstGeom prst="rect">
            <a:avLst/>
          </a:prstGeom>
        </p:spPr>
      </p:pic>
    </p:spTree>
    <p:extLst>
      <p:ext uri="{BB962C8B-B14F-4D97-AF65-F5344CB8AC3E}">
        <p14:creationId xmlns:p14="http://schemas.microsoft.com/office/powerpoint/2010/main" val="358379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74BF3A-99A0-443B-8183-52CF1495D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973F92-838E-499A-9775-F247D6D06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ytuł 1">
            <a:extLst>
              <a:ext uri="{FF2B5EF4-FFF2-40B4-BE49-F238E27FC236}">
                <a16:creationId xmlns:a16="http://schemas.microsoft.com/office/drawing/2014/main" id="{160DAE59-8835-944E-BB1E-2165D316DEE0}"/>
              </a:ext>
            </a:extLst>
          </p:cNvPr>
          <p:cNvSpPr>
            <a:spLocks noGrp="1"/>
          </p:cNvSpPr>
          <p:nvPr>
            <p:ph type="title"/>
          </p:nvPr>
        </p:nvSpPr>
        <p:spPr>
          <a:xfrm>
            <a:off x="1167144" y="1259958"/>
            <a:ext cx="4447512" cy="2481729"/>
          </a:xfrm>
        </p:spPr>
        <p:txBody>
          <a:bodyPr vert="horz" lIns="91440" tIns="45720" rIns="91440" bIns="45720" rtlCol="0" anchor="b">
            <a:normAutofit/>
          </a:bodyPr>
          <a:lstStyle/>
          <a:p>
            <a:pPr algn="ctr"/>
            <a:r>
              <a:rPr lang="en-US" sz="4800" b="1" kern="1200" dirty="0">
                <a:solidFill>
                  <a:srgbClr val="595959"/>
                </a:solidFill>
                <a:latin typeface="+mj-lt"/>
                <a:ea typeface="+mj-ea"/>
                <a:cs typeface="+mj-cs"/>
              </a:rPr>
              <a:t>Jak </a:t>
            </a:r>
            <a:r>
              <a:rPr lang="en-US" sz="4800" b="1" kern="1200" dirty="0" err="1">
                <a:solidFill>
                  <a:srgbClr val="595959"/>
                </a:solidFill>
                <a:latin typeface="+mj-lt"/>
                <a:ea typeface="+mj-ea"/>
                <a:cs typeface="+mj-cs"/>
              </a:rPr>
              <a:t>przestać</a:t>
            </a:r>
            <a:r>
              <a:rPr lang="en-US" sz="4800" b="1" kern="1200" dirty="0">
                <a:solidFill>
                  <a:srgbClr val="595959"/>
                </a:solidFill>
                <a:latin typeface="+mj-lt"/>
                <a:ea typeface="+mj-ea"/>
                <a:cs typeface="+mj-cs"/>
              </a:rPr>
              <a:t> </a:t>
            </a:r>
            <a:r>
              <a:rPr lang="en-US" sz="4800" b="1" kern="1200" dirty="0" err="1">
                <a:solidFill>
                  <a:srgbClr val="595959"/>
                </a:solidFill>
                <a:latin typeface="+mj-lt"/>
                <a:ea typeface="+mj-ea"/>
                <a:cs typeface="+mj-cs"/>
              </a:rPr>
              <a:t>przeklinać</a:t>
            </a:r>
            <a:r>
              <a:rPr lang="en-US" sz="4800" b="1" kern="1200" dirty="0">
                <a:solidFill>
                  <a:srgbClr val="595959"/>
                </a:solidFill>
                <a:latin typeface="+mj-lt"/>
                <a:ea typeface="+mj-ea"/>
                <a:cs typeface="+mj-cs"/>
              </a:rPr>
              <a:t>?</a:t>
            </a:r>
          </a:p>
        </p:txBody>
      </p:sp>
      <p:pic>
        <p:nvPicPr>
          <p:cNvPr id="5" name="Symbol zastępczy zawartości 4">
            <a:extLst>
              <a:ext uri="{FF2B5EF4-FFF2-40B4-BE49-F238E27FC236}">
                <a16:creationId xmlns:a16="http://schemas.microsoft.com/office/drawing/2014/main" id="{D0716B4C-773E-1A4A-B2F3-D54B81651A8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171121" y="1601457"/>
            <a:ext cx="2658244" cy="3655085"/>
          </a:xfrm>
          <a:prstGeom prst="rect">
            <a:avLst/>
          </a:prstGeom>
        </p:spPr>
      </p:pic>
    </p:spTree>
    <p:extLst>
      <p:ext uri="{BB962C8B-B14F-4D97-AF65-F5344CB8AC3E}">
        <p14:creationId xmlns:p14="http://schemas.microsoft.com/office/powerpoint/2010/main" val="328267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CE9BDE0-A6D1-4344-B640-6C3733E50A1B}"/>
              </a:ext>
            </a:extLst>
          </p:cNvPr>
          <p:cNvSpPr>
            <a:spLocks noGrp="1"/>
          </p:cNvSpPr>
          <p:nvPr>
            <p:ph type="title"/>
          </p:nvPr>
        </p:nvSpPr>
        <p:spPr>
          <a:xfrm>
            <a:off x="1616054" y="1070149"/>
            <a:ext cx="8959893" cy="1004836"/>
          </a:xfrm>
        </p:spPr>
        <p:txBody>
          <a:bodyPr anchor="ctr">
            <a:normAutofit/>
          </a:bodyPr>
          <a:lstStyle/>
          <a:p>
            <a:pPr algn="ctr"/>
            <a:endParaRPr lang="pl-PL" sz="3200">
              <a:solidFill>
                <a:srgbClr val="595959"/>
              </a:solidFill>
            </a:endParaRP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31548B9-E44D-074E-81FA-3C2F7D9969C1}"/>
              </a:ext>
            </a:extLst>
          </p:cNvPr>
          <p:cNvSpPr>
            <a:spLocks noGrp="1"/>
          </p:cNvSpPr>
          <p:nvPr>
            <p:ph idx="1"/>
          </p:nvPr>
        </p:nvSpPr>
        <p:spPr>
          <a:xfrm>
            <a:off x="1616054" y="2768321"/>
            <a:ext cx="8959892" cy="2828543"/>
          </a:xfrm>
        </p:spPr>
        <p:txBody>
          <a:bodyPr anchor="t">
            <a:normAutofit/>
          </a:bodyPr>
          <a:lstStyle/>
          <a:p>
            <a:pPr marL="0" indent="0" algn="ctr">
              <a:buNone/>
            </a:pPr>
            <a:r>
              <a:rPr lang="pl-PL" b="1" dirty="0">
                <a:solidFill>
                  <a:schemeClr val="tx1">
                    <a:lumMod val="65000"/>
                    <a:lumOff val="35000"/>
                  </a:schemeClr>
                </a:solidFill>
              </a:rPr>
              <a:t>Przeklinanie jest jednym ze złych nawyków</a:t>
            </a:r>
            <a:r>
              <a:rPr lang="pl-PL" dirty="0">
                <a:solidFill>
                  <a:schemeClr val="tx1">
                    <a:lumMod val="65000"/>
                    <a:lumOff val="35000"/>
                  </a:schemeClr>
                </a:solidFill>
              </a:rPr>
              <a:t>. </a:t>
            </a:r>
            <a:br>
              <a:rPr lang="pl-PL" dirty="0">
                <a:solidFill>
                  <a:schemeClr val="tx1">
                    <a:lumMod val="65000"/>
                    <a:lumOff val="35000"/>
                  </a:schemeClr>
                </a:solidFill>
              </a:rPr>
            </a:br>
            <a:r>
              <a:rPr lang="pl-PL" dirty="0">
                <a:solidFill>
                  <a:schemeClr val="tx1">
                    <a:lumMod val="65000"/>
                    <a:lumOff val="35000"/>
                  </a:schemeClr>
                </a:solidFill>
              </a:rPr>
              <a:t>Przeklinają ludzie w najbliższym otoczeniu, w sklepie, </a:t>
            </a:r>
            <a:br>
              <a:rPr lang="pl-PL" dirty="0">
                <a:solidFill>
                  <a:schemeClr val="tx1">
                    <a:lumMod val="65000"/>
                    <a:lumOff val="35000"/>
                  </a:schemeClr>
                </a:solidFill>
              </a:rPr>
            </a:br>
            <a:r>
              <a:rPr lang="pl-PL" dirty="0">
                <a:solidFill>
                  <a:schemeClr val="tx1">
                    <a:lumMod val="65000"/>
                    <a:lumOff val="35000"/>
                  </a:schemeClr>
                </a:solidFill>
              </a:rPr>
              <a:t>w kinie, na ulicy, w szkole a my ich naśladujemy. </a:t>
            </a:r>
            <a:br>
              <a:rPr lang="pl-PL" dirty="0">
                <a:solidFill>
                  <a:schemeClr val="tx1">
                    <a:lumMod val="65000"/>
                    <a:lumOff val="35000"/>
                  </a:schemeClr>
                </a:solidFill>
              </a:rPr>
            </a:br>
            <a:r>
              <a:rPr lang="pl-PL" dirty="0">
                <a:solidFill>
                  <a:schemeClr val="tx1">
                    <a:lumMod val="65000"/>
                    <a:lumOff val="35000"/>
                  </a:schemeClr>
                </a:solidFill>
              </a:rPr>
              <a:t>Jeśli jednak zmęczyłeś się już przekleństwami i chcesz, aby inni o tobie dobrze myśleli, pora skończyć z tym złym przyzwyczajeniem.</a:t>
            </a:r>
          </a:p>
          <a:p>
            <a:pPr marL="0" indent="0">
              <a:buNone/>
            </a:pPr>
            <a:endParaRPr lang="pl-PL" sz="2000" dirty="0">
              <a:solidFill>
                <a:schemeClr val="tx1">
                  <a:lumMod val="65000"/>
                  <a:lumOff val="35000"/>
                </a:schemeClr>
              </a:solidFill>
            </a:endParaRPr>
          </a:p>
        </p:txBody>
      </p:sp>
    </p:spTree>
    <p:extLst>
      <p:ext uri="{BB962C8B-B14F-4D97-AF65-F5344CB8AC3E}">
        <p14:creationId xmlns:p14="http://schemas.microsoft.com/office/powerpoint/2010/main" val="43002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586B818-37FE-2942-A8D5-399D37187498}"/>
              </a:ext>
            </a:extLst>
          </p:cNvPr>
          <p:cNvSpPr>
            <a:spLocks noGrp="1"/>
          </p:cNvSpPr>
          <p:nvPr>
            <p:ph type="title"/>
          </p:nvPr>
        </p:nvSpPr>
        <p:spPr>
          <a:xfrm>
            <a:off x="1632439" y="1335183"/>
            <a:ext cx="3516922" cy="4150899"/>
          </a:xfrm>
        </p:spPr>
        <p:txBody>
          <a:bodyPr>
            <a:normAutofit/>
          </a:bodyPr>
          <a:lstStyle/>
          <a:p>
            <a:pPr algn="ctr"/>
            <a:r>
              <a:rPr lang="pl-PL" sz="3200" b="1" dirty="0">
                <a:solidFill>
                  <a:srgbClr val="595959"/>
                </a:solidFill>
              </a:rPr>
              <a:t>Rozpoznanie problemu</a:t>
            </a:r>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ECD69FC-7F0D-C648-B0AA-1CB60D6EED9D}"/>
              </a:ext>
            </a:extLst>
          </p:cNvPr>
          <p:cNvSpPr>
            <a:spLocks noGrp="1"/>
          </p:cNvSpPr>
          <p:nvPr>
            <p:ph idx="1"/>
          </p:nvPr>
        </p:nvSpPr>
        <p:spPr>
          <a:xfrm>
            <a:off x="6096000" y="685799"/>
            <a:ext cx="5410200" cy="5486400"/>
          </a:xfrm>
        </p:spPr>
        <p:txBody>
          <a:bodyPr anchor="ctr">
            <a:normAutofit lnSpcReduction="10000"/>
          </a:bodyPr>
          <a:lstStyle/>
          <a:p>
            <a:pPr marL="0" indent="0" algn="just">
              <a:buNone/>
            </a:pPr>
            <a:endParaRPr lang="pl-PL" sz="1900" dirty="0">
              <a:solidFill>
                <a:schemeClr val="tx1">
                  <a:lumMod val="65000"/>
                  <a:lumOff val="35000"/>
                </a:schemeClr>
              </a:solidFill>
            </a:endParaRPr>
          </a:p>
          <a:p>
            <a:pPr marL="0" indent="0" algn="just">
              <a:buNone/>
            </a:pPr>
            <a:r>
              <a:rPr lang="pl-PL" sz="1900" dirty="0">
                <a:solidFill>
                  <a:schemeClr val="tx1">
                    <a:lumMod val="65000"/>
                    <a:lumOff val="35000"/>
                  </a:schemeClr>
                </a:solidFill>
              </a:rPr>
              <a:t>Pierwszym krokiem, który musisz zrobić jest </a:t>
            </a:r>
            <a:r>
              <a:rPr lang="pl-PL" sz="1900" b="1" dirty="0">
                <a:solidFill>
                  <a:schemeClr val="tx1">
                    <a:lumMod val="65000"/>
                    <a:lumOff val="35000"/>
                  </a:schemeClr>
                </a:solidFill>
              </a:rPr>
              <a:t>zrozumienie swojego problemu</a:t>
            </a:r>
            <a:r>
              <a:rPr lang="pl-PL" sz="1900" dirty="0">
                <a:solidFill>
                  <a:schemeClr val="tx1">
                    <a:lumMod val="65000"/>
                    <a:lumOff val="35000"/>
                  </a:schemeClr>
                </a:solidFill>
              </a:rPr>
              <a:t>. Przeklinanie jest niebezpiecznym przyzwyczajeniem, które może prowadzić do dalszych problemów behawioralnych. Jak każdego przyzwyczajenia, tak i przeklinania jest bardzo ciężko się oduczyć. Dlatego tak ważne jest uzmysłowienie sobie swojego problemu. </a:t>
            </a:r>
          </a:p>
          <a:p>
            <a:pPr marL="0" indent="0" algn="just">
              <a:buNone/>
            </a:pPr>
            <a:r>
              <a:rPr lang="pl-PL" sz="1900" dirty="0">
                <a:solidFill>
                  <a:schemeClr val="tx1">
                    <a:lumMod val="65000"/>
                    <a:lumOff val="35000"/>
                  </a:schemeClr>
                </a:solidFill>
              </a:rPr>
              <a:t>Masz problem jeśli:</a:t>
            </a:r>
          </a:p>
          <a:p>
            <a:pPr algn="just"/>
            <a:r>
              <a:rPr lang="pl-PL" sz="1900" dirty="0">
                <a:solidFill>
                  <a:schemeClr val="tx1">
                    <a:lumMod val="65000"/>
                    <a:lumOff val="35000"/>
                  </a:schemeClr>
                </a:solidFill>
              </a:rPr>
              <a:t>wypowiadając się co drugie słowo używasz wulgaryzmu, </a:t>
            </a:r>
          </a:p>
          <a:p>
            <a:pPr marL="0" indent="0" algn="just">
              <a:buNone/>
            </a:pPr>
            <a:endParaRPr lang="pl-PL" sz="1900" dirty="0">
              <a:solidFill>
                <a:schemeClr val="tx1">
                  <a:lumMod val="65000"/>
                  <a:lumOff val="35000"/>
                </a:schemeClr>
              </a:solidFill>
            </a:endParaRPr>
          </a:p>
          <a:p>
            <a:pPr algn="just"/>
            <a:r>
              <a:rPr lang="pl-PL" sz="1900" dirty="0">
                <a:solidFill>
                  <a:schemeClr val="tx1">
                    <a:lumMod val="65000"/>
                    <a:lumOff val="35000"/>
                  </a:schemeClr>
                </a:solidFill>
              </a:rPr>
              <a:t>wydaje ci się, że najfajniejszym sposobem odzywania się do kumpla, rodzica, nauczyciela czy dziewczyny jest dodanie do całego zdania jakiegoś przekleństwa,</a:t>
            </a:r>
          </a:p>
          <a:p>
            <a:pPr marL="0" indent="0" algn="just">
              <a:buNone/>
            </a:pPr>
            <a:endParaRPr lang="pl-PL" sz="1900" dirty="0">
              <a:solidFill>
                <a:schemeClr val="tx1">
                  <a:lumMod val="65000"/>
                  <a:lumOff val="35000"/>
                </a:schemeClr>
              </a:solidFill>
            </a:endParaRPr>
          </a:p>
          <a:p>
            <a:pPr algn="just"/>
            <a:r>
              <a:rPr lang="pl-PL" sz="1900" dirty="0">
                <a:solidFill>
                  <a:schemeClr val="tx1">
                    <a:lumMod val="65000"/>
                    <a:lumOff val="35000"/>
                  </a:schemeClr>
                </a:solidFill>
              </a:rPr>
              <a:t>nie wiesz jak wyrazić swoje uczucia i spostrzeżenia bez użycia brzydkich słów.</a:t>
            </a:r>
          </a:p>
          <a:p>
            <a:pPr marL="0" indent="0">
              <a:buNone/>
            </a:pPr>
            <a:endParaRPr lang="pl-PL" sz="1400" dirty="0">
              <a:solidFill>
                <a:schemeClr val="tx1">
                  <a:lumMod val="65000"/>
                  <a:lumOff val="35000"/>
                </a:schemeClr>
              </a:solidFill>
            </a:endParaRPr>
          </a:p>
          <a:p>
            <a:pPr marL="0" indent="0">
              <a:buNone/>
            </a:pPr>
            <a:endParaRPr lang="pl-PL" sz="1400" dirty="0">
              <a:solidFill>
                <a:schemeClr val="tx1">
                  <a:lumMod val="65000"/>
                  <a:lumOff val="35000"/>
                </a:schemeClr>
              </a:solidFill>
            </a:endParaRPr>
          </a:p>
        </p:txBody>
      </p:sp>
    </p:spTree>
    <p:extLst>
      <p:ext uri="{BB962C8B-B14F-4D97-AF65-F5344CB8AC3E}">
        <p14:creationId xmlns:p14="http://schemas.microsoft.com/office/powerpoint/2010/main" val="81457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0C438B1-CB0E-9246-B746-FA2697792843}"/>
              </a:ext>
            </a:extLst>
          </p:cNvPr>
          <p:cNvSpPr>
            <a:spLocks noGrp="1"/>
          </p:cNvSpPr>
          <p:nvPr>
            <p:ph type="title"/>
          </p:nvPr>
        </p:nvSpPr>
        <p:spPr>
          <a:xfrm>
            <a:off x="1265274" y="1063256"/>
            <a:ext cx="5624624" cy="1097210"/>
          </a:xfrm>
        </p:spPr>
        <p:txBody>
          <a:bodyPr anchor="b">
            <a:normAutofit/>
          </a:bodyPr>
          <a:lstStyle/>
          <a:p>
            <a:pPr algn="ctr"/>
            <a:r>
              <a:rPr lang="pl-PL" sz="3200" b="1">
                <a:solidFill>
                  <a:srgbClr val="595959"/>
                </a:solidFill>
              </a:rPr>
              <a:t>Zrozum dlaczego przeklinasz?</a:t>
            </a:r>
          </a:p>
        </p:txBody>
      </p:sp>
      <p:sp>
        <p:nvSpPr>
          <p:cNvPr id="3" name="Symbol zastępczy zawartości 2">
            <a:extLst>
              <a:ext uri="{FF2B5EF4-FFF2-40B4-BE49-F238E27FC236}">
                <a16:creationId xmlns:a16="http://schemas.microsoft.com/office/drawing/2014/main" id="{BB128BA2-F02A-0D41-8841-B92321026C31}"/>
              </a:ext>
            </a:extLst>
          </p:cNvPr>
          <p:cNvSpPr>
            <a:spLocks noGrp="1"/>
          </p:cNvSpPr>
          <p:nvPr>
            <p:ph idx="1"/>
          </p:nvPr>
        </p:nvSpPr>
        <p:spPr>
          <a:xfrm>
            <a:off x="1335801" y="2447337"/>
            <a:ext cx="5475266" cy="3156022"/>
          </a:xfrm>
        </p:spPr>
        <p:txBody>
          <a:bodyPr anchor="t">
            <a:normAutofit/>
          </a:bodyPr>
          <a:lstStyle/>
          <a:p>
            <a:pPr marL="0" indent="0" algn="just">
              <a:buNone/>
            </a:pPr>
            <a:r>
              <a:rPr lang="pl-PL" sz="2000" dirty="0">
                <a:solidFill>
                  <a:srgbClr val="595959"/>
                </a:solidFill>
              </a:rPr>
              <a:t>Przeklinasz ponieważ przebywasz z osobami, które nie za bardzo lubią to co robią i przeklinanie jest sposobem wyrażenia swojej niechęci? </a:t>
            </a:r>
          </a:p>
          <a:p>
            <a:pPr marL="0" indent="0" algn="just">
              <a:buNone/>
            </a:pPr>
            <a:r>
              <a:rPr lang="pl-PL" sz="2000" dirty="0">
                <a:solidFill>
                  <a:srgbClr val="595959"/>
                </a:solidFill>
              </a:rPr>
              <a:t>Ponieważ twoi kumple mówią w taki sposób cały czas? </a:t>
            </a:r>
          </a:p>
          <a:p>
            <a:pPr marL="0" indent="0" algn="just">
              <a:buNone/>
            </a:pPr>
            <a:r>
              <a:rPr lang="pl-PL" sz="2000" dirty="0">
                <a:solidFill>
                  <a:srgbClr val="595959"/>
                </a:solidFill>
              </a:rPr>
              <a:t>Przeklinasz ponieważ buntujesz się przeciwko rodzicom czy nauczycielom? </a:t>
            </a:r>
          </a:p>
          <a:p>
            <a:pPr marL="0" indent="0" algn="just">
              <a:buNone/>
            </a:pPr>
            <a:r>
              <a:rPr lang="pl-PL" sz="2000" dirty="0">
                <a:solidFill>
                  <a:srgbClr val="595959"/>
                </a:solidFill>
              </a:rPr>
              <a:t>Ponieważ jesteś zły, smutny lub boisz się, że nie potrafisz się wyrazić w inny sposób?</a:t>
            </a:r>
          </a:p>
          <a:p>
            <a:pPr marL="0" indent="0">
              <a:buNone/>
            </a:pPr>
            <a:endParaRPr lang="pl-PL" sz="2000" dirty="0">
              <a:solidFill>
                <a:srgbClr val="595959"/>
              </a:solidFill>
            </a:endParaRPr>
          </a:p>
        </p:txBody>
      </p:sp>
      <p:pic>
        <p:nvPicPr>
          <p:cNvPr id="5" name="Obraz 4">
            <a:extLst>
              <a:ext uri="{FF2B5EF4-FFF2-40B4-BE49-F238E27FC236}">
                <a16:creationId xmlns:a16="http://schemas.microsoft.com/office/drawing/2014/main" id="{B00AB458-F717-1D4F-B711-DBEE41236AE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379" r="33219" b="5"/>
          <a:stretch/>
        </p:blipFill>
        <p:spPr>
          <a:xfrm>
            <a:off x="7461069" y="685799"/>
            <a:ext cx="4117787" cy="5486399"/>
          </a:xfrm>
          <a:prstGeom prst="rect">
            <a:avLst/>
          </a:prstGeom>
        </p:spPr>
      </p:pic>
    </p:spTree>
    <p:extLst>
      <p:ext uri="{BB962C8B-B14F-4D97-AF65-F5344CB8AC3E}">
        <p14:creationId xmlns:p14="http://schemas.microsoft.com/office/powerpoint/2010/main" val="385485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2FDBF5C-A4D7-4D4E-9F88-3B0432655F19}"/>
              </a:ext>
            </a:extLst>
          </p:cNvPr>
          <p:cNvSpPr>
            <a:spLocks noGrp="1"/>
          </p:cNvSpPr>
          <p:nvPr>
            <p:ph type="title"/>
          </p:nvPr>
        </p:nvSpPr>
        <p:spPr>
          <a:xfrm>
            <a:off x="1265274" y="1063256"/>
            <a:ext cx="5624624" cy="1097210"/>
          </a:xfrm>
        </p:spPr>
        <p:txBody>
          <a:bodyPr anchor="b">
            <a:normAutofit/>
          </a:bodyPr>
          <a:lstStyle/>
          <a:p>
            <a:pPr algn="ctr"/>
            <a:r>
              <a:rPr lang="pl-PL" sz="3200" b="1">
                <a:solidFill>
                  <a:srgbClr val="595959"/>
                </a:solidFill>
              </a:rPr>
              <a:t>Czy chcesz przestać przeklinać?</a:t>
            </a:r>
          </a:p>
        </p:txBody>
      </p:sp>
      <p:sp>
        <p:nvSpPr>
          <p:cNvPr id="3" name="Symbol zastępczy zawartości 2">
            <a:extLst>
              <a:ext uri="{FF2B5EF4-FFF2-40B4-BE49-F238E27FC236}">
                <a16:creationId xmlns:a16="http://schemas.microsoft.com/office/drawing/2014/main" id="{753F5795-CCC0-ED45-A278-5B60436470A6}"/>
              </a:ext>
            </a:extLst>
          </p:cNvPr>
          <p:cNvSpPr>
            <a:spLocks noGrp="1"/>
          </p:cNvSpPr>
          <p:nvPr>
            <p:ph idx="1"/>
          </p:nvPr>
        </p:nvSpPr>
        <p:spPr>
          <a:xfrm>
            <a:off x="1335801" y="2447337"/>
            <a:ext cx="5475266" cy="3156022"/>
          </a:xfrm>
        </p:spPr>
        <p:txBody>
          <a:bodyPr anchor="t">
            <a:normAutofit/>
          </a:bodyPr>
          <a:lstStyle/>
          <a:p>
            <a:pPr marL="0" indent="0" algn="ctr">
              <a:buNone/>
            </a:pPr>
            <a:r>
              <a:rPr lang="pl-PL" sz="2400" b="1" dirty="0">
                <a:solidFill>
                  <a:srgbClr val="595959"/>
                </a:solidFill>
              </a:rPr>
              <a:t>Aby przestać przeklinać musisz tego naprawdę chcieć. </a:t>
            </a:r>
            <a:br>
              <a:rPr lang="pl-PL" sz="2400" b="1" dirty="0">
                <a:solidFill>
                  <a:srgbClr val="595959"/>
                </a:solidFill>
              </a:rPr>
            </a:br>
            <a:r>
              <a:rPr lang="pl-PL" sz="2400" b="1" dirty="0">
                <a:solidFill>
                  <a:srgbClr val="595959"/>
                </a:solidFill>
              </a:rPr>
              <a:t>Pomyśl dlaczego życie będzie lepsze jeśli przestaniesz przeklinać</a:t>
            </a:r>
            <a:r>
              <a:rPr lang="pl-PL" sz="2400" dirty="0">
                <a:solidFill>
                  <a:srgbClr val="595959"/>
                </a:solidFill>
              </a:rPr>
              <a:t>. </a:t>
            </a:r>
            <a:br>
              <a:rPr lang="pl-PL" sz="2400" dirty="0">
                <a:solidFill>
                  <a:srgbClr val="595959"/>
                </a:solidFill>
              </a:rPr>
            </a:br>
            <a:r>
              <a:rPr lang="pl-PL" sz="2400" dirty="0">
                <a:solidFill>
                  <a:srgbClr val="595959"/>
                </a:solidFill>
              </a:rPr>
              <a:t>To jest najlepsza droga, aby znaleźć motywację. </a:t>
            </a:r>
            <a:br>
              <a:rPr lang="pl-PL" sz="2400" dirty="0">
                <a:solidFill>
                  <a:srgbClr val="595959"/>
                </a:solidFill>
              </a:rPr>
            </a:br>
            <a:r>
              <a:rPr lang="pl-PL" sz="2400" dirty="0">
                <a:solidFill>
                  <a:srgbClr val="595959"/>
                </a:solidFill>
              </a:rPr>
              <a:t>Powody napisz na kartce.</a:t>
            </a:r>
          </a:p>
          <a:p>
            <a:pPr marL="0" indent="0">
              <a:buNone/>
            </a:pPr>
            <a:endParaRPr lang="pl-PL" sz="2000" dirty="0">
              <a:solidFill>
                <a:srgbClr val="595959"/>
              </a:solidFill>
            </a:endParaRPr>
          </a:p>
        </p:txBody>
      </p:sp>
      <p:pic>
        <p:nvPicPr>
          <p:cNvPr id="9" name="Obraz 8">
            <a:extLst>
              <a:ext uri="{FF2B5EF4-FFF2-40B4-BE49-F238E27FC236}">
                <a16:creationId xmlns:a16="http://schemas.microsoft.com/office/drawing/2014/main" id="{10E163F7-E7D3-144D-AD38-89EB105953C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016" r="24693"/>
          <a:stretch/>
        </p:blipFill>
        <p:spPr>
          <a:xfrm>
            <a:off x="7461069" y="685799"/>
            <a:ext cx="4117787" cy="5486399"/>
          </a:xfrm>
          <a:prstGeom prst="rect">
            <a:avLst/>
          </a:prstGeom>
        </p:spPr>
      </p:pic>
    </p:spTree>
    <p:extLst>
      <p:ext uri="{BB962C8B-B14F-4D97-AF65-F5344CB8AC3E}">
        <p14:creationId xmlns:p14="http://schemas.microsoft.com/office/powerpoint/2010/main" val="176823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E47FE40-F70B-4BF4-9CEA-F14800A6A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826778-2F54-4F8E-BA27-C95E488D3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83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02B31EC-3B50-7848-AB30-F9A8E73F4296}"/>
              </a:ext>
            </a:extLst>
          </p:cNvPr>
          <p:cNvSpPr>
            <a:spLocks noGrp="1"/>
          </p:cNvSpPr>
          <p:nvPr>
            <p:ph type="title"/>
          </p:nvPr>
        </p:nvSpPr>
        <p:spPr>
          <a:xfrm>
            <a:off x="1001676" y="1259958"/>
            <a:ext cx="3444948" cy="2481729"/>
          </a:xfrm>
        </p:spPr>
        <p:txBody>
          <a:bodyPr vert="horz" lIns="91440" tIns="45720" rIns="91440" bIns="45720" rtlCol="0" anchor="b">
            <a:normAutofit/>
          </a:bodyPr>
          <a:lstStyle/>
          <a:p>
            <a:pPr algn="ctr"/>
            <a:r>
              <a:rPr lang="en-US" sz="4800" b="1" kern="1200" dirty="0">
                <a:solidFill>
                  <a:srgbClr val="595959"/>
                </a:solidFill>
                <a:latin typeface="+mj-lt"/>
                <a:ea typeface="+mj-ea"/>
                <a:cs typeface="+mj-cs"/>
              </a:rPr>
              <a:t>Co </a:t>
            </a:r>
            <a:r>
              <a:rPr lang="en-US" sz="4800" b="1" kern="1200" dirty="0" err="1">
                <a:solidFill>
                  <a:srgbClr val="595959"/>
                </a:solidFill>
                <a:latin typeface="+mj-lt"/>
                <a:ea typeface="+mj-ea"/>
                <a:cs typeface="+mj-cs"/>
              </a:rPr>
              <a:t>robić</a:t>
            </a:r>
            <a:r>
              <a:rPr lang="en-US" sz="4800" b="1" kern="1200" dirty="0">
                <a:solidFill>
                  <a:srgbClr val="595959"/>
                </a:solidFill>
                <a:latin typeface="+mj-lt"/>
                <a:ea typeface="+mj-ea"/>
                <a:cs typeface="+mj-cs"/>
              </a:rPr>
              <a:t>?</a:t>
            </a:r>
          </a:p>
        </p:txBody>
      </p:sp>
      <p:pic>
        <p:nvPicPr>
          <p:cNvPr id="5" name="Symbol zastępczy zawartości 4">
            <a:extLst>
              <a:ext uri="{FF2B5EF4-FFF2-40B4-BE49-F238E27FC236}">
                <a16:creationId xmlns:a16="http://schemas.microsoft.com/office/drawing/2014/main" id="{EA82FC79-8D69-844D-AACB-64E1FB3BCC2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810935" y="1419785"/>
            <a:ext cx="4018430" cy="4018430"/>
          </a:xfrm>
          <a:prstGeom prst="rect">
            <a:avLst/>
          </a:prstGeom>
        </p:spPr>
      </p:pic>
    </p:spTree>
    <p:extLst>
      <p:ext uri="{BB962C8B-B14F-4D97-AF65-F5344CB8AC3E}">
        <p14:creationId xmlns:p14="http://schemas.microsoft.com/office/powerpoint/2010/main" val="50564153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1141</Words>
  <Application>Microsoft Office PowerPoint</Application>
  <PresentationFormat>Panoramiczny</PresentationFormat>
  <Paragraphs>39</Paragraphs>
  <Slides>17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Calibri</vt:lpstr>
      <vt:lpstr>Calibri Light</vt:lpstr>
      <vt:lpstr>Wingdings</vt:lpstr>
      <vt:lpstr>Motyw pakietu Office</vt:lpstr>
      <vt:lpstr>17 grudnia</vt:lpstr>
      <vt:lpstr>Wstęp</vt:lpstr>
      <vt:lpstr>Prezentacja programu PowerPoint</vt:lpstr>
      <vt:lpstr>Jak przestać przeklinać?</vt:lpstr>
      <vt:lpstr>Prezentacja programu PowerPoint</vt:lpstr>
      <vt:lpstr>Rozpoznanie problemu</vt:lpstr>
      <vt:lpstr>Zrozum dlaczego przeklinasz?</vt:lpstr>
      <vt:lpstr>Czy chcesz przestać przeklinać?</vt:lpstr>
      <vt:lpstr>Co robić?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Ostatnia rada</vt:lpstr>
      <vt:lpstr>Opracowanie i 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grudnia</dc:title>
  <dc:creator>Trzcińska Anna - włoski</dc:creator>
  <cp:lastModifiedBy>Vostro 15</cp:lastModifiedBy>
  <cp:revision>5</cp:revision>
  <dcterms:created xsi:type="dcterms:W3CDTF">2020-12-16T13:19:34Z</dcterms:created>
  <dcterms:modified xsi:type="dcterms:W3CDTF">2020-12-18T08:22:46Z</dcterms:modified>
</cp:coreProperties>
</file>