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A739-859D-4CEC-BFFA-3EC8F41B4550}" type="datetimeFigureOut">
              <a:rPr lang="sk-SK" smtClean="0"/>
              <a:pPr/>
              <a:t>7.2.2022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F7A156F1-BA19-4C26-BE4C-AD49A6578EB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07533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A739-859D-4CEC-BFFA-3EC8F41B4550}" type="datetimeFigureOut">
              <a:rPr lang="sk-SK" smtClean="0"/>
              <a:pPr/>
              <a:t>7.2.2022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7A156F1-BA19-4C26-BE4C-AD49A6578EB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7635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A739-859D-4CEC-BFFA-3EC8F41B4550}" type="datetimeFigureOut">
              <a:rPr lang="sk-SK" smtClean="0"/>
              <a:pPr/>
              <a:t>7.2.2022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7A156F1-BA19-4C26-BE4C-AD49A6578EB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9676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A739-859D-4CEC-BFFA-3EC8F41B4550}" type="datetimeFigureOut">
              <a:rPr lang="sk-SK" smtClean="0"/>
              <a:pPr/>
              <a:t>7.2.2022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7A156F1-BA19-4C26-BE4C-AD49A6578EB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22855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A739-859D-4CEC-BFFA-3EC8F41B4550}" type="datetimeFigureOut">
              <a:rPr lang="sk-SK" smtClean="0"/>
              <a:pPr/>
              <a:t>7.2.2022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7A156F1-BA19-4C26-BE4C-AD49A6578EB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2650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A739-859D-4CEC-BFFA-3EC8F41B4550}" type="datetimeFigureOut">
              <a:rPr lang="sk-SK" smtClean="0"/>
              <a:pPr/>
              <a:t>7.2.2022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7A156F1-BA19-4C26-BE4C-AD49A6578EB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58160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A739-859D-4CEC-BFFA-3EC8F41B4550}" type="datetimeFigureOut">
              <a:rPr lang="sk-SK" smtClean="0"/>
              <a:pPr/>
              <a:t>7.2.2022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56F1-BA19-4C26-BE4C-AD49A6578EB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391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A739-859D-4CEC-BFFA-3EC8F41B4550}" type="datetimeFigureOut">
              <a:rPr lang="sk-SK" smtClean="0"/>
              <a:pPr/>
              <a:t>7.2.2022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56F1-BA19-4C26-BE4C-AD49A6578EB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9143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A739-859D-4CEC-BFFA-3EC8F41B4550}" type="datetimeFigureOut">
              <a:rPr lang="sk-SK" smtClean="0"/>
              <a:pPr/>
              <a:t>7.2.2022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56F1-BA19-4C26-BE4C-AD49A6578EB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097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A739-859D-4CEC-BFFA-3EC8F41B4550}" type="datetimeFigureOut">
              <a:rPr lang="sk-SK" smtClean="0"/>
              <a:pPr/>
              <a:t>7.2.2022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7A156F1-BA19-4C26-BE4C-AD49A6578EB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0586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A739-859D-4CEC-BFFA-3EC8F41B4550}" type="datetimeFigureOut">
              <a:rPr lang="sk-SK" smtClean="0"/>
              <a:pPr/>
              <a:t>7.2.2022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7A156F1-BA19-4C26-BE4C-AD49A6578EB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56715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A739-859D-4CEC-BFFA-3EC8F41B4550}" type="datetimeFigureOut">
              <a:rPr lang="sk-SK" smtClean="0"/>
              <a:pPr/>
              <a:t>7.2.2022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7A156F1-BA19-4C26-BE4C-AD49A6578EB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9952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A739-859D-4CEC-BFFA-3EC8F41B4550}" type="datetimeFigureOut">
              <a:rPr lang="sk-SK" smtClean="0"/>
              <a:pPr/>
              <a:t>7.2.2022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56F1-BA19-4C26-BE4C-AD49A6578EB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42624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A739-859D-4CEC-BFFA-3EC8F41B4550}" type="datetimeFigureOut">
              <a:rPr lang="sk-SK" smtClean="0"/>
              <a:pPr/>
              <a:t>7.2.2022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56F1-BA19-4C26-BE4C-AD49A6578EB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5549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A739-859D-4CEC-BFFA-3EC8F41B4550}" type="datetimeFigureOut">
              <a:rPr lang="sk-SK" smtClean="0"/>
              <a:pPr/>
              <a:t>7.2.2022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56F1-BA19-4C26-BE4C-AD49A6578EB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8337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A739-859D-4CEC-BFFA-3EC8F41B4550}" type="datetimeFigureOut">
              <a:rPr lang="sk-SK" smtClean="0"/>
              <a:pPr/>
              <a:t>7.2.2022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7A156F1-BA19-4C26-BE4C-AD49A6578EB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454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BA739-859D-4CEC-BFFA-3EC8F41B4550}" type="datetimeFigureOut">
              <a:rPr lang="sk-SK" smtClean="0"/>
              <a:pPr/>
              <a:t>7.2.2022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7A156F1-BA19-4C26-BE4C-AD49A6578EB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7640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dirty="0" smtClean="0"/>
              <a:t>POISŤOVNE- druhy poistenia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Ing. Jana </a:t>
            </a:r>
            <a:r>
              <a:rPr lang="sk-SK" dirty="0" err="1" smtClean="0"/>
              <a:t>M</a:t>
            </a:r>
            <a:r>
              <a:rPr lang="sk-SK" dirty="0" err="1" smtClean="0"/>
              <a:t>ajtanová</a:t>
            </a:r>
            <a:r>
              <a:rPr lang="sk-SK" smtClean="0"/>
              <a:t>, 2021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7918648" cy="332652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sk-SK" dirty="0" smtClean="0"/>
              <a:t>Poisťovne poskytujú dva druhy poistenia:</a:t>
            </a:r>
          </a:p>
          <a:p>
            <a:pPr algn="l"/>
            <a:endParaRPr lang="sk-SK" dirty="0" smtClean="0"/>
          </a:p>
          <a:p>
            <a:pPr algn="l"/>
            <a:r>
              <a:rPr lang="sk-SK" dirty="0" smtClean="0"/>
              <a:t>neživotné                                 životné</a:t>
            </a:r>
          </a:p>
          <a:p>
            <a:pPr algn="l"/>
            <a:endParaRPr lang="sk-SK" dirty="0" smtClean="0"/>
          </a:p>
          <a:p>
            <a:pPr algn="l"/>
            <a:endParaRPr lang="sk-SK" dirty="0" smtClean="0"/>
          </a:p>
          <a:p>
            <a:pPr algn="l"/>
            <a:r>
              <a:rPr lang="sk-SK" dirty="0" smtClean="0"/>
              <a:t>poistenie majetku                 poistenie osôb, úraz</a:t>
            </a:r>
          </a:p>
          <a:p>
            <a:pPr algn="l"/>
            <a:r>
              <a:rPr lang="sk-SK" dirty="0" smtClean="0"/>
              <a:t>a zodpovednosti za škody    prípad smrti, strata                         </a:t>
            </a:r>
          </a:p>
          <a:p>
            <a:pPr algn="l"/>
            <a:r>
              <a:rPr lang="sk-SK" dirty="0" smtClean="0"/>
              <a:t>                                             zamestnania, dožitie       </a:t>
            </a:r>
          </a:p>
          <a:p>
            <a:pPr algn="l"/>
            <a:r>
              <a:rPr lang="sk-SK" dirty="0" smtClean="0"/>
              <a:t>                                             určitého veku a pod.</a:t>
            </a:r>
            <a:endParaRPr lang="sk-SK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83568" y="188640"/>
            <a:ext cx="7772400" cy="1065057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Komerčné poisťovne</a:t>
            </a:r>
            <a:endParaRPr kumimoji="0" lang="sk-SK" sz="4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7" name="Rovná spojovacia šípka 6"/>
          <p:cNvCxnSpPr/>
          <p:nvPr/>
        </p:nvCxnSpPr>
        <p:spPr>
          <a:xfrm flipH="1">
            <a:off x="2195736" y="1772816"/>
            <a:ext cx="187220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ovacia šípka 8"/>
          <p:cNvCxnSpPr/>
          <p:nvPr/>
        </p:nvCxnSpPr>
        <p:spPr>
          <a:xfrm>
            <a:off x="4139952" y="1772816"/>
            <a:ext cx="165618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/>
          <p:nvPr/>
        </p:nvCxnSpPr>
        <p:spPr>
          <a:xfrm>
            <a:off x="1619672" y="2636912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ovacia šípka 13"/>
          <p:cNvCxnSpPr/>
          <p:nvPr/>
        </p:nvCxnSpPr>
        <p:spPr>
          <a:xfrm>
            <a:off x="6228184" y="2636912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Výsledok vyhľadávania obrázkov pre dopyt preukaz poisten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653136"/>
            <a:ext cx="2977902" cy="11728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7772400" cy="3816424"/>
          </a:xfrm>
        </p:spPr>
        <p:txBody>
          <a:bodyPr/>
          <a:lstStyle/>
          <a:p>
            <a:pPr algn="l"/>
            <a:r>
              <a:rPr lang="sk-SK" sz="28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Komerčné poisťovne </a:t>
            </a:r>
            <a:r>
              <a:rPr lang="sk-SK" sz="28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ponúkajú aj </a:t>
            </a:r>
            <a:r>
              <a:rPr lang="sk-SK" sz="28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cestovné poistenie</a:t>
            </a:r>
            <a:r>
              <a:rPr lang="sk-SK" sz="28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pri ceste do  zahraničia, študijný pobyt alebo dovolenku. </a:t>
            </a:r>
          </a:p>
          <a:p>
            <a:pPr algn="l"/>
            <a:r>
              <a:rPr lang="sk-SK" sz="28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Poistenie zahŕňa aj poistenie batožiny. </a:t>
            </a:r>
            <a:endParaRPr lang="sk-SK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83568" y="188640"/>
            <a:ext cx="7772400" cy="1065057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Komerčné poisťovne</a:t>
            </a:r>
            <a:endParaRPr kumimoji="0" lang="sk-SK" sz="4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2" name="Picture 4" descr="http://www.investujeme.sk/obrazky/images-november-2013/ochorenia-v-zahranic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005064"/>
            <a:ext cx="3343275" cy="2162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7772400" cy="1199704"/>
          </a:xfrm>
        </p:spPr>
        <p:txBody>
          <a:bodyPr>
            <a:normAutofit/>
          </a:bodyPr>
          <a:lstStyle/>
          <a:p>
            <a:pPr algn="l"/>
            <a:r>
              <a:rPr lang="sk-SK" sz="3200" b="1" dirty="0" smtClean="0"/>
              <a:t>Ďakujem za pozornosť.</a:t>
            </a:r>
            <a:endParaRPr lang="sk-SK" sz="3200" b="1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83568" y="188640"/>
            <a:ext cx="7772400" cy="1065057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sk-SK" sz="4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6118448" cy="956319"/>
          </a:xfrm>
        </p:spPr>
        <p:txBody>
          <a:bodyPr/>
          <a:lstStyle/>
          <a:p>
            <a:pPr algn="l"/>
            <a:r>
              <a:rPr lang="sk-SK" dirty="0" smtClean="0"/>
              <a:t>Poisťovne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7992888" cy="3456384"/>
          </a:xfrm>
        </p:spPr>
        <p:txBody>
          <a:bodyPr>
            <a:normAutofit/>
          </a:bodyPr>
          <a:lstStyle/>
          <a:p>
            <a:pPr algn="l"/>
            <a:r>
              <a:rPr lang="sk-SK" dirty="0" smtClean="0"/>
              <a:t>Poisťovne patria k </a:t>
            </a:r>
            <a:r>
              <a:rPr lang="sk-SK" b="1" dirty="0" smtClean="0"/>
              <a:t>finančným inštitúciám</a:t>
            </a:r>
            <a:r>
              <a:rPr lang="sk-SK" dirty="0" smtClean="0"/>
              <a:t>.</a:t>
            </a:r>
          </a:p>
          <a:p>
            <a:pPr algn="l"/>
            <a:endParaRPr lang="sk-SK" dirty="0" smtClean="0"/>
          </a:p>
          <a:p>
            <a:pPr algn="just"/>
            <a:r>
              <a:rPr lang="sk-SK" dirty="0" smtClean="0"/>
              <a:t>Slúžia  občanom a umožňujú sa im vopred</a:t>
            </a:r>
          </a:p>
          <a:p>
            <a:pPr algn="l"/>
            <a:r>
              <a:rPr lang="sk-SK" dirty="0" smtClean="0"/>
              <a:t>zabezpečiť pred takými udalosťami ako  choroba, úraz, nezamestnanosť či staroba.</a:t>
            </a:r>
            <a:endParaRPr lang="sk-SK" dirty="0"/>
          </a:p>
        </p:txBody>
      </p:sp>
      <p:pic>
        <p:nvPicPr>
          <p:cNvPr id="11266" name="Picture 2" descr="Výsledok vyhľadávania obrázkov pre dopyt starob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293096"/>
            <a:ext cx="1524000" cy="1933576"/>
          </a:xfrm>
          <a:prstGeom prst="rect">
            <a:avLst/>
          </a:prstGeom>
          <a:noFill/>
        </p:spPr>
      </p:pic>
      <p:pic>
        <p:nvPicPr>
          <p:cNvPr id="11268" name="Picture 4" descr="Výsledok vyhľadávania obrázkov pre dopyt úra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4509120"/>
            <a:ext cx="24384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414592" cy="1100335"/>
          </a:xfrm>
        </p:spPr>
        <p:txBody>
          <a:bodyPr/>
          <a:lstStyle/>
          <a:p>
            <a:pPr algn="ctr"/>
            <a:r>
              <a:rPr lang="sk-SK" dirty="0" smtClean="0"/>
              <a:t>Druhy poisťovní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7772400" cy="4104456"/>
          </a:xfrm>
        </p:spPr>
        <p:txBody>
          <a:bodyPr/>
          <a:lstStyle/>
          <a:p>
            <a:pPr algn="ctr"/>
            <a:r>
              <a:rPr lang="sk-SK" dirty="0" smtClean="0"/>
              <a:t>Poisťovne</a:t>
            </a:r>
          </a:p>
          <a:p>
            <a:pPr algn="l"/>
            <a:endParaRPr lang="sk-SK" dirty="0" smtClean="0"/>
          </a:p>
          <a:p>
            <a:pPr algn="l"/>
            <a:r>
              <a:rPr lang="sk-SK" dirty="0" smtClean="0"/>
              <a:t>Zdravotné          Sociálna              Komerčné</a:t>
            </a:r>
          </a:p>
          <a:p>
            <a:pPr algn="l"/>
            <a:r>
              <a:rPr lang="sk-SK" dirty="0" smtClean="0"/>
              <a:t>poisťovne         poisťovňa            poisťovne</a:t>
            </a:r>
          </a:p>
          <a:p>
            <a:pPr algn="l"/>
            <a:endParaRPr lang="sk-SK" dirty="0" smtClean="0"/>
          </a:p>
          <a:p>
            <a:pPr algn="l"/>
            <a:r>
              <a:rPr lang="sk-SK" dirty="0" smtClean="0"/>
              <a:t>Zdravotné           sociálne               komerčné</a:t>
            </a:r>
          </a:p>
          <a:p>
            <a:pPr algn="l"/>
            <a:r>
              <a:rPr lang="sk-SK" dirty="0" smtClean="0"/>
              <a:t>poistenie            poistenie               </a:t>
            </a:r>
            <a:r>
              <a:rPr lang="sk-SK" dirty="0" err="1" smtClean="0"/>
              <a:t>poistenie</a:t>
            </a:r>
            <a:endParaRPr lang="sk-SK" dirty="0"/>
          </a:p>
        </p:txBody>
      </p:sp>
      <p:cxnSp>
        <p:nvCxnSpPr>
          <p:cNvPr id="5" name="Rovná spojovacia šípka 4"/>
          <p:cNvCxnSpPr/>
          <p:nvPr/>
        </p:nvCxnSpPr>
        <p:spPr>
          <a:xfrm flipH="1">
            <a:off x="2195736" y="2204864"/>
            <a:ext cx="244827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ovacia šípka 6"/>
          <p:cNvCxnSpPr/>
          <p:nvPr/>
        </p:nvCxnSpPr>
        <p:spPr>
          <a:xfrm>
            <a:off x="4644008" y="227687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ovacia šípka 8"/>
          <p:cNvCxnSpPr/>
          <p:nvPr/>
        </p:nvCxnSpPr>
        <p:spPr>
          <a:xfrm>
            <a:off x="4716016" y="2276872"/>
            <a:ext cx="201622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/>
          <p:nvPr/>
        </p:nvCxnSpPr>
        <p:spPr>
          <a:xfrm>
            <a:off x="1475656" y="3717032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ovacia šípka 13"/>
          <p:cNvCxnSpPr/>
          <p:nvPr/>
        </p:nvCxnSpPr>
        <p:spPr>
          <a:xfrm>
            <a:off x="4355976" y="371703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ovacia šípka 16"/>
          <p:cNvCxnSpPr/>
          <p:nvPr/>
        </p:nvCxnSpPr>
        <p:spPr>
          <a:xfrm>
            <a:off x="7092280" y="371703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620687"/>
            <a:ext cx="7772400" cy="936105"/>
          </a:xfrm>
        </p:spPr>
        <p:txBody>
          <a:bodyPr/>
          <a:lstStyle/>
          <a:p>
            <a:pPr algn="ctr"/>
            <a:r>
              <a:rPr lang="sk-SK" dirty="0" smtClean="0"/>
              <a:t>Zdravotné poisťovne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7774632" cy="4104456"/>
          </a:xfrm>
        </p:spPr>
        <p:txBody>
          <a:bodyPr>
            <a:normAutofit/>
          </a:bodyPr>
          <a:lstStyle/>
          <a:p>
            <a:pPr algn="just"/>
            <a:r>
              <a:rPr lang="sk-SK" dirty="0" smtClean="0"/>
              <a:t>Do zdravotných poisťovní platíme </a:t>
            </a:r>
            <a:r>
              <a:rPr lang="sk-SK" b="1" dirty="0" smtClean="0"/>
              <a:t>povinné zdravotné poistenie.</a:t>
            </a:r>
            <a:r>
              <a:rPr lang="sk-SK" dirty="0" smtClean="0"/>
              <a:t> Tie nám zabezpečujú zdravotnú starostlivosť. Zdravotná poisťovňa</a:t>
            </a:r>
          </a:p>
          <a:p>
            <a:pPr algn="just"/>
            <a:r>
              <a:rPr lang="sk-SK" dirty="0" smtClean="0"/>
              <a:t>každému občanovi vydá </a:t>
            </a:r>
            <a:r>
              <a:rPr lang="sk-SK" b="1" dirty="0" smtClean="0"/>
              <a:t>Preukaz poistenca </a:t>
            </a:r>
            <a:r>
              <a:rPr lang="sk-SK" dirty="0" smtClean="0"/>
              <a:t>.</a:t>
            </a:r>
          </a:p>
          <a:p>
            <a:pPr algn="just"/>
            <a:r>
              <a:rPr lang="sk-SK" dirty="0" smtClean="0"/>
              <a:t>Zdravotné poistenie musia platiť všetci zamestnanci, zamestnávatelia, podnikatelia a štát. </a:t>
            </a:r>
          </a:p>
          <a:p>
            <a:pPr algn="l"/>
            <a:endParaRPr lang="sk-SK" dirty="0" smtClean="0"/>
          </a:p>
          <a:p>
            <a:pPr algn="l"/>
            <a:endParaRPr lang="sk-SK" dirty="0"/>
          </a:p>
        </p:txBody>
      </p:sp>
      <p:pic>
        <p:nvPicPr>
          <p:cNvPr id="4" name="Picture 2" descr="https://www.vszp.sk/images/preukazy/preukaz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437112"/>
            <a:ext cx="2088232" cy="14487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884311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Zdravotné poisťovne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7916416" cy="3744416"/>
          </a:xfrm>
        </p:spPr>
        <p:txBody>
          <a:bodyPr/>
          <a:lstStyle/>
          <a:p>
            <a:pPr algn="l"/>
            <a:r>
              <a:rPr lang="sk-SK" dirty="0" smtClean="0"/>
              <a:t>Za nezaopatrené deti platí zdravotné poistenia štát.</a:t>
            </a:r>
          </a:p>
          <a:p>
            <a:pPr algn="l"/>
            <a:r>
              <a:rPr lang="sk-SK" dirty="0" smtClean="0"/>
              <a:t>Zdravotná starostlivosť </a:t>
            </a:r>
            <a:r>
              <a:rPr lang="sk-SK" b="1" dirty="0" smtClean="0"/>
              <a:t>je bezplatná, </a:t>
            </a:r>
            <a:r>
              <a:rPr lang="sk-SK" dirty="0" smtClean="0"/>
              <a:t>ale za niektoré vyšetrenia si pacienti musia priplatiť.</a:t>
            </a:r>
          </a:p>
          <a:p>
            <a:pPr algn="l"/>
            <a:endParaRPr lang="sk-SK" dirty="0" smtClean="0"/>
          </a:p>
          <a:p>
            <a:pPr algn="l"/>
            <a:r>
              <a:rPr lang="sk-SK" dirty="0" smtClean="0"/>
              <a:t>Zdravotnícke zariadenia vydávajú aj </a:t>
            </a:r>
            <a:r>
              <a:rPr lang="sk-SK" b="1" dirty="0" smtClean="0"/>
              <a:t>Európsky preukaz zdravotného poistenia.</a:t>
            </a:r>
            <a:r>
              <a:rPr lang="sk-SK" dirty="0" smtClean="0"/>
              <a:t>  Platí v členských krajinách EÚ</a:t>
            </a:r>
            <a:endParaRPr lang="sk-SK" b="1" dirty="0"/>
          </a:p>
        </p:txBody>
      </p:sp>
      <p:pic>
        <p:nvPicPr>
          <p:cNvPr id="9220" name="Picture 4" descr="Výsledok vyhľadávania obrázkov pre dopyt preukaz poisten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941168"/>
            <a:ext cx="2115319" cy="14076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1209073"/>
          </a:xfrm>
        </p:spPr>
        <p:txBody>
          <a:bodyPr/>
          <a:lstStyle/>
          <a:p>
            <a:pPr algn="ctr"/>
            <a:r>
              <a:rPr lang="sk-SK" dirty="0" smtClean="0"/>
              <a:t>Sociálna poisťovňa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4968552"/>
          </a:xfrm>
        </p:spPr>
        <p:txBody>
          <a:bodyPr>
            <a:noAutofit/>
          </a:bodyPr>
          <a:lstStyle/>
          <a:p>
            <a:pPr algn="l"/>
            <a:r>
              <a:rPr lang="sk-SK" dirty="0" smtClean="0"/>
              <a:t>Do sociálnej poisťovne sa odvádzajú rôzne druhy poistenia. Niektoré sú povinné a iné dobrovoľné.</a:t>
            </a:r>
          </a:p>
          <a:p>
            <a:pPr algn="l"/>
            <a:endParaRPr lang="sk-SK" sz="1000" dirty="0" smtClean="0"/>
          </a:p>
          <a:p>
            <a:pPr algn="l"/>
            <a:r>
              <a:rPr lang="sk-SK" dirty="0" smtClean="0"/>
              <a:t>Sociálne poistenie zabezpečuje občanov:</a:t>
            </a:r>
          </a:p>
          <a:p>
            <a:pPr algn="l">
              <a:buFontTx/>
              <a:buChar char="-"/>
            </a:pPr>
            <a:r>
              <a:rPr lang="sk-SK" dirty="0" smtClean="0"/>
              <a:t> v chorobe</a:t>
            </a:r>
          </a:p>
          <a:p>
            <a:pPr algn="l">
              <a:buFontTx/>
              <a:buChar char="-"/>
            </a:pPr>
            <a:r>
              <a:rPr lang="sk-SK" dirty="0" smtClean="0"/>
              <a:t> v prípade úrazu</a:t>
            </a:r>
          </a:p>
          <a:p>
            <a:pPr algn="l">
              <a:buFontTx/>
              <a:buChar char="-"/>
            </a:pPr>
            <a:r>
              <a:rPr lang="sk-SK" dirty="0" smtClean="0"/>
              <a:t> v nezamestnanosti </a:t>
            </a:r>
          </a:p>
          <a:p>
            <a:pPr algn="l">
              <a:buFontTx/>
              <a:buChar char="-"/>
            </a:pPr>
            <a:r>
              <a:rPr lang="sk-SK" dirty="0" smtClean="0"/>
              <a:t> straty zamestnania</a:t>
            </a:r>
          </a:p>
          <a:p>
            <a:pPr algn="l">
              <a:buFontTx/>
              <a:buChar char="-"/>
            </a:pPr>
            <a:r>
              <a:rPr lang="sk-SK" dirty="0" smtClean="0"/>
              <a:t> v starobe</a:t>
            </a:r>
            <a:endParaRPr lang="sk-SK" dirty="0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396696"/>
            <a:ext cx="4753049" cy="213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32188" y="5589240"/>
            <a:ext cx="5611812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065057"/>
          </a:xfrm>
        </p:spPr>
        <p:txBody>
          <a:bodyPr/>
          <a:lstStyle/>
          <a:p>
            <a:pPr algn="ctr"/>
            <a:r>
              <a:rPr lang="sk-SK" dirty="0" smtClean="0"/>
              <a:t> Sociálna poisťovňa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000" y="1556792"/>
            <a:ext cx="9001000" cy="4176464"/>
          </a:xfrm>
        </p:spPr>
        <p:txBody>
          <a:bodyPr/>
          <a:lstStyle/>
          <a:p>
            <a:pPr algn="l"/>
            <a:r>
              <a:rPr lang="sk-SK" dirty="0" smtClean="0"/>
              <a:t>Sociálna poisťovňa najčastejšie vypláca tieto dávky:</a:t>
            </a:r>
          </a:p>
          <a:p>
            <a:pPr algn="l">
              <a:buFontTx/>
              <a:buChar char="-"/>
            </a:pPr>
            <a:r>
              <a:rPr lang="sk-SK" dirty="0" smtClean="0"/>
              <a:t> nemocenské, keď je človek práceneschopný,</a:t>
            </a:r>
          </a:p>
          <a:p>
            <a:pPr algn="l">
              <a:buFontTx/>
              <a:buChar char="-"/>
            </a:pPr>
            <a:r>
              <a:rPr lang="sk-SK" dirty="0" smtClean="0"/>
              <a:t> ošetrovné, keď niekto ošetruje chorého človeka,</a:t>
            </a:r>
          </a:p>
          <a:p>
            <a:pPr algn="l">
              <a:buFontTx/>
              <a:buChar char="-"/>
            </a:pPr>
            <a:r>
              <a:rPr lang="sk-SK" dirty="0" smtClean="0"/>
              <a:t> dávky v nezamestnanosti, keď príde o prácu,</a:t>
            </a:r>
          </a:p>
          <a:p>
            <a:pPr algn="l">
              <a:buFontTx/>
              <a:buChar char="-"/>
            </a:pPr>
            <a:r>
              <a:rPr lang="sk-SK" dirty="0" smtClean="0"/>
              <a:t> starobný dôchodok, po odchode do dôchodku</a:t>
            </a:r>
          </a:p>
          <a:p>
            <a:pPr algn="l">
              <a:buFontTx/>
              <a:buChar char="-"/>
            </a:pPr>
            <a:endParaRPr lang="sk-SK" dirty="0"/>
          </a:p>
        </p:txBody>
      </p:sp>
      <p:pic>
        <p:nvPicPr>
          <p:cNvPr id="7170" name="Picture 2" descr="Vzorec pre výpočet PN-ky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077072"/>
            <a:ext cx="1944216" cy="22653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1268760"/>
            <a:ext cx="7916416" cy="4104456"/>
          </a:xfrm>
        </p:spPr>
        <p:txBody>
          <a:bodyPr/>
          <a:lstStyle/>
          <a:p>
            <a:pPr algn="just"/>
            <a:r>
              <a:rPr lang="sk-SK" dirty="0" smtClean="0">
                <a:latin typeface="Arial" pitchFamily="34" charset="0"/>
                <a:cs typeface="Arial" pitchFamily="34" charset="0"/>
              </a:rPr>
              <a:t>Komerčné poistenie patrí do súkromného 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sektora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finančných služ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ieb. Prevádzkujú a ponúkajú ho súkromné komerčné poisťovne zriadené podľa zákona.</a:t>
            </a:r>
          </a:p>
          <a:p>
            <a:pPr algn="just"/>
            <a:r>
              <a:rPr lang="sk-SK" dirty="0" smtClean="0">
                <a:latin typeface="Arial" pitchFamily="34" charset="0"/>
                <a:cs typeface="Arial" pitchFamily="34" charset="0"/>
              </a:rPr>
              <a:t>Komerčné poisťovne vytvárajú tzv. 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poistné fondy,</a:t>
            </a:r>
          </a:p>
          <a:p>
            <a:pPr algn="just"/>
            <a:r>
              <a:rPr lang="sk-SK" dirty="0" smtClean="0">
                <a:latin typeface="Arial" pitchFamily="34" charset="0"/>
                <a:cs typeface="Arial" pitchFamily="34" charset="0"/>
              </a:rPr>
              <a:t>s ktorými hospodária a slúžia im na výplatu poistných plnení v prípade nárokov klientov. Zmluvný vzťah medzi poisťovňou a klientom vzniká 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uzatvorením zmluvy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sk-SK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83568" y="188640"/>
            <a:ext cx="7772400" cy="1065057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Komerčné poisťovne</a:t>
            </a:r>
            <a:endParaRPr kumimoji="0" lang="sk-SK" sz="4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146" name="Picture 2" descr="http://www.dovera.sk/media/a501/image/file/5/0001/kAgT.zmluvy_krok4_p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869160"/>
            <a:ext cx="2026921" cy="16428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02624" cy="3470543"/>
          </a:xfrm>
        </p:spPr>
        <p:txBody>
          <a:bodyPr>
            <a:normAutofit/>
          </a:bodyPr>
          <a:lstStyle/>
          <a:p>
            <a:pPr algn="just"/>
            <a:r>
              <a:rPr lang="sk-SK" dirty="0" smtClean="0"/>
              <a:t>Toto poistenie </a:t>
            </a:r>
            <a:r>
              <a:rPr lang="sk-SK" b="1" dirty="0" smtClean="0"/>
              <a:t>je dobrovoľné </a:t>
            </a:r>
            <a:r>
              <a:rPr lang="sk-SK" dirty="0" smtClean="0"/>
              <a:t>a v poistnej zmluve sa poistenec zaväzuje pravidelne/ točne, mesačne atď./ </a:t>
            </a:r>
            <a:r>
              <a:rPr lang="sk-SK" b="1" dirty="0" smtClean="0"/>
              <a:t>platiť</a:t>
            </a:r>
            <a:r>
              <a:rPr lang="sk-SK" dirty="0" smtClean="0"/>
              <a:t> dohodnutú poistnú sumu, teda </a:t>
            </a:r>
            <a:r>
              <a:rPr lang="sk-SK" b="1" dirty="0" smtClean="0"/>
              <a:t>poistné</a:t>
            </a:r>
            <a:r>
              <a:rPr lang="sk-SK" dirty="0" smtClean="0"/>
              <a:t>.</a:t>
            </a:r>
          </a:p>
          <a:p>
            <a:pPr algn="just"/>
            <a:endParaRPr lang="sk-SK" dirty="0" smtClean="0"/>
          </a:p>
          <a:p>
            <a:pPr algn="just"/>
            <a:r>
              <a:rPr lang="sk-SK" dirty="0" smtClean="0"/>
              <a:t>Poisťovňa sa v zmluve zaväzuje zaplatiť poistencovi odškodné, ak nastala poistná udalosť, proti ktorej sa poistil.</a:t>
            </a:r>
            <a:endParaRPr lang="sk-SK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83568" y="188640"/>
            <a:ext cx="7772400" cy="1065057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Komerčné poisťovne</a:t>
            </a:r>
            <a:endParaRPr kumimoji="0" lang="sk-SK" sz="4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8" name="Picture 2" descr="http://img.cas.sk/img/4/gallery/1789542_poistenie-tabulka-poistka-statistiky.jpg?hash=b4b672ba0510e19f428855ff95dcfaa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581128"/>
            <a:ext cx="3384376" cy="18125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ym">
  <a:themeElements>
    <a:clrScheme name="Dym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y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80</TotalTime>
  <Words>380</Words>
  <Application>Microsoft Office PowerPoint</Application>
  <PresentationFormat>Prezentácia na obrazovke (4:3)</PresentationFormat>
  <Paragraphs>63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Dym</vt:lpstr>
      <vt:lpstr>POISŤOVNE- druhy poistenia</vt:lpstr>
      <vt:lpstr>Poisťovne</vt:lpstr>
      <vt:lpstr>Druhy poisťovní</vt:lpstr>
      <vt:lpstr>Zdravotné poisťovne </vt:lpstr>
      <vt:lpstr>Zdravotné poisťovne </vt:lpstr>
      <vt:lpstr>Sociálna poisťovňa</vt:lpstr>
      <vt:lpstr> Sociálna poisťovňa</vt:lpstr>
      <vt:lpstr> 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POISŤOVNE</dc:title>
  <dc:creator>a</dc:creator>
  <cp:lastModifiedBy>Admin</cp:lastModifiedBy>
  <cp:revision>11</cp:revision>
  <dcterms:created xsi:type="dcterms:W3CDTF">2016-01-04T09:43:29Z</dcterms:created>
  <dcterms:modified xsi:type="dcterms:W3CDTF">2022-02-07T18:03:06Z</dcterms:modified>
</cp:coreProperties>
</file>