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4" r:id="rId6"/>
    <p:sldId id="269" r:id="rId7"/>
    <p:sldId id="270" r:id="rId8"/>
    <p:sldId id="271" r:id="rId9"/>
    <p:sldId id="265" r:id="rId10"/>
    <p:sldId id="266" r:id="rId11"/>
    <p:sldId id="267" r:id="rId12"/>
    <p:sldId id="279" r:id="rId13"/>
    <p:sldId id="268" r:id="rId14"/>
    <p:sldId id="273" r:id="rId15"/>
    <p:sldId id="274" r:id="rId16"/>
    <p:sldId id="275" r:id="rId17"/>
    <p:sldId id="280" r:id="rId18"/>
    <p:sldId id="277" r:id="rId19"/>
    <p:sldId id="278" r:id="rId20"/>
    <p:sldId id="281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8F2A-EF3D-460E-AAD9-8D57D3E9A5C6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D5A72-C659-45AC-AA8D-39D784FACC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2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5A72-C659-45AC-AA8D-39D784FACCC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83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5A72-C659-45AC-AA8D-39D784FACCC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83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717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010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29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942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49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238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1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42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93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2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57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5191-3935-4C59-BB20-86C227636EA1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F81-4414-4EF6-8253-74F26E1A21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34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hu-HU" sz="9600" b="1" dirty="0" smtClean="0">
                <a:solidFill>
                  <a:srgbClr val="00B050"/>
                </a:solidFill>
              </a:rPr>
              <a:t>A LEVÉL </a:t>
            </a:r>
            <a:r>
              <a:rPr lang="sk-SK" sz="9600" b="1" dirty="0" smtClean="0">
                <a:solidFill>
                  <a:srgbClr val="00B050"/>
                </a:solidFill>
              </a:rPr>
              <a:t>- LIST</a:t>
            </a:r>
            <a:endParaRPr lang="sk-SK" sz="9600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obrazky.4ever.sk/data/download/priroda/zeleny%20list%20168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Ivartalan szaporodás levéllel: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35420" cy="407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files.kaktusy-sukulenty-behul.webnode.sk/200003938-11bba12b5b/IMG_7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08" y="1196752"/>
            <a:ext cx="42862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ms.tvujdum.cz/userdata/images/48817peprene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9167"/>
            <a:ext cx="2520280" cy="33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312368" cy="3442394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FOTOSZINTÉZIS </a:t>
            </a:r>
            <a:b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a levelek </a:t>
            </a:r>
            <a:r>
              <a:rPr lang="hu-HU" sz="3600" b="1" dirty="0" err="1" smtClean="0">
                <a:solidFill>
                  <a:schemeClr val="accent2">
                    <a:lumMod val="75000"/>
                  </a:schemeClr>
                </a:solidFill>
              </a:rPr>
              <a:t>kloroplasztiszai-ban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 lejátszódó bonyolult folyamat</a:t>
            </a:r>
            <a:endParaRPr lang="hu-H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dmin2S\Desktop\A+fotoszintézis+jelentősé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8"/>
          <a:stretch/>
        </p:blipFill>
        <p:spPr bwMode="auto">
          <a:xfrm>
            <a:off x="3819532" y="0"/>
            <a:ext cx="5300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2S\Desktop\fotoszintéz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633413"/>
            <a:ext cx="500062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FOTOSZINTÉZIS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12568"/>
          </a:xfrm>
        </p:spPr>
        <p:txBody>
          <a:bodyPr/>
          <a:lstStyle/>
          <a:p>
            <a:r>
              <a:rPr lang="hu-HU" dirty="0" smtClean="0">
                <a:solidFill>
                  <a:srgbClr val="00B0F0"/>
                </a:solidFill>
              </a:rPr>
              <a:t>Napenergia hatására a szervetlen anyagok – szén-dioxid és víz szerves </a:t>
            </a:r>
            <a:r>
              <a:rPr lang="hu-HU" dirty="0" smtClean="0">
                <a:solidFill>
                  <a:srgbClr val="00B0F0"/>
                </a:solidFill>
              </a:rPr>
              <a:t>anyagokká – cukorrá alakulnak át, miközben oxigén szabadul fel.</a:t>
            </a:r>
            <a:endParaRPr lang="hu-HU" dirty="0" smtClean="0">
              <a:solidFill>
                <a:srgbClr val="00B0F0"/>
              </a:solidFill>
            </a:endParaRPr>
          </a:p>
          <a:p>
            <a:pPr marL="914400" lvl="2" indent="0">
              <a:buNone/>
            </a:pPr>
            <a:r>
              <a:rPr lang="hu-HU" dirty="0" smtClean="0"/>
              <a:t>                                       </a:t>
            </a:r>
          </a:p>
          <a:p>
            <a:pPr marL="0" indent="0">
              <a:buNone/>
            </a:pPr>
            <a:r>
              <a:rPr lang="hu-HU" dirty="0" smtClean="0"/>
              <a:t>    szén-dioxid  +   víz  </a:t>
            </a:r>
            <a:r>
              <a:rPr lang="hu-HU" sz="4000" dirty="0" smtClean="0">
                <a:latin typeface="Century Gothic"/>
              </a:rPr>
              <a:t>→ </a:t>
            </a:r>
            <a:r>
              <a:rPr lang="hu-HU" dirty="0" smtClean="0"/>
              <a:t>cukor + oxigén</a:t>
            </a:r>
            <a:endParaRPr lang="hu-HU" sz="4000" dirty="0"/>
          </a:p>
        </p:txBody>
      </p:sp>
      <p:sp>
        <p:nvSpPr>
          <p:cNvPr id="5" name="BlokTextu 4"/>
          <p:cNvSpPr txBox="1"/>
          <p:nvPr/>
        </p:nvSpPr>
        <p:spPr>
          <a:xfrm rot="16200000">
            <a:off x="4401272" y="3077718"/>
            <a:ext cx="50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sk-SK" sz="2400" dirty="0" smtClean="0">
                <a:latin typeface="Century Gothic"/>
              </a:rPr>
              <a:t>☼</a:t>
            </a:r>
            <a:endParaRPr lang="sk-SK" sz="2400" dirty="0" smtClean="0"/>
          </a:p>
          <a:p>
            <a:endParaRPr lang="sk-SK" dirty="0"/>
          </a:p>
        </p:txBody>
      </p:sp>
      <p:pic>
        <p:nvPicPr>
          <p:cNvPr id="10242" name="Picture 2" descr="http://thumbs.dreamstime.com/thumb_580/1296832925Ke0m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81" y="4283762"/>
            <a:ext cx="2644765" cy="25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Határozd meg a levélállást a száron! </a:t>
            </a:r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HÚZD A KÉPET!</a:t>
            </a:r>
            <a:endParaRPr lang="hu-H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 descr="http://urban.wbl.sk/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94" y="1443322"/>
            <a:ext cx="1143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urban.wbl.sk/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10" y="1731354"/>
            <a:ext cx="2545853" cy="33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5328" y="2223770"/>
            <a:ext cx="3463056" cy="247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4671"/>
            <a:ext cx="1996726" cy="33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0" y="51571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00B050"/>
                </a:solidFill>
              </a:rPr>
              <a:t>     </a:t>
            </a:r>
            <a:r>
              <a:rPr lang="sk-SK" sz="2400" b="1" dirty="0" err="1" smtClean="0">
                <a:solidFill>
                  <a:srgbClr val="00B050"/>
                </a:solidFill>
              </a:rPr>
              <a:t>ÖRVÖS</a:t>
            </a:r>
            <a:r>
              <a:rPr lang="sk-SK" sz="2400" b="1" dirty="0" smtClean="0">
                <a:solidFill>
                  <a:srgbClr val="00B050"/>
                </a:solidFill>
              </a:rPr>
              <a:t>                  </a:t>
            </a:r>
            <a:r>
              <a:rPr lang="sk-SK" sz="2400" b="1" dirty="0" err="1" smtClean="0">
                <a:solidFill>
                  <a:srgbClr val="00B050"/>
                </a:solidFill>
              </a:rPr>
              <a:t>ÁTELLENES</a:t>
            </a:r>
            <a:r>
              <a:rPr lang="sk-SK" sz="2400" b="1" dirty="0" smtClean="0">
                <a:solidFill>
                  <a:srgbClr val="00B050"/>
                </a:solidFill>
              </a:rPr>
              <a:t>                    </a:t>
            </a:r>
            <a:r>
              <a:rPr lang="sk-SK" sz="2400" b="1" dirty="0" err="1" smtClean="0">
                <a:solidFill>
                  <a:srgbClr val="00B050"/>
                </a:solidFill>
              </a:rPr>
              <a:t>TŐRÓZSA</a:t>
            </a:r>
            <a:r>
              <a:rPr lang="sk-SK" sz="2400" b="1" dirty="0" smtClean="0">
                <a:solidFill>
                  <a:srgbClr val="00B050"/>
                </a:solidFill>
              </a:rPr>
              <a:t>                 </a:t>
            </a:r>
            <a:r>
              <a:rPr lang="sk-SK" sz="2400" b="1" dirty="0" err="1" smtClean="0">
                <a:solidFill>
                  <a:srgbClr val="00B050"/>
                </a:solidFill>
              </a:rPr>
              <a:t>SZÓRT</a:t>
            </a:r>
            <a:r>
              <a:rPr lang="sk-SK" sz="2400" b="1" dirty="0" smtClean="0">
                <a:solidFill>
                  <a:srgbClr val="00B050"/>
                </a:solidFill>
              </a:rPr>
              <a:t>                                                                 </a:t>
            </a:r>
            <a:endParaRPr lang="sk-SK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Nevezd meg a levél belső felépítésének részeit! 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08269" cy="400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043608" y="52292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?..................</a:t>
            </a:r>
            <a:endParaRPr lang="sk-SK" sz="2800" b="1" dirty="0"/>
          </a:p>
        </p:txBody>
      </p:sp>
      <p:sp>
        <p:nvSpPr>
          <p:cNvPr id="9" name="Obdĺžnik 8"/>
          <p:cNvSpPr/>
          <p:nvPr/>
        </p:nvSpPr>
        <p:spPr>
          <a:xfrm>
            <a:off x="2502397" y="1655222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/>
              <a:t>?..............</a:t>
            </a:r>
            <a:endParaRPr lang="sk-SK" sz="2800" b="1" dirty="0"/>
          </a:p>
        </p:txBody>
      </p:sp>
      <p:sp>
        <p:nvSpPr>
          <p:cNvPr id="10" name="Obdĺžnik 9"/>
          <p:cNvSpPr/>
          <p:nvPr/>
        </p:nvSpPr>
        <p:spPr>
          <a:xfrm>
            <a:off x="173298" y="3552089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/>
              <a:t>?................</a:t>
            </a:r>
            <a:endParaRPr lang="sk-SK" sz="2800" dirty="0"/>
          </a:p>
        </p:txBody>
      </p:sp>
      <p:sp>
        <p:nvSpPr>
          <p:cNvPr id="11" name="Obdĺžnik 10"/>
          <p:cNvSpPr/>
          <p:nvPr/>
        </p:nvSpPr>
        <p:spPr>
          <a:xfrm>
            <a:off x="2952825" y="5664400"/>
            <a:ext cx="227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/>
              <a:t>?....................</a:t>
            </a:r>
            <a:endParaRPr lang="sk-SK" sz="2800" dirty="0"/>
          </a:p>
        </p:txBody>
      </p:sp>
      <p:sp>
        <p:nvSpPr>
          <p:cNvPr id="12" name="Obdĺžnik 11"/>
          <p:cNvSpPr/>
          <p:nvPr/>
        </p:nvSpPr>
        <p:spPr>
          <a:xfrm>
            <a:off x="6876256" y="1797626"/>
            <a:ext cx="1872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err="1" smtClean="0"/>
              <a:t>KL</a:t>
            </a:r>
            <a:r>
              <a:rPr lang="sk-SK" sz="2400" b="1" dirty="0" smtClean="0"/>
              <a:t>.................</a:t>
            </a:r>
            <a:endParaRPr lang="sk-SK" sz="2400" dirty="0"/>
          </a:p>
        </p:txBody>
      </p:sp>
      <p:sp>
        <p:nvSpPr>
          <p:cNvPr id="13" name="Obdĺžnik 12"/>
          <p:cNvSpPr/>
          <p:nvPr/>
        </p:nvSpPr>
        <p:spPr>
          <a:xfrm>
            <a:off x="4283968" y="1531807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/>
              <a:t>?...................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5085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Nevezd meg a levél részeit!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0" y="1348984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ípka doprava 3"/>
          <p:cNvSpPr/>
          <p:nvPr/>
        </p:nvSpPr>
        <p:spPr>
          <a:xfrm>
            <a:off x="4483046" y="2530802"/>
            <a:ext cx="2880320" cy="322134"/>
          </a:xfrm>
          <a:prstGeom prst="rightArrow">
            <a:avLst>
              <a:gd name="adj1" fmla="val 50000"/>
              <a:gd name="adj2" fmla="val 58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FF00"/>
              </a:solidFill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3852205" y="4005064"/>
            <a:ext cx="3384091" cy="322134"/>
          </a:xfrm>
          <a:prstGeom prst="rightArrow">
            <a:avLst>
              <a:gd name="adj1" fmla="val 50000"/>
              <a:gd name="adj2" fmla="val 58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7" name="Šípka doprava 6"/>
          <p:cNvSpPr/>
          <p:nvPr/>
        </p:nvSpPr>
        <p:spPr>
          <a:xfrm>
            <a:off x="3967383" y="5589240"/>
            <a:ext cx="3268913" cy="322134"/>
          </a:xfrm>
          <a:prstGeom prst="rightArrow">
            <a:avLst>
              <a:gd name="adj1" fmla="val 50000"/>
              <a:gd name="adj2" fmla="val 58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372525" y="2487465"/>
            <a:ext cx="165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?...........</a:t>
            </a:r>
            <a:endParaRPr lang="sk-SK" sz="3200" b="1" dirty="0"/>
          </a:p>
        </p:txBody>
      </p:sp>
      <p:sp>
        <p:nvSpPr>
          <p:cNvPr id="9" name="Šípka doprava 8"/>
          <p:cNvSpPr/>
          <p:nvPr/>
        </p:nvSpPr>
        <p:spPr>
          <a:xfrm rot="20581682">
            <a:off x="4913081" y="3153108"/>
            <a:ext cx="2604863" cy="318228"/>
          </a:xfrm>
          <a:prstGeom prst="rightArrow">
            <a:avLst>
              <a:gd name="adj1" fmla="val 50000"/>
              <a:gd name="adj2" fmla="val 58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231631" y="3904521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/>
              <a:t>?..............</a:t>
            </a:r>
            <a:endParaRPr lang="sk-SK" sz="2800" b="1" dirty="0"/>
          </a:p>
        </p:txBody>
      </p:sp>
      <p:sp>
        <p:nvSpPr>
          <p:cNvPr id="11" name="Obdĺžnik 10"/>
          <p:cNvSpPr/>
          <p:nvPr/>
        </p:nvSpPr>
        <p:spPr>
          <a:xfrm>
            <a:off x="7236296" y="5488697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/>
              <a:t>?............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2435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5" grpId="0"/>
      <p:bldP spid="9" grpId="0" animBg="1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Csoportosítsd a leveleket! </a:t>
            </a:r>
            <a:br>
              <a:rPr lang="hu-HU" sz="3200" dirty="0" smtClean="0"/>
            </a:br>
            <a:r>
              <a:rPr lang="hu-H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HÚZD A LEVELET!</a:t>
            </a:r>
            <a:br>
              <a:rPr lang="hu-H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hu-HU" sz="3200" b="1" dirty="0" smtClean="0">
                <a:solidFill>
                  <a:srgbClr val="00B050"/>
                </a:solidFill>
              </a:rPr>
              <a:t>EGYSZERŰ </a:t>
            </a:r>
            <a:r>
              <a:rPr lang="hu-H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</a:t>
            </a:r>
            <a:r>
              <a:rPr lang="hu-HU" sz="3200" b="1" dirty="0" smtClean="0">
                <a:solidFill>
                  <a:srgbClr val="00B050"/>
                </a:solidFill>
              </a:rPr>
              <a:t>ÖSSZETETT</a:t>
            </a:r>
            <a:endParaRPr lang="sk-SK" sz="32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1810732" cy="23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92796"/>
            <a:ext cx="1914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07" y="1692796"/>
            <a:ext cx="1903745" cy="19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8774"/>
            <a:ext cx="1152128" cy="287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0738" y="1972331"/>
            <a:ext cx="2227666" cy="16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19" y="3848436"/>
            <a:ext cx="2395775" cy="212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7695" y="4480773"/>
            <a:ext cx="2036361" cy="15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Írd le a fotoszintézis folyamatát!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91626"/>
            <a:ext cx="8964488" cy="4634538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A levél felvesz:</a:t>
            </a:r>
            <a:r>
              <a:rPr lang="hu-HU" b="1" u="sng" dirty="0" smtClean="0"/>
              <a:t>                                           Keletkezik: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sk-SK" b="1" dirty="0" smtClean="0"/>
              <a:t> ?.................                                                      ?..........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     </a:t>
            </a:r>
            <a:r>
              <a:rPr lang="sk-SK" b="1" dirty="0" smtClean="0"/>
              <a:t>?...........                                                       ?..............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?...................</a:t>
            </a:r>
            <a:endParaRPr lang="sk-SK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7512"/>
            <a:ext cx="3802343" cy="50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Gondolkodjatok!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sk-SK" sz="2200" dirty="0" err="1" smtClean="0"/>
              <a:t>Milyen</a:t>
            </a:r>
            <a:r>
              <a:rPr lang="sk-SK" sz="2200" dirty="0" smtClean="0"/>
              <a:t> </a:t>
            </a:r>
            <a:r>
              <a:rPr lang="sk-SK" sz="2200" dirty="0" err="1" smtClean="0"/>
              <a:t>jelentősége</a:t>
            </a:r>
            <a:r>
              <a:rPr lang="sk-SK" sz="2200" dirty="0" smtClean="0"/>
              <a:t> </a:t>
            </a:r>
            <a:r>
              <a:rPr lang="sk-SK" sz="2200" dirty="0" err="1" smtClean="0"/>
              <a:t>van</a:t>
            </a:r>
            <a:r>
              <a:rPr lang="sk-SK" sz="2200" dirty="0" smtClean="0"/>
              <a:t> a </a:t>
            </a:r>
            <a:r>
              <a:rPr lang="sk-SK" sz="2200" dirty="0" err="1" smtClean="0"/>
              <a:t>fotoszintézisnek</a:t>
            </a:r>
            <a:r>
              <a:rPr lang="sk-SK" sz="2200" dirty="0" smtClean="0"/>
              <a:t> </a:t>
            </a:r>
            <a:r>
              <a:rPr lang="sk-SK" sz="2200" dirty="0" err="1" smtClean="0"/>
              <a:t>az</a:t>
            </a:r>
            <a:r>
              <a:rPr lang="sk-SK" sz="2200" dirty="0" smtClean="0"/>
              <a:t> </a:t>
            </a:r>
            <a:r>
              <a:rPr lang="sk-SK" sz="2200" dirty="0" err="1" smtClean="0"/>
              <a:t>állatok</a:t>
            </a:r>
            <a:r>
              <a:rPr lang="sk-SK" sz="2200" dirty="0" smtClean="0"/>
              <a:t> </a:t>
            </a:r>
            <a:r>
              <a:rPr lang="sk-SK" sz="2200" dirty="0" err="1" smtClean="0"/>
              <a:t>számára</a:t>
            </a:r>
            <a:r>
              <a:rPr lang="sk-SK" sz="2200" dirty="0" smtClean="0"/>
              <a:t> </a:t>
            </a:r>
            <a:r>
              <a:rPr lang="sk-SK" sz="2200" dirty="0" smtClean="0"/>
              <a:t>???</a:t>
            </a:r>
          </a:p>
          <a:p>
            <a:r>
              <a:rPr lang="sk-SK" sz="2200" dirty="0" err="1"/>
              <a:t>Milyen</a:t>
            </a:r>
            <a:r>
              <a:rPr lang="sk-SK" sz="2200" dirty="0"/>
              <a:t> </a:t>
            </a:r>
            <a:r>
              <a:rPr lang="sk-SK" sz="2200" dirty="0" err="1"/>
              <a:t>jelentősége</a:t>
            </a:r>
            <a:r>
              <a:rPr lang="sk-SK" sz="2200" dirty="0"/>
              <a:t> </a:t>
            </a:r>
            <a:r>
              <a:rPr lang="sk-SK" sz="2200" dirty="0" err="1"/>
              <a:t>van</a:t>
            </a:r>
            <a:r>
              <a:rPr lang="sk-SK" sz="2200" dirty="0"/>
              <a:t> a </a:t>
            </a:r>
            <a:r>
              <a:rPr lang="sk-SK" sz="2200" dirty="0" err="1"/>
              <a:t>fotoszintézisnek</a:t>
            </a:r>
            <a:r>
              <a:rPr lang="sk-SK" sz="2200" dirty="0"/>
              <a:t> </a:t>
            </a:r>
            <a:r>
              <a:rPr lang="sk-SK" sz="2200" dirty="0" err="1" smtClean="0"/>
              <a:t>az</a:t>
            </a:r>
            <a:r>
              <a:rPr lang="sk-SK" sz="2200" dirty="0" smtClean="0"/>
              <a:t> </a:t>
            </a:r>
            <a:r>
              <a:rPr lang="sk-SK" sz="2200" dirty="0" err="1" smtClean="0"/>
              <a:t>ember</a:t>
            </a:r>
            <a:r>
              <a:rPr lang="sk-SK" sz="2200" dirty="0" smtClean="0"/>
              <a:t> </a:t>
            </a:r>
            <a:r>
              <a:rPr lang="sk-SK" sz="2200" dirty="0" err="1" smtClean="0"/>
              <a:t>számára</a:t>
            </a:r>
            <a:r>
              <a:rPr lang="sk-SK" sz="2200" dirty="0" smtClean="0"/>
              <a:t>???</a:t>
            </a:r>
            <a:endParaRPr lang="sk-SK" sz="2200" dirty="0"/>
          </a:p>
          <a:p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432695" cy="46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levél </a:t>
            </a:r>
            <a:r>
              <a:rPr lang="hu-HU" dirty="0" smtClean="0"/>
              <a:t>– a növény föld feletti szerve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A LEVÉL KÜLSŐ FELÉPÍTÉSE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i-creative.cz/wp-content/uploads/2008/07/javorovy-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8121" y="2768211"/>
            <a:ext cx="4702668" cy="34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brazky.4ever.sk/data/download/priroda/zeleny%20list%20168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8154" y="2859175"/>
            <a:ext cx="4913588" cy="27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V="1">
            <a:off x="2051720" y="2564904"/>
            <a:ext cx="1872208" cy="8631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 flipV="1">
            <a:off x="5688124" y="5805264"/>
            <a:ext cx="1404157" cy="3600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 flipV="1">
            <a:off x="4932040" y="2708920"/>
            <a:ext cx="1512169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2946973" y="5373216"/>
            <a:ext cx="1800200" cy="14432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2555776" y="2708920"/>
            <a:ext cx="1584176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V="1">
            <a:off x="1745343" y="4058554"/>
            <a:ext cx="2160240" cy="47200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>
            <a:off x="5688124" y="3712676"/>
            <a:ext cx="1611331" cy="34587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3563888" y="2155332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LEVÉLLEMEZ</a:t>
            </a:r>
            <a:endParaRPr lang="hu-HU" sz="3200" b="1" dirty="0"/>
          </a:p>
        </p:txBody>
      </p:sp>
      <p:sp>
        <p:nvSpPr>
          <p:cNvPr id="28" name="Obdĺžnik 27"/>
          <p:cNvSpPr/>
          <p:nvPr/>
        </p:nvSpPr>
        <p:spPr>
          <a:xfrm>
            <a:off x="3793968" y="3712676"/>
            <a:ext cx="1413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EREZET</a:t>
            </a:r>
            <a:endParaRPr lang="hu-HU" sz="3200" b="1" dirty="0"/>
          </a:p>
        </p:txBody>
      </p:sp>
      <p:sp>
        <p:nvSpPr>
          <p:cNvPr id="2049" name="Obdĺžnik 2048"/>
          <p:cNvSpPr/>
          <p:nvPr/>
        </p:nvSpPr>
        <p:spPr>
          <a:xfrm>
            <a:off x="4747173" y="522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LEVÉLNYÉL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7243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7" grpId="0"/>
      <p:bldP spid="28" grpId="0"/>
      <p:bldP spid="20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sk-SK" dirty="0"/>
          </a:p>
        </p:txBody>
      </p:sp>
      <p:pic>
        <p:nvPicPr>
          <p:cNvPr id="4" name="Picture 2" descr="C:\Users\Admin2S\Desktop\TANANYAGOK\ISZALAG\arany isza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12627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2S\Desktop\TANANYAGOK\ISZALAG\erdei isza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1730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2S\Desktop\TANANYAGOK\ISZALAG\havasi isza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2S\Desktop\TANANYAGOK\ISZALAG\réti iszal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2S\Desktop\TANANYAGOK\ISZALAG\hegyi isza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29" y="3952311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1061914" y="31657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havasi iszalag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385950" y="55321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réti iszalag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707904" y="395231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arany iszalag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6287903" y="2862211"/>
            <a:ext cx="1368152" cy="37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erdei iszalag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999871" y="571678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hegyi iszalag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294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hu-HU" dirty="0" smtClean="0"/>
              <a:t>A LEVÉL BELSŐ FELÉPÍTÉSE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003082"/>
            <a:ext cx="4971959" cy="414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ovná spojovacia šípka 4"/>
          <p:cNvCxnSpPr>
            <a:endCxn id="10" idx="1"/>
          </p:cNvCxnSpPr>
          <p:nvPr/>
        </p:nvCxnSpPr>
        <p:spPr>
          <a:xfrm flipV="1">
            <a:off x="3025531" y="1128192"/>
            <a:ext cx="3077712" cy="716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V="1">
            <a:off x="3923928" y="1205136"/>
            <a:ext cx="2179315" cy="2871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103243" y="8358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BŐRSZÖVET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1979712" y="4581128"/>
            <a:ext cx="1001566" cy="1193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539552" y="5798937"/>
            <a:ext cx="3135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</a:rPr>
              <a:t>GÁZCSERENYÍLÁS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>
            <a:off x="3025530" y="3501008"/>
            <a:ext cx="2485981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3563888" y="2462979"/>
            <a:ext cx="2952328" cy="178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6550527" y="2431054"/>
            <a:ext cx="237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ALAPSZÖVET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397318" y="5189415"/>
            <a:ext cx="3179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EDÉNYNYALÁBOK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4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4" y="2066342"/>
            <a:ext cx="19907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EDÉNYNYALÁBOK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u-HU" dirty="0" smtClean="0"/>
              <a:t>Fa</a:t>
            </a:r>
            <a:r>
              <a:rPr lang="hu-HU" dirty="0" smtClean="0"/>
              <a:t>- és háncsrészből állnak</a:t>
            </a:r>
            <a:endParaRPr lang="hu-HU" dirty="0" smtClean="0"/>
          </a:p>
          <a:p>
            <a:r>
              <a:rPr lang="hu-HU" dirty="0" smtClean="0"/>
              <a:t>Bennük az oldatok két irányban áramlanak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4093261"/>
            <a:ext cx="3168352" cy="28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H="1">
            <a:off x="5244823" y="5661248"/>
            <a:ext cx="1491609" cy="148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5436096" y="5949280"/>
            <a:ext cx="1300336" cy="3060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3131840" y="551753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FARÉSZ</a:t>
            </a:r>
            <a:endParaRPr lang="hu-HU" sz="3200" dirty="0"/>
          </a:p>
        </p:txBody>
      </p:sp>
      <p:sp>
        <p:nvSpPr>
          <p:cNvPr id="10" name="BlokTextu 9"/>
          <p:cNvSpPr txBox="1"/>
          <p:nvPr/>
        </p:nvSpPr>
        <p:spPr>
          <a:xfrm>
            <a:off x="3131840" y="596295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HÁNCSRÉSZ</a:t>
            </a:r>
            <a:endParaRPr lang="hu-HU" sz="3200" dirty="0"/>
          </a:p>
        </p:txBody>
      </p:sp>
      <p:sp>
        <p:nvSpPr>
          <p:cNvPr id="12" name="Šípka nahor 11"/>
          <p:cNvSpPr/>
          <p:nvPr/>
        </p:nvSpPr>
        <p:spPr>
          <a:xfrm>
            <a:off x="2965623" y="3517455"/>
            <a:ext cx="361568" cy="20133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dolu 12"/>
          <p:cNvSpPr/>
          <p:nvPr/>
        </p:nvSpPr>
        <p:spPr>
          <a:xfrm>
            <a:off x="2376736" y="3485765"/>
            <a:ext cx="315820" cy="201338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421400" y="2577825"/>
            <a:ext cx="2484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</a:rPr>
              <a:t>a gyökérből a levélbe a szervetlen anyagok</a:t>
            </a:r>
            <a:endParaRPr lang="hu-H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-54920" y="3139154"/>
            <a:ext cx="2538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</a:rPr>
              <a:t>a levélből a szerves anyagok a gyökér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</a:rPr>
              <a:t>be</a:t>
            </a:r>
            <a:endParaRPr lang="hu-H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  <p:bldP spid="12" grpId="0" animBg="1"/>
      <p:bldP spid="13" grpId="0" animBg="1"/>
      <p:bldP spid="1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GÁZCSERENYÍLÁSOK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u-HU" sz="2800" dirty="0" smtClean="0"/>
              <a:t>A levél alsó oldalán helyezkednek el.</a:t>
            </a:r>
            <a:endParaRPr lang="hu-HU" sz="2800" dirty="0" smtClean="0"/>
          </a:p>
          <a:p>
            <a:r>
              <a:rPr lang="hu-HU" sz="2800" b="1" dirty="0" smtClean="0"/>
              <a:t>Két bab alakú sejt </a:t>
            </a:r>
            <a:r>
              <a:rPr lang="hu-HU" sz="2800" dirty="0" smtClean="0"/>
              <a:t>alkotja, közöttük </a:t>
            </a:r>
            <a:r>
              <a:rPr lang="hu-HU" sz="2800" dirty="0" smtClean="0">
                <a:solidFill>
                  <a:srgbClr val="00B050"/>
                </a:solidFill>
              </a:rPr>
              <a:t>légzőnyílás</a:t>
            </a:r>
            <a:r>
              <a:rPr lang="hu-HU" sz="2800" dirty="0" smtClean="0"/>
              <a:t>.</a:t>
            </a:r>
          </a:p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A gázok – oxigén és szén-dioxid - cseréjének szerve.</a:t>
            </a:r>
            <a:endParaRPr lang="hu-H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Ezen párologtatják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el a fölösleges vizet.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://www.infovek.sk/predmety/biologia/diplomky/biologia_bunky/Obrazky%20diplomovky/pried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" y="3884718"/>
            <a:ext cx="27717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oskole.sk/userfiles/image/zaida/biologia/vodny%20rezim%20rastlin_html_472a62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84718"/>
            <a:ext cx="4981280" cy="22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419872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NYITOTT  </a:t>
            </a:r>
            <a:r>
              <a:rPr lang="hu-HU" b="1" dirty="0" err="1" smtClean="0"/>
              <a:t>GÁZCSERENYÍLÁS</a:t>
            </a:r>
            <a:r>
              <a:rPr lang="hu-HU" b="1" dirty="0" smtClean="0"/>
              <a:t>            ZÁRT </a:t>
            </a:r>
            <a:r>
              <a:rPr lang="hu-HU" b="1" dirty="0" err="1" smtClean="0"/>
              <a:t>GÁZCSERENYÍLÁS</a:t>
            </a:r>
            <a:endParaRPr lang="hu-HU" b="1" dirty="0"/>
          </a:p>
        </p:txBody>
      </p:sp>
      <p:pic>
        <p:nvPicPr>
          <p:cNvPr id="6150" name="Picture 6" descr="http://www.ta3k.sk/bio/images/stranky/pletiva/prieduc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0" y="232265"/>
            <a:ext cx="1670026" cy="12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levél lehet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11268" name="Picture 4" descr="http://www.romanakatka.estranky.sk/img/mid/2/list-gast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409949"/>
            <a:ext cx="4381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fotky.sme.sk/foto/19838/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2555"/>
            <a:ext cx="4270449" cy="3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197466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EGYSZERŰ</a:t>
            </a:r>
            <a:endParaRPr lang="sk-SK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hu-HU" sz="3200" dirty="0" smtClean="0"/>
              <a:t> A levéllemez osztatlan.</a:t>
            </a:r>
            <a:endParaRPr lang="hu-HU" sz="3200" dirty="0"/>
          </a:p>
        </p:txBody>
      </p:sp>
      <p:sp>
        <p:nvSpPr>
          <p:cNvPr id="5" name="Obdĺžnik 4"/>
          <p:cNvSpPr/>
          <p:nvPr/>
        </p:nvSpPr>
        <p:spPr>
          <a:xfrm>
            <a:off x="4537076" y="1728439"/>
            <a:ext cx="3923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ÖSSZETETT</a:t>
            </a:r>
          </a:p>
          <a:p>
            <a:pPr algn="ctr"/>
            <a:r>
              <a:rPr lang="hu-HU" sz="3200" dirty="0" smtClean="0"/>
              <a:t>A levéllemez több kisebb levélkéből áll.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9482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fotky.sme.sk/foto/19838/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levél széle: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Ép</a:t>
            </a:r>
            <a:endParaRPr lang="sk-SK" dirty="0" smtClean="0"/>
          </a:p>
          <a:p>
            <a:r>
              <a:rPr lang="sk-SK" dirty="0" err="1" smtClean="0"/>
              <a:t>Fűrészes</a:t>
            </a:r>
            <a:endParaRPr lang="sk-SK" dirty="0" smtClean="0"/>
          </a:p>
          <a:p>
            <a:r>
              <a:rPr lang="sk-SK" dirty="0" err="1" smtClean="0"/>
              <a:t>Fogazott</a:t>
            </a:r>
            <a:endParaRPr lang="sk-SK" dirty="0" smtClean="0"/>
          </a:p>
          <a:p>
            <a:r>
              <a:rPr lang="sk-SK" dirty="0" err="1" smtClean="0"/>
              <a:t>Karélyos</a:t>
            </a:r>
            <a:endParaRPr lang="sk-SK" dirty="0" smtClean="0"/>
          </a:p>
          <a:p>
            <a:r>
              <a:rPr lang="hu-HU" dirty="0" smtClean="0"/>
              <a:t>Csipkés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2290" name="Picture 2" descr="Listy ru&amp;zcaron;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xQUFRQXGBQXFBgYFxcYFxQUFxUXFxgXFBcaHCggGBolGxgUITEiJSkrLi8uGB8zODMsNygtLisBCgoKDg0OGhAQGywkHyQsLCwsLCwsLCwsLCwsLCwsLCwsLCwsLCwsLCwsLCwsLCwsLCwsLCwsLCwsLCwsLCwsLP/AABEIAMIBAwMBIgACEQEDEQH/xAAcAAEAAgMBAQEAAAAAAAAAAAAAAgMBBAcFBgj/xABAEAACAQICBgcFBwIEBwAAAAAAAQIDEQQhBRIxUWGBBgdBcZGh8BMiQrHRFDJSYoLB4XLxM2OSsiNDRFOTosL/xAAZAQEAAwEBAAAAAAAAAAAAAAAAAQIDBAX/xAAiEQEBAAICAgMBAQEBAAAAAAAAAQIRAyESMQRBURNxMkL/2gAMAwEAAhEDEQA/AO4AFdSvGLSlKKbyim0rvct4FgAAAAAAAAIymltaRVUxtOLtKpBPc5RT8LjYvBr/AG6n/wByH+qP1M4bGU6l/Z1ITtt1ZKVu+zyI3BeACQAAAAAAAAAAAAAAAAAAAAAAAAAAGrpPGxo05VJbF5tuyXifG6KjPF4yNaTbjH3rdkbPKPj8j63TuCVejOnL4llwkndPxSPk+iGPdPEOlLZU2flnG6a52+RnnjvKb9KZe33YBickk22klm29iXE0XZPN0zpyhhY61aajf7sVnKX9MVm+/YfEdKOsOWs6eEsorJ1Wr3f+Wnlbi733b+eYjFSnNznJzk9spNuT5mOfNJ6ZZcsnp0vSXWZFZUKMpfmqPUXKKu35Hz2O6wcZOLSlTp3vnCD1kuDlKS8j5L2pr1cQc+XJl+sv6ZVsYzEOpJyqSlUk9spycm+b79hqOEdyNaVQlGqc9u1Kv1Y7l4Gzhquq04vVe+L1X4p3NG5KMmVl0nb6TC9JsVTd4Ymt25Slrp8p3PXwfWBjYO8pwqLtjKCXnCzT+h8VCruLFPiaTlyn2eeUdIj1oTTV8LG3bao78LJxN6n1o0PioV13aj/+kcsjWW8i6t/5Lz5Gf6t/XJ2jD9YOBltqyg90qc15pNHv6N0nSxEdejUjUjvi9netq5n53cyeFrypyU6c5Qku2LcX4ovj8rL7i85v1+kAcUwfT7HU9Ve0jUS7JwXvLjJWfM+60H1hYarFKs/YVO3Wzg3+WfZztzN8fkYZNJyY19iCnD4qFRXhOM1vjJSVuRcb7XAAAAAAAAAAAAAAAAGjmnS2m6GLco5PKtB8/eS/Ur8zpZ8n1iYK9CNZbaUlfjCdk/PVK5elM509zD6Wpyw6xDkow1daT/Dbau+90ct6W9Mp4u9OF6dC+z4qm5zt422d5q6S0u6dH7K3aDn7Ti8rJNbrq/eeA5cTLLLc6Y58lvSucvX1KJsnWfeUSk2c1nbNnWu9hRiF5G/hoo18bSKZToaLZmLMKPEk4maNppmbrkQsHmNCdOXMn7UpuZ1iKla57zELfMqRK/0K1G19xEqTLCLTacahswxCNJmYlb2bbdDEuE1OnJwmneMo5NNH3mjOtKrFRVejGpkk5werJ5bdVqzfdY53cymaYc2WH/K0zs9O/wCgelGGxmVGonO13CXuzSyvk9tr7VdHsn5tweJnSnGpTnKE4u6ktqf7rg8mdR6M9ZNOerTxaVOez2i/w5cZLbDzXcd3F8qZdZdVvhyy9V0EEKNWM0pRkpRexppp9zRM62oAAAAAAAAAABq6Tw0atKcJXcZRadtuz4eJtAD85aS0kqjss4vsaV1fdLsZ5slKP3HdZu0tvj2nudMtC/Z8dXgl7utrw/pmtbLgm2uR4Nd5tXd9vDYcFvj04/V1WHi23mrMspy3ZmrGTeTz3XMWXwuz47BvadSx7NGQxMbnmU8W4/eXPs8Tfp11JbSdKtZ0zEkX1TTqTv8AIxsRoMNMi2ZuRewcTBlmEitEiKk+QkvX1JwgR6GYlqRBImuRSgRUsyEpGFEmYjY1vW4k5lFjKiVuMTpYpZuxLWK7GUh0h7/RfpLVwU06b1qbf/Ept5S4r8MuPzOyaB6TYfFxTpVFr2u6cmlOPfHt71c/PyZNS5NbOyz3m/Fz5Yde40x5Li/S4OY9XvTe1sPipv8Ayqsm3e/wVJPyfI6cejx8kzm46ccpZuAANEgAAAAAAAOV9ceFUatCt+OE6bfGLUo/734HL7fM7p1p6M9tgZSSvKjJVP0q6l5O/wCk4rGJwc81m5eWayalaFrmvOGasb+NWdiiUc72yMZe2c6UKpq+vmvAlDfHJ8M//X6EqkL/ANyv2ZeZrbTeIaWezhs/gwqhCdyFuHNZfwWuqnUrY1iaNWN+zP5+BbTq9nrmUuNRZpctpIipWJreU0qwl67SSRJQJJFb2IWIu79fuS2koqxHoYURq+vXIzYJFaMJE0RZnMiw2mRcgxYrIMoy/Mj3+vWRiTJ12lJSOsdW/TFVIxwteSVSKSpSb/xIr4W38a8+/byOJZbv+htxcl48txbDK41+mgfI9XvShYuj7Oo19opq01s147FNb8rX4959cerjlMpuOqXc2AAskAAAAAQr0lOMoyV4yTUlvTVmvA/POndGPC4idGXwSye+Lzi+aaP0Sc662tBOdOOKgvep+7UttdNvKX6X5S4GHyMN47/GXLjuOS4nOT+ZFRyff/BmrG/riTpwujz3OqiiNlctlkVkbQqrIjqFtXYRii2+k7VqBhN3s8+/1fzLooi9paZVaXTVk3F7vNcmbFLEW22Xy8SWqV+xv69XLbl9nVbil3GVK/kamq7fT6bGYhWa3P1uK+PXR4t9GVH167TWp17+faX05mdmlUtXmRJOd9ljCRXSoomUwyMURpKaDMJmGyoMhOQnIiuJeRMIyLYyIwJC6G7onSM8PVhWpu04O63NZpxfBrI7x0Z0/TxtFVIOzyVSF84S3Petz7T892Po+gGmvsuMhKTtTn/w6meSUtkn3O3K50fH5PC6+mmGerp3gBA9J0gAAAAAVYqgpwlGSTjJOMk9ji1Zp8i0AfnTpFoiWExFSi72TvB/ipv7suOWXemaNBe8dw6edGVjKD1UvbQTdN8e2De5+TsziGo0873V008mmtt12P6Hn8nH4ZOXPDVU11YrL6q5mu0c9jNGoZXMzJev5MqJNEYlMs5W/ubETXlk78SJUxbbLIxTjw59hK6a3sko2GyIKORB08y/VIpEzKpjXnTe/wCviFUa9fubEls9ekRnA08t+1vbNHEI2lNM0HSvsCUkRcZfSLj+PRa9eu4jb1wNaGI3+PruLVU4+s9hS4X0pqxmSK27klmWKI1oVxiScCah2BplLsV2sWGVAnqEVG1djKJOIUGTitHb+rjSUq+Bg5y1pwcqcm9vuu8b/pccz6g5J1UaUdPESoP7lVNq/ZUgr5d8b+COtnq8OXlg6sLuAANVwAAAAAaOddZPRN1F9ooR9+KftIpZ1I/iW+S813HRSM43RTPCZzVVs3NPzJB3IVEdP6wOhP3sRh4+9m6sFsku2cFv3rmczmjz+TC43Vc2WNiixm5JohJ5+sjOqs3KaizJu9/kQqCI2spK3rYWldN3LUilEbGI7SxEEsxtLNvVyNRlhCcRL2lGOwm0RRkvtPaLgvWRU427fMvkyqSNMczsVZrb6/Yup1kytq5VKG5jqmo31O+wvieVGbRtUsTftK3FS4tszqt7DEJovgZ2RCuNMtjTRhMtTIRFuDqSpzjODtKLUovc0zuuhdIRxFCFWNveSbS+GXxR5O6OFRlc6N1aaZjqPDTaUk3Kn+ZPNpcVm+Z2fGy1dN+G6un3gAO50gAAAAAAAIzhc+B6bdBI1k6tBKNXa0so1O/8MuPb27zoAaK5YTKaqtm+q/Mdei4ScZpxlFtNPJp7LNbzWvzv5He+mPQ+ljIXso1V92aWf9M/xR+Xz4ppzQNfCz1a0HH8LWcZL8svTPP5OK4f4588LGgl2kpJLb2/MnSw97N9v9v2JYqnsOe3WWme+2tTZsRSNdRzL4MnKJTSMWJWMauZSEYSIyiW2MSW8mJVJGUhYzFF/tKMkQsWyiQaEu0MNGGiyxiSG+xVYhqFuqGi0qUYTcTbp4rejX1bjVHlL7Re3pUqiZZro8uORfTrb9g8Z9I09OErm1QxDg1KLtJNOL3NO6PNpVjapZl5uVDvWjMWq1GnUXxwjLuurtA5PovpPXoUo0oOOrG9rq7zk5PzbB2TldP9Y7EADdqAAAAAAAAGnpHRtOvBwqRUovamrr+/E3ABxPp10Z+yVY+yT9k1l26ubur/ACufJ4rY77D9B6d0Yq0difB53XFdp8Hp3oWq8NWmlRqRzi0moT4TS2d62bmcPL8XeXliwy4d9xytbL+uJbE2cfoqrh5OFWnKLjt/Dn2qSyaZqJnPlGdml+sSiVIlEz1pXSbMNEosbSIlVYXLZorZfQwRkZuGx9jEWZIXzJJiwYkiBdcrYlElEkkZpomkiqEdUlqErF+Fws6ktWnCc5boxcn4JF8T/FUYl9Jn2WiurTEVEnWnCin2W15rg0mkvE+40J0WwuBjrWU6iWdSecv0rZHkdWHDlfbScdrmmH6P4qcVKNCq4tXTta635g6lU047u0VbsMm38J+tf5R7gAN2gAAAAAAAAAABjVMgCqrh4y+9FPl2HyWl+rvC1XrRi6be3Uaj5WcfBI+yBW4Y33EWbcU051d1qTboy9rH8L92a/aXl3Hy+K0dVpW9pTqQ3a0ZLwusz9IVKSltR52M0ddPJNdqZhl8bG+md44/PUJXLVDI6xj+iGFqbaKi98G4+SdvI+fxXV9H/lV5p/nipLuvG1u858vjZz0peOvg5lUmfU1+g2LTdvZT3Wm03ykkaGI6IY2MXJ0G0uyMoSlyjF3fIz/llPpHjXhtkWb9XQeKjtw9f/xy/ZWIx0HiZOyw9e+72U/oPBGnn3LIWPXp9EMa/wDpqnOy+bD6J4tSUXRlFvZdxt3t3skT4U8a8q5Fn1NDoHiJfelSjzm35Qt5nr4Dq+p2TrVZyfbGEYx5a0nK/gTjwZX6T/PJ8HFnsaD6P4jFu1Gm3HtqS92mlxla3JXfA6LonQWGw93HD05SeyVS9Rru1rpckj0sTiJz2vLsSyS5G2PxZ/6q+PD+vmMH1dU4Z4nEp/lpLP8A1Sv/ALT6vR2Lo4eOpQpRhHK+XvS4ye2T4s0nBmYUbnRjjjj/AMxtMJj6elW0zJ5LIpjCVV53sSwmAvtPbwuHUTTsa9PR0UlkD07AlDIACQAAAAAAAAAAAAAAAAAAa9fCqXBnn1sI12HsADwlRe4ujhZbj1rGQPMjhJFkcKb9jDiENKVAoeEW7M9JwIumB5csMQeHPVdMg6QTt5Lw5F4Y9Z0QqA0beVDCG3QwSRvwolqgDamnSsXxRmwCAABIAAAAAAAAAAAAAAAAAAAAAAAAAAAACAAAGQYAAkjAAkAAAACQ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data:image/jpeg;base64,/9j/4AAQSkZJRgABAQAAAQABAAD/2wCEAAkGBxQSEhUUExQUFRQXGBQXFBgYFxcYFxQUFxUXFxgXFBcaHCggGBolGxgUITEiJSkrLi8uGB8zODMsNygtLisBCgoKDg0OGhAQGywkHyQsLCwsLCwsLCwsLCwsLCwsLCwsLCwsLCwsLCwsLCwsLCwsLCwsLCwsLCwsLCwsLCwsLP/AABEIAMIBAwMBIgACEQEDEQH/xAAcAAEAAgMBAQEAAAAAAAAAAAAAAgMBBAcFBgj/xABAEAACAQICBgcFBwIEBwAAAAAAAQIDEQQhBRIxUWGBBgdBcZGh8BMiQrHRFDJSYoLB4XLxM2OSsiNDRFOTosL/xAAZAQEAAwEBAAAAAAAAAAAAAAAAAQIDBAX/xAAiEQEBAAICAgMBAQEBAAAAAAAAAQIRAyESMQRBURNxMkL/2gAMAwEAAhEDEQA/AO4AFdSvGLSlKKbyim0rvct4FgAAAAAAAAIymltaRVUxtOLtKpBPc5RT8LjYvBr/AG6n/wByH+qP1M4bGU6l/Z1ITtt1ZKVu+zyI3BeACQAAAAAAAAAAAAAAAAAAAAAAAAAAGrpPGxo05VJbF5tuyXifG6KjPF4yNaTbjH3rdkbPKPj8j63TuCVejOnL4llwkndPxSPk+iGPdPEOlLZU2flnG6a52+RnnjvKb9KZe33YBickk22klm29iXE0XZPN0zpyhhY61aajf7sVnKX9MVm+/YfEdKOsOWs6eEsorJ1Wr3f+Wnlbi733b+eYjFSnNznJzk9spNuT5mOfNJ6ZZcsnp0vSXWZFZUKMpfmqPUXKKu35Hz2O6wcZOLSlTp3vnCD1kuDlKS8j5L2pr1cQc+XJl+sv6ZVsYzEOpJyqSlUk9spycm+b79hqOEdyNaVQlGqc9u1Kv1Y7l4Gzhquq04vVe+L1X4p3NG5KMmVl0nb6TC9JsVTd4Ymt25Slrp8p3PXwfWBjYO8pwqLtjKCXnCzT+h8VCruLFPiaTlyn2eeUdIj1oTTV8LG3bao78LJxN6n1o0PioV13aj/+kcsjWW8i6t/5Lz5Gf6t/XJ2jD9YOBltqyg90qc15pNHv6N0nSxEdejUjUjvi9netq5n53cyeFrypyU6c5Qku2LcX4ovj8rL7i85v1+kAcUwfT7HU9Ve0jUS7JwXvLjJWfM+60H1hYarFKs/YVO3Wzg3+WfZztzN8fkYZNJyY19iCnD4qFRXhOM1vjJSVuRcb7XAAAAAAAAAAAAAAAAGjmnS2m6GLco5PKtB8/eS/Ur8zpZ8n1iYK9CNZbaUlfjCdk/PVK5elM509zD6Wpyw6xDkow1daT/Dbau+90ct6W9Mp4u9OF6dC+z4qm5zt422d5q6S0u6dH7K3aDn7Ti8rJNbrq/eeA5cTLLLc6Y58lvSucvX1KJsnWfeUSk2c1nbNnWu9hRiF5G/hoo18bSKZToaLZmLMKPEk4maNppmbrkQsHmNCdOXMn7UpuZ1iKla57zELfMqRK/0K1G19xEqTLCLTacahswxCNJmYlb2bbdDEuE1OnJwmneMo5NNH3mjOtKrFRVejGpkk5werJ5bdVqzfdY53cymaYc2WH/K0zs9O/wCgelGGxmVGonO13CXuzSyvk9tr7VdHsn5tweJnSnGpTnKE4u6ktqf7rg8mdR6M9ZNOerTxaVOez2i/w5cZLbDzXcd3F8qZdZdVvhyy9V0EEKNWM0pRkpRexppp9zRM62oAAAAAAAAAABq6Tw0atKcJXcZRadtuz4eJtAD85aS0kqjss4vsaV1fdLsZ5slKP3HdZu0tvj2nudMtC/Z8dXgl7utrw/pmtbLgm2uR4Nd5tXd9vDYcFvj04/V1WHi23mrMspy3ZmrGTeTz3XMWXwuz47BvadSx7NGQxMbnmU8W4/eXPs8Tfp11JbSdKtZ0zEkX1TTqTv8AIxsRoMNMi2ZuRewcTBlmEitEiKk+QkvX1JwgR6GYlqRBImuRSgRUsyEpGFEmYjY1vW4k5lFjKiVuMTpYpZuxLWK7GUh0h7/RfpLVwU06b1qbf/Ept5S4r8MuPzOyaB6TYfFxTpVFr2u6cmlOPfHt71c/PyZNS5NbOyz3m/Fz5Yde40x5Li/S4OY9XvTe1sPipv8Ayqsm3e/wVJPyfI6cejx8kzm46ccpZuAANEgAAAAAAAOV9ceFUatCt+OE6bfGLUo/734HL7fM7p1p6M9tgZSSvKjJVP0q6l5O/wCk4rGJwc81m5eWayalaFrmvOGasb+NWdiiUc72yMZe2c6UKpq+vmvAlDfHJ8M//X6EqkL/ANyv2ZeZrbTeIaWezhs/gwqhCdyFuHNZfwWuqnUrY1iaNWN+zP5+BbTq9nrmUuNRZpctpIipWJreU0qwl67SSRJQJJFb2IWIu79fuS2koqxHoYURq+vXIzYJFaMJE0RZnMiw2mRcgxYrIMoy/Mj3+vWRiTJ12lJSOsdW/TFVIxwteSVSKSpSb/xIr4W38a8+/byOJZbv+htxcl48txbDK41+mgfI9XvShYuj7Oo19opq01s147FNb8rX4959cerjlMpuOqXc2AAskAAAAAQr0lOMoyV4yTUlvTVmvA/POndGPC4idGXwSye+Lzi+aaP0Sc662tBOdOOKgvep+7UttdNvKX6X5S4GHyMN47/GXLjuOS4nOT+ZFRyff/BmrG/riTpwujz3OqiiNlctlkVkbQqrIjqFtXYRii2+k7VqBhN3s8+/1fzLooi9paZVaXTVk3F7vNcmbFLEW22Xy8SWqV+xv69XLbl9nVbil3GVK/kamq7fT6bGYhWa3P1uK+PXR4t9GVH167TWp17+faX05mdmlUtXmRJOd9ljCRXSoomUwyMURpKaDMJmGyoMhOQnIiuJeRMIyLYyIwJC6G7onSM8PVhWpu04O63NZpxfBrI7x0Z0/TxtFVIOzyVSF84S3Petz7T892Po+gGmvsuMhKTtTn/w6meSUtkn3O3K50fH5PC6+mmGerp3gBA9J0gAAAAAVYqgpwlGSTjJOMk9ji1Zp8i0AfnTpFoiWExFSi72TvB/ipv7suOWXemaNBe8dw6edGVjKD1UvbQTdN8e2De5+TsziGo0873V008mmtt12P6Hn8nH4ZOXPDVU11YrL6q5mu0c9jNGoZXMzJev5MqJNEYlMs5W/ubETXlk78SJUxbbLIxTjw59hK6a3sko2GyIKORB08y/VIpEzKpjXnTe/wCviFUa9fubEls9ekRnA08t+1vbNHEI2lNM0HSvsCUkRcZfSLj+PRa9eu4jb1wNaGI3+PruLVU4+s9hS4X0pqxmSK27klmWKI1oVxiScCah2BplLsV2sWGVAnqEVG1djKJOIUGTitHb+rjSUq+Bg5y1pwcqcm9vuu8b/pccz6g5J1UaUdPESoP7lVNq/ZUgr5d8b+COtnq8OXlg6sLuAANVwAAAAAaOddZPRN1F9ooR9+KftIpZ1I/iW+S813HRSM43RTPCZzVVs3NPzJB3IVEdP6wOhP3sRh4+9m6sFsku2cFv3rmczmjz+TC43Vc2WNiixm5JohJ5+sjOqs3KaizJu9/kQqCI2spK3rYWldN3LUilEbGI7SxEEsxtLNvVyNRlhCcRL2lGOwm0RRkvtPaLgvWRU427fMvkyqSNMczsVZrb6/Yup1kytq5VKG5jqmo31O+wvieVGbRtUsTftK3FS4tszqt7DEJovgZ2RCuNMtjTRhMtTIRFuDqSpzjODtKLUovc0zuuhdIRxFCFWNveSbS+GXxR5O6OFRlc6N1aaZjqPDTaUk3Kn+ZPNpcVm+Z2fGy1dN+G6un3gAO50gAAAAAAAIzhc+B6bdBI1k6tBKNXa0so1O/8MuPb27zoAaK5YTKaqtm+q/Mdei4ScZpxlFtNPJp7LNbzWvzv5He+mPQ+ljIXso1V92aWf9M/xR+Xz4ppzQNfCz1a0HH8LWcZL8svTPP5OK4f4588LGgl2kpJLb2/MnSw97N9v9v2JYqnsOe3WWme+2tTZsRSNdRzL4MnKJTSMWJWMauZSEYSIyiW2MSW8mJVJGUhYzFF/tKMkQsWyiQaEu0MNGGiyxiSG+xVYhqFuqGi0qUYTcTbp4rejX1bjVHlL7Re3pUqiZZro8uORfTrb9g8Z9I09OErm1QxDg1KLtJNOL3NO6PNpVjapZl5uVDvWjMWq1GnUXxwjLuurtA5PovpPXoUo0oOOrG9rq7zk5PzbB2TldP9Y7EADdqAAAAAAAAGnpHRtOvBwqRUovamrr+/E3ABxPp10Z+yVY+yT9k1l26ubur/ACufJ4rY77D9B6d0Yq0difB53XFdp8Hp3oWq8NWmlRqRzi0moT4TS2d62bmcPL8XeXliwy4d9xytbL+uJbE2cfoqrh5OFWnKLjt/Dn2qSyaZqJnPlGdml+sSiVIlEz1pXSbMNEosbSIlVYXLZorZfQwRkZuGx9jEWZIXzJJiwYkiBdcrYlElEkkZpomkiqEdUlqErF+Fws6ktWnCc5boxcn4JF8T/FUYl9Jn2WiurTEVEnWnCin2W15rg0mkvE+40J0WwuBjrWU6iWdSecv0rZHkdWHDlfbScdrmmH6P4qcVKNCq4tXTta635g6lU047u0VbsMm38J+tf5R7gAN2gAAAAAAAAAABjVMgCqrh4y+9FPl2HyWl+rvC1XrRi6be3Uaj5WcfBI+yBW4Y33EWbcU051d1qTboy9rH8L92a/aXl3Hy+K0dVpW9pTqQ3a0ZLwusz9IVKSltR52M0ddPJNdqZhl8bG+md44/PUJXLVDI6xj+iGFqbaKi98G4+SdvI+fxXV9H/lV5p/nipLuvG1u858vjZz0peOvg5lUmfU1+g2LTdvZT3Wm03ykkaGI6IY2MXJ0G0uyMoSlyjF3fIz/llPpHjXhtkWb9XQeKjtw9f/xy/ZWIx0HiZOyw9e+72U/oPBGnn3LIWPXp9EMa/wDpqnOy+bD6J4tSUXRlFvZdxt3t3skT4U8a8q5Fn1NDoHiJfelSjzm35Qt5nr4Dq+p2TrVZyfbGEYx5a0nK/gTjwZX6T/PJ8HFnsaD6P4jFu1Gm3HtqS92mlxla3JXfA6LonQWGw93HD05SeyVS9Rru1rpckj0sTiJz2vLsSyS5G2PxZ/6q+PD+vmMH1dU4Z4nEp/lpLP8A1Sv/ALT6vR2Lo4eOpQpRhHK+XvS4ye2T4s0nBmYUbnRjjjj/AMxtMJj6elW0zJ5LIpjCVV53sSwmAvtPbwuHUTTsa9PR0UlkD07AlDIACQAAAAAAAAAAAAAAAAAAa9fCqXBnn1sI12HsADwlRe4ujhZbj1rGQPMjhJFkcKb9jDiENKVAoeEW7M9JwIumB5csMQeHPVdMg6QTt5Lw5F4Y9Z0QqA0beVDCG3QwSRvwolqgDamnSsXxRmwCAABIAAAAAAAAAAAAAAAAAAAAAAAAAAAACAAAGQYAAkjAAkAAAACQ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8" name="Picture 10" descr="okraj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214754"/>
            <a:ext cx="5303134" cy="39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okraj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295762"/>
            <a:ext cx="5303134" cy="39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 </a:t>
            </a:r>
            <a:r>
              <a:rPr lang="sk-SK" dirty="0" err="1" smtClean="0"/>
              <a:t>levél</a:t>
            </a:r>
            <a:r>
              <a:rPr lang="sk-SK" dirty="0" smtClean="0"/>
              <a:t> </a:t>
            </a:r>
            <a:r>
              <a:rPr lang="sk-SK" dirty="0" err="1" smtClean="0"/>
              <a:t>állása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száron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hu-HU" dirty="0" smtClean="0"/>
              <a:t>A levél állása a száron: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szórt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átellenes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örvös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tőrózsa</a:t>
            </a:r>
            <a:endParaRPr lang="sk-SK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sk-SK" sz="2800" dirty="0" smtClean="0"/>
              <a:t>(</a:t>
            </a:r>
            <a:r>
              <a:rPr lang="sk-SK" sz="2800" dirty="0" err="1" smtClean="0"/>
              <a:t>almafa</a:t>
            </a:r>
            <a:r>
              <a:rPr lang="sk-SK" sz="2800" dirty="0" smtClean="0"/>
              <a:t>)          (</a:t>
            </a:r>
            <a:r>
              <a:rPr lang="sk-SK" sz="2800" dirty="0" err="1" smtClean="0"/>
              <a:t>orgona</a:t>
            </a:r>
            <a:r>
              <a:rPr lang="sk-SK" sz="2800" dirty="0" smtClean="0"/>
              <a:t>)                    (</a:t>
            </a:r>
            <a:r>
              <a:rPr lang="sk-SK" sz="2800" dirty="0" err="1" smtClean="0"/>
              <a:t>párisfű</a:t>
            </a:r>
            <a:r>
              <a:rPr lang="sk-SK" sz="2800" dirty="0" smtClean="0"/>
              <a:t>)         (</a:t>
            </a:r>
            <a:r>
              <a:rPr lang="sk-SK" sz="2800" dirty="0" err="1" smtClean="0"/>
              <a:t>kankalin</a:t>
            </a:r>
            <a:r>
              <a:rPr lang="sk-SK" sz="2800" dirty="0" smtClean="0"/>
              <a:t>)                                                                                                </a:t>
            </a:r>
            <a:endParaRPr lang="sk-SK" sz="2800" dirty="0"/>
          </a:p>
        </p:txBody>
      </p:sp>
      <p:pic>
        <p:nvPicPr>
          <p:cNvPr id="13314" name="Picture 2" descr="http://www.ta3k.sk/bio/images/stranky/rast_organy/list/postaveni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" y="1120374"/>
            <a:ext cx="8492642" cy="34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hu-HU" b="1" i="1" dirty="0" smtClean="0"/>
              <a:t>A levél feladata:</a:t>
            </a:r>
            <a:endParaRPr lang="hu-HU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levegőből veszi fel a tápanyagot – szén-dioxidot.</a:t>
            </a:r>
          </a:p>
          <a:p>
            <a:pPr marL="514350" indent="-514350">
              <a:buAutoNum type="arabicPeriod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fotoszintézis során szerves anyagok keletkeznek bennük. </a:t>
            </a:r>
          </a:p>
          <a:p>
            <a:pPr marL="514350" indent="-514350">
              <a:buAutoNum type="arabicPeriod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Segítségével lélegzik a növény (oxigént BE, szén-dioxidot KI)</a:t>
            </a:r>
          </a:p>
          <a:p>
            <a:pPr marL="514350" indent="-514350">
              <a:buAutoNum type="arabicPeriod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Elpárologtatja a fölösleges vizet.</a:t>
            </a:r>
          </a:p>
          <a:p>
            <a:pPr marL="514350" indent="-514350">
              <a:buAutoNum type="arabicPeriod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Némely növény levelével ivartalanul szaporodik.</a:t>
            </a:r>
          </a:p>
          <a:p>
            <a:pPr marL="514350" indent="-51435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72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325</Words>
  <Application>Microsoft Office PowerPoint</Application>
  <PresentationFormat>Prezentácia na obrazovke (4:3)</PresentationFormat>
  <Paragraphs>91</Paragraphs>
  <Slides>20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A LEVÉL - LIST</vt:lpstr>
      <vt:lpstr>A levél – a növény föld feletti szerve</vt:lpstr>
      <vt:lpstr>Prezentácia programu PowerPoint</vt:lpstr>
      <vt:lpstr>EDÉNYNYALÁBOK</vt:lpstr>
      <vt:lpstr>GÁZCSERENYÍLÁSOK</vt:lpstr>
      <vt:lpstr>A levél lehet:</vt:lpstr>
      <vt:lpstr>A levél széle:</vt:lpstr>
      <vt:lpstr>A levél állása a száron:                                             A levél állása a száron:                                              </vt:lpstr>
      <vt:lpstr>A levél feladata:</vt:lpstr>
      <vt:lpstr>Ivartalan szaporodás levéllel:</vt:lpstr>
      <vt:lpstr>FOTOSZINTÉZIS  a levelek kloroplasztiszai-ban lejátszódó bonyolult folyamat</vt:lpstr>
      <vt:lpstr>Prezentácia programu PowerPoint</vt:lpstr>
      <vt:lpstr>FOTOSZINTÉZIS</vt:lpstr>
      <vt:lpstr>Határozd meg a levélállást a száron! HÚZD A KÉPET!</vt:lpstr>
      <vt:lpstr>Nevezd meg a levél belső felépítésének részeit! </vt:lpstr>
      <vt:lpstr>Nevezd meg a levél részeit!</vt:lpstr>
      <vt:lpstr>Csoportosítsd a leveleket!  HÚZD A LEVELET! EGYSZERŰ                              ÖSSZETETT</vt:lpstr>
      <vt:lpstr>Írd le a fotoszintézis folyamatát!</vt:lpstr>
      <vt:lpstr>Gondolkodjatok!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Tajka</dc:creator>
  <cp:lastModifiedBy>Admin2S</cp:lastModifiedBy>
  <cp:revision>40</cp:revision>
  <dcterms:created xsi:type="dcterms:W3CDTF">2014-02-16T20:04:46Z</dcterms:created>
  <dcterms:modified xsi:type="dcterms:W3CDTF">2020-05-13T09:25:47Z</dcterms:modified>
</cp:coreProperties>
</file>