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23"/>
  </p:notesMasterIdLst>
  <p:sldIdLst>
    <p:sldId id="256" r:id="rId2"/>
    <p:sldId id="257" r:id="rId3"/>
    <p:sldId id="258" r:id="rId4"/>
    <p:sldId id="260" r:id="rId5"/>
    <p:sldId id="259" r:id="rId6"/>
    <p:sldId id="262" r:id="rId7"/>
    <p:sldId id="261"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729"/>
  </p:normalViewPr>
  <p:slideViewPr>
    <p:cSldViewPr snapToGrid="0" snapToObjects="1">
      <p:cViewPr varScale="1">
        <p:scale>
          <a:sx n="82" d="100"/>
          <a:sy n="82" d="100"/>
        </p:scale>
        <p:origin x="50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DE"/>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241DF-C9D7-E34C-9454-48C5D26969B6}" type="datetimeFigureOut">
              <a:rPr lang="pl-DE" smtClean="0"/>
              <a:t>11/27/2020</a:t>
            </a:fld>
            <a:endParaRPr lang="pl-DE"/>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DE"/>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DE"/>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DE"/>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6708A8-DA79-0547-B8E5-710C872729E9}" type="slidenum">
              <a:rPr lang="pl-DE" smtClean="0"/>
              <a:t>‹#›</a:t>
            </a:fld>
            <a:endParaRPr lang="pl-DE"/>
          </a:p>
        </p:txBody>
      </p:sp>
    </p:spTree>
    <p:extLst>
      <p:ext uri="{BB962C8B-B14F-4D97-AF65-F5344CB8AC3E}">
        <p14:creationId xmlns:p14="http://schemas.microsoft.com/office/powerpoint/2010/main" val="1950065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DE" dirty="0"/>
          </a:p>
        </p:txBody>
      </p:sp>
      <p:sp>
        <p:nvSpPr>
          <p:cNvPr id="4" name="Symbol zastępczy numeru slajdu 3"/>
          <p:cNvSpPr>
            <a:spLocks noGrp="1"/>
          </p:cNvSpPr>
          <p:nvPr>
            <p:ph type="sldNum" sz="quarter" idx="5"/>
          </p:nvPr>
        </p:nvSpPr>
        <p:spPr/>
        <p:txBody>
          <a:bodyPr/>
          <a:lstStyle/>
          <a:p>
            <a:fld id="{F26708A8-DA79-0547-B8E5-710C872729E9}" type="slidenum">
              <a:rPr lang="pl-DE" smtClean="0"/>
              <a:t>13</a:t>
            </a:fld>
            <a:endParaRPr lang="pl-DE"/>
          </a:p>
        </p:txBody>
      </p:sp>
    </p:spTree>
    <p:extLst>
      <p:ext uri="{BB962C8B-B14F-4D97-AF65-F5344CB8AC3E}">
        <p14:creationId xmlns:p14="http://schemas.microsoft.com/office/powerpoint/2010/main" val="137423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11/27/2020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773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11/27/2020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9232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11/27/2020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5855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8531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11/27/2020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405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0162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390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11/27/2020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3800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11/27/2020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480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11/27/2020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8951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11/27/2020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9576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11/27/2020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13982135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5" r:id="rId6"/>
    <p:sldLayoutId id="2147483810" r:id="rId7"/>
    <p:sldLayoutId id="2147483811" r:id="rId8"/>
    <p:sldLayoutId id="2147483812" r:id="rId9"/>
    <p:sldLayoutId id="2147483814" r:id="rId10"/>
    <p:sldLayoutId id="2147483813"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hyperlink" Target="https://czasdzieci.pl/czytanki/id,142516-andrzejki_wierzenia_tradycje.html" TargetMode="External"/><Relationship Id="rId7" Type="http://schemas.openxmlformats.org/officeDocument/2006/relationships/hyperlink" Target="https://stock.adobe.com/pl/" TargetMode="External"/><Relationship Id="rId2" Type="http://schemas.openxmlformats.org/officeDocument/2006/relationships/image" Target="../media/image22.jpg"/><Relationship Id="rId1" Type="http://schemas.openxmlformats.org/officeDocument/2006/relationships/slideLayout" Target="../slideLayouts/slideLayout2.xml"/><Relationship Id="rId6" Type="http://schemas.openxmlformats.org/officeDocument/2006/relationships/hyperlink" Target="https://www.freepik.com/" TargetMode="External"/><Relationship Id="rId5" Type="http://schemas.openxmlformats.org/officeDocument/2006/relationships/hyperlink" Target="https://miastodzieci.pl/czytelnia/andrzejki-i-katarzynki/" TargetMode="External"/><Relationship Id="rId4" Type="http://schemas.openxmlformats.org/officeDocument/2006/relationships/hyperlink" Target="https://www.edziecko.pl/rodzice/7,79361,24061479,andrzejki-zabawy-najciekawsze-i-najzabawniejsze-pomysly.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piłka, stół&#10;&#10;Opis wygenerowany automatycznie">
            <a:extLst>
              <a:ext uri="{FF2B5EF4-FFF2-40B4-BE49-F238E27FC236}">
                <a16:creationId xmlns:a16="http://schemas.microsoft.com/office/drawing/2014/main" id="{E3139E46-36BB-7541-A9E7-F37965770C5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908612" y="0"/>
            <a:ext cx="8283388" cy="6857990"/>
          </a:xfrm>
          <a:prstGeom prst="rect">
            <a:avLst/>
          </a:prstGeom>
        </p:spPr>
      </p:pic>
      <p:sp>
        <p:nvSpPr>
          <p:cNvPr id="10" name="Rectangle 13">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42EE208-9FB1-8B4A-84D9-41A6336C3EB6}"/>
              </a:ext>
            </a:extLst>
          </p:cNvPr>
          <p:cNvSpPr>
            <a:spLocks noGrp="1"/>
          </p:cNvSpPr>
          <p:nvPr>
            <p:ph type="ctrTitle"/>
          </p:nvPr>
        </p:nvSpPr>
        <p:spPr>
          <a:xfrm>
            <a:off x="477981" y="1122363"/>
            <a:ext cx="4023360" cy="3204134"/>
          </a:xfrm>
        </p:spPr>
        <p:txBody>
          <a:bodyPr anchor="b">
            <a:normAutofit/>
          </a:bodyPr>
          <a:lstStyle/>
          <a:p>
            <a:r>
              <a:rPr lang="pl-DE" sz="4800"/>
              <a:t>Andrzejki </a:t>
            </a:r>
          </a:p>
        </p:txBody>
      </p:sp>
      <p:sp>
        <p:nvSpPr>
          <p:cNvPr id="3" name="Podtytuł 2">
            <a:extLst>
              <a:ext uri="{FF2B5EF4-FFF2-40B4-BE49-F238E27FC236}">
                <a16:creationId xmlns:a16="http://schemas.microsoft.com/office/drawing/2014/main" id="{D5D21C9C-51F4-BE40-BA4D-F5FDBFB9C5B0}"/>
              </a:ext>
            </a:extLst>
          </p:cNvPr>
          <p:cNvSpPr>
            <a:spLocks noGrp="1"/>
          </p:cNvSpPr>
          <p:nvPr>
            <p:ph type="subTitle" idx="1"/>
          </p:nvPr>
        </p:nvSpPr>
        <p:spPr>
          <a:xfrm>
            <a:off x="477980" y="4872922"/>
            <a:ext cx="4023359" cy="1208141"/>
          </a:xfrm>
        </p:spPr>
        <p:txBody>
          <a:bodyPr>
            <a:normAutofit/>
          </a:bodyPr>
          <a:lstStyle/>
          <a:p>
            <a:endParaRPr lang="pl-DE" sz="2000" dirty="0"/>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613434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1A75659-5A6F-4F77-9679-678A00B9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obiekt, osoba, stół, wewnątrz&#10;&#10;Opis wygenerowany automatycznie">
            <a:extLst>
              <a:ext uri="{FF2B5EF4-FFF2-40B4-BE49-F238E27FC236}">
                <a16:creationId xmlns:a16="http://schemas.microsoft.com/office/drawing/2014/main" id="{3851BF2C-3748-9248-A2B4-6B0B0204C70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8668492" cy="6857990"/>
          </a:xfrm>
          <a:prstGeom prst="rect">
            <a:avLst/>
          </a:prstGeom>
        </p:spPr>
      </p:pic>
      <p:sp>
        <p:nvSpPr>
          <p:cNvPr id="14" name="Rectangle 13">
            <a:extLst>
              <a:ext uri="{FF2B5EF4-FFF2-40B4-BE49-F238E27FC236}">
                <a16:creationId xmlns:a16="http://schemas.microsoft.com/office/drawing/2014/main" id="{EFAEC92A-2230-45B0-A12F-07F9F9EA4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5706A54-9250-224E-BC16-6117A22FCB3C}"/>
              </a:ext>
            </a:extLst>
          </p:cNvPr>
          <p:cNvSpPr>
            <a:spLocks noGrp="1"/>
          </p:cNvSpPr>
          <p:nvPr>
            <p:ph type="title"/>
          </p:nvPr>
        </p:nvSpPr>
        <p:spPr>
          <a:xfrm>
            <a:off x="7172858" y="1130554"/>
            <a:ext cx="3438144" cy="1124712"/>
          </a:xfrm>
        </p:spPr>
        <p:txBody>
          <a:bodyPr anchor="b">
            <a:noAutofit/>
          </a:bodyPr>
          <a:lstStyle/>
          <a:p>
            <a:r>
              <a:rPr lang="pl-DE" sz="2800" dirty="0"/>
              <a:t>Interpretacja kształtu figur woskowych</a:t>
            </a: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355ABA7-D11B-274F-847D-F1B14228F2E4}"/>
              </a:ext>
            </a:extLst>
          </p:cNvPr>
          <p:cNvSpPr>
            <a:spLocks noGrp="1"/>
          </p:cNvSpPr>
          <p:nvPr>
            <p:ph idx="1"/>
          </p:nvPr>
        </p:nvSpPr>
        <p:spPr>
          <a:xfrm>
            <a:off x="6807201" y="2480056"/>
            <a:ext cx="5239656" cy="4231630"/>
          </a:xfrm>
        </p:spPr>
        <p:txBody>
          <a:bodyPr anchor="t">
            <a:normAutofit fontScale="85000" lnSpcReduction="20000"/>
          </a:bodyPr>
          <a:lstStyle/>
          <a:p>
            <a:pPr>
              <a:lnSpc>
                <a:spcPct val="100000"/>
              </a:lnSpc>
            </a:pPr>
            <a:r>
              <a:rPr lang="pl-PL" sz="2000" dirty="0"/>
              <a:t>Jeśli z figura z wosku ułoży się w kształt Anioła, oznacza to, że przyszły rok będzie dla Ciebie bardzo dobry.</a:t>
            </a:r>
          </a:p>
          <a:p>
            <a:pPr>
              <a:lnSpc>
                <a:spcPct val="100000"/>
              </a:lnSpc>
            </a:pPr>
            <a:r>
              <a:rPr lang="pl-PL" sz="2000" dirty="0"/>
              <a:t>Kształt motyla oznacza wielkie zmiany w życiu osobistym i zawodowym.</a:t>
            </a:r>
          </a:p>
          <a:p>
            <a:pPr>
              <a:lnSpc>
                <a:spcPct val="100000"/>
              </a:lnSpc>
            </a:pPr>
            <a:r>
              <a:rPr lang="pl-PL" sz="2000" dirty="0"/>
              <a:t>But z wosku można interpretować jako wejście w nowy etap życia.</a:t>
            </a:r>
          </a:p>
          <a:p>
            <a:pPr>
              <a:lnSpc>
                <a:spcPct val="100000"/>
              </a:lnSpc>
            </a:pPr>
            <a:r>
              <a:rPr lang="pl-PL" sz="2000" dirty="0"/>
              <a:t>Cień mężczyzny na ścianie oznacza spotkanie swojej jedynej miłości, w niedalekiej przyszłości. </a:t>
            </a:r>
          </a:p>
          <a:p>
            <a:pPr>
              <a:lnSpc>
                <a:spcPct val="100000"/>
              </a:lnSpc>
            </a:pPr>
            <a:r>
              <a:rPr lang="pl-PL" sz="2000" dirty="0"/>
              <a:t>Figura woskowa w kształcie dziecka oznacza dojrzałość, stabilizację i wyjście z dziecięcej beztroski.</a:t>
            </a:r>
          </a:p>
          <a:p>
            <a:pPr>
              <a:lnSpc>
                <a:spcPct val="100000"/>
              </a:lnSpc>
            </a:pPr>
            <a:r>
              <a:rPr lang="pl-PL" sz="2000" dirty="0"/>
              <a:t>Pszczoła z wosku oznacza sukcesy w życiu zawodowym i godne zarobki za wykonaną pracę.</a:t>
            </a:r>
          </a:p>
          <a:p>
            <a:pPr>
              <a:lnSpc>
                <a:spcPct val="100000"/>
              </a:lnSpc>
            </a:pPr>
            <a:r>
              <a:rPr lang="pl-PL" sz="2000" dirty="0"/>
              <a:t>Róża, goździk i tulipan - każdy kwiat w Andrzejki wróży miłą niespodziankę!</a:t>
            </a:r>
          </a:p>
          <a:p>
            <a:pPr marL="0" indent="0">
              <a:lnSpc>
                <a:spcPct val="100000"/>
              </a:lnSpc>
              <a:buNone/>
            </a:pPr>
            <a:endParaRPr lang="pl-DE" sz="900" dirty="0"/>
          </a:p>
        </p:txBody>
      </p:sp>
    </p:spTree>
    <p:extLst>
      <p:ext uri="{BB962C8B-B14F-4D97-AF65-F5344CB8AC3E}">
        <p14:creationId xmlns:p14="http://schemas.microsoft.com/office/powerpoint/2010/main" val="398728220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a:extLst>
              <a:ext uri="{FF2B5EF4-FFF2-40B4-BE49-F238E27FC236}">
                <a16:creationId xmlns:a16="http://schemas.microsoft.com/office/drawing/2014/main" id="{B6768BAD-52F7-9743-8527-51B2DA84E2E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53" y="0"/>
            <a:ext cx="8669545" cy="6858000"/>
          </a:xfrm>
          <a:prstGeom prst="rect">
            <a:avLst/>
          </a:prstGeom>
        </p:spPr>
      </p:pic>
      <p:sp>
        <p:nvSpPr>
          <p:cNvPr id="21" name="Rectangle 20">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BF50E0E-137D-F146-ADE4-B043132C5AED}"/>
              </a:ext>
            </a:extLst>
          </p:cNvPr>
          <p:cNvSpPr>
            <a:spLocks noGrp="1"/>
          </p:cNvSpPr>
          <p:nvPr>
            <p:ph type="title"/>
          </p:nvPr>
        </p:nvSpPr>
        <p:spPr>
          <a:xfrm>
            <a:off x="371094" y="1161288"/>
            <a:ext cx="3438144" cy="1124712"/>
          </a:xfrm>
        </p:spPr>
        <p:txBody>
          <a:bodyPr anchor="b">
            <a:normAutofit/>
          </a:bodyPr>
          <a:lstStyle/>
          <a:p>
            <a:r>
              <a:rPr lang="pl-DE" sz="2800"/>
              <a:t>Imię ukochanego i ukochanej  </a:t>
            </a:r>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3A8533BD-E007-A046-980B-74747F57B282}"/>
              </a:ext>
            </a:extLst>
          </p:cNvPr>
          <p:cNvSpPr>
            <a:spLocks noGrp="1"/>
          </p:cNvSpPr>
          <p:nvPr>
            <p:ph idx="1"/>
          </p:nvPr>
        </p:nvSpPr>
        <p:spPr>
          <a:xfrm>
            <a:off x="371094" y="2718054"/>
            <a:ext cx="3983192" cy="3954744"/>
          </a:xfrm>
        </p:spPr>
        <p:txBody>
          <a:bodyPr anchor="t">
            <a:normAutofit/>
          </a:bodyPr>
          <a:lstStyle/>
          <a:p>
            <a:pPr marL="514350" indent="-514350">
              <a:lnSpc>
                <a:spcPct val="100000"/>
              </a:lnSpc>
              <a:buFont typeface="+mj-lt"/>
              <a:buAutoNum type="arabicPeriod"/>
            </a:pPr>
            <a:r>
              <a:rPr lang="pl-DE" sz="1600" dirty="0"/>
              <a:t>Przerzucaj kartki w kalendarzu z zamkniętymi oczami. Zatrzymaj się. Imię, które widnieje na kartce – oznacza imię przyszłego męża lub przyszłej żony. </a:t>
            </a:r>
          </a:p>
          <a:p>
            <a:pPr marL="514350" indent="-514350">
              <a:lnSpc>
                <a:spcPct val="100000"/>
              </a:lnSpc>
              <a:buFont typeface="+mj-lt"/>
              <a:buAutoNum type="arabicPeriod"/>
            </a:pPr>
            <a:r>
              <a:rPr lang="pl-DE" sz="1600" dirty="0"/>
              <a:t>Serce. Wytnij z papieru duże serce. Dziewczęta na odwrocie wypisują imiona chłopców a chłopcy imiona dziewcząt. Zamknij oczy i przebij serce szpilką w dowolnym miejscu. </a:t>
            </a:r>
            <a:r>
              <a:rPr lang="pl-PL" sz="1600" dirty="0"/>
              <a:t>Im bliżej tego przekłucia znajduje się dane imię, tym większa szansa na miłość do osoby o tym imieniu.</a:t>
            </a:r>
            <a:endParaRPr lang="pl-DE" sz="1400" dirty="0"/>
          </a:p>
        </p:txBody>
      </p:sp>
    </p:spTree>
    <p:extLst>
      <p:ext uri="{BB962C8B-B14F-4D97-AF65-F5344CB8AC3E}">
        <p14:creationId xmlns:p14="http://schemas.microsoft.com/office/powerpoint/2010/main" val="24589286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E7A7D0-55A3-415E-AE9F-B7C59E36E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F03607B-2F07-6A46-A828-61AF942A62DB}"/>
              </a:ext>
            </a:extLst>
          </p:cNvPr>
          <p:cNvSpPr>
            <a:spLocks noGrp="1"/>
          </p:cNvSpPr>
          <p:nvPr>
            <p:ph type="title"/>
          </p:nvPr>
        </p:nvSpPr>
        <p:spPr>
          <a:xfrm>
            <a:off x="5080216" y="1076324"/>
            <a:ext cx="6272784" cy="777731"/>
          </a:xfrm>
        </p:spPr>
        <p:txBody>
          <a:bodyPr anchor="b">
            <a:noAutofit/>
          </a:bodyPr>
          <a:lstStyle/>
          <a:p>
            <a:r>
              <a:rPr lang="pl-DE" sz="3600" dirty="0"/>
              <a:t>Skórka jabłka</a:t>
            </a:r>
          </a:p>
        </p:txBody>
      </p:sp>
      <p:pic>
        <p:nvPicPr>
          <p:cNvPr id="5" name="Obraz 4">
            <a:extLst>
              <a:ext uri="{FF2B5EF4-FFF2-40B4-BE49-F238E27FC236}">
                <a16:creationId xmlns:a16="http://schemas.microsoft.com/office/drawing/2014/main" id="{7350C37B-B308-6140-99FA-DD42FD91229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57200" y="601133"/>
            <a:ext cx="4048125" cy="5575828"/>
          </a:xfrm>
          <a:prstGeom prst="rect">
            <a:avLst/>
          </a:prstGeom>
        </p:spPr>
      </p:pic>
      <p:sp>
        <p:nvSpPr>
          <p:cNvPr id="12" name="Rectangle 11">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7682F7A6-08EA-664E-8774-B145B7180BA7}"/>
              </a:ext>
            </a:extLst>
          </p:cNvPr>
          <p:cNvSpPr>
            <a:spLocks noGrp="1"/>
          </p:cNvSpPr>
          <p:nvPr>
            <p:ph idx="1"/>
          </p:nvPr>
        </p:nvSpPr>
        <p:spPr>
          <a:xfrm>
            <a:off x="5080216" y="2953829"/>
            <a:ext cx="6272784" cy="3620561"/>
          </a:xfrm>
        </p:spPr>
        <p:txBody>
          <a:bodyPr>
            <a:normAutofit/>
          </a:bodyPr>
          <a:lstStyle/>
          <a:p>
            <a:pPr marL="0" indent="0">
              <a:buNone/>
            </a:pPr>
            <a:r>
              <a:rPr lang="pl-DE" sz="2000" dirty="0"/>
              <a:t>Jabłko należy obrać ze skórki tak, aby stanowiła ona jak najdłuższy łańcuch. </a:t>
            </a:r>
          </a:p>
          <a:p>
            <a:pPr marL="0" indent="0">
              <a:buNone/>
            </a:pPr>
            <a:r>
              <a:rPr lang="pl-DE" sz="2000" dirty="0"/>
              <a:t>Osoba, która obierze skórkę w jak najdłuższą i nieprzerwaną serpentynę będzie miała szczęście w miłości lub długie, spokojne życie.</a:t>
            </a:r>
          </a:p>
          <a:p>
            <a:pPr marL="0" indent="0">
              <a:buNone/>
            </a:pPr>
            <a:r>
              <a:rPr lang="pl-DE" sz="2000" dirty="0"/>
              <a:t>Obierki potem można rzucić za siebie. W kształcie skórki upatruje się litery – będzie to pierwsza litera imienia ukochanej osoby.</a:t>
            </a:r>
          </a:p>
        </p:txBody>
      </p:sp>
    </p:spTree>
    <p:extLst>
      <p:ext uri="{BB962C8B-B14F-4D97-AF65-F5344CB8AC3E}">
        <p14:creationId xmlns:p14="http://schemas.microsoft.com/office/powerpoint/2010/main" val="2512830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żywność, jabłko, owoce, talerz&#10;&#10;Opis wygenerowany automatycznie">
            <a:extLst>
              <a:ext uri="{FF2B5EF4-FFF2-40B4-BE49-F238E27FC236}">
                <a16:creationId xmlns:a16="http://schemas.microsoft.com/office/drawing/2014/main" id="{0B02016F-E9AA-7C44-AE80-91DF4E13F2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894571" y="147180"/>
            <a:ext cx="8297429" cy="6563640"/>
          </a:xfrm>
          <a:prstGeom prst="rect">
            <a:avLst/>
          </a:prstGeom>
        </p:spPr>
      </p:pic>
      <p:sp>
        <p:nvSpPr>
          <p:cNvPr id="14" name="Rectangle 13">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4D0A8AE-E9C6-8C43-A062-EFBB0A4EB885}"/>
              </a:ext>
            </a:extLst>
          </p:cNvPr>
          <p:cNvSpPr>
            <a:spLocks noGrp="1"/>
          </p:cNvSpPr>
          <p:nvPr>
            <p:ph type="title"/>
          </p:nvPr>
        </p:nvSpPr>
        <p:spPr>
          <a:xfrm>
            <a:off x="371094" y="1161288"/>
            <a:ext cx="3438144" cy="1124712"/>
          </a:xfrm>
        </p:spPr>
        <p:txBody>
          <a:bodyPr anchor="b">
            <a:normAutofit/>
          </a:bodyPr>
          <a:lstStyle/>
          <a:p>
            <a:r>
              <a:rPr lang="pl-DE" sz="3200" dirty="0"/>
              <a:t>Wróżenie z owoców</a:t>
            </a: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0FE2D0C4-176A-9347-BFEC-FC2FDC195CAB}"/>
              </a:ext>
            </a:extLst>
          </p:cNvPr>
          <p:cNvSpPr>
            <a:spLocks noGrp="1"/>
          </p:cNvSpPr>
          <p:nvPr>
            <p:ph idx="1"/>
          </p:nvPr>
        </p:nvSpPr>
        <p:spPr>
          <a:xfrm>
            <a:off x="371093" y="2718054"/>
            <a:ext cx="4287993" cy="3937902"/>
          </a:xfrm>
        </p:spPr>
        <p:txBody>
          <a:bodyPr anchor="t">
            <a:normAutofit fontScale="92500" lnSpcReduction="10000"/>
          </a:bodyPr>
          <a:lstStyle/>
          <a:p>
            <a:pPr marL="0" indent="0">
              <a:lnSpc>
                <a:spcPct val="100000"/>
              </a:lnSpc>
              <a:buNone/>
            </a:pPr>
            <a:r>
              <a:rPr lang="pl-DE" sz="1400" dirty="0"/>
              <a:t>Owoce (np. gruszka, jabłko, śliwka, pomarańcza, mandarynka) wystawiamy na tacy lub wkładamy do głębokiego pojemnika.</a:t>
            </a:r>
          </a:p>
          <a:p>
            <a:pPr marL="0" indent="0">
              <a:lnSpc>
                <a:spcPct val="100000"/>
              </a:lnSpc>
              <a:buNone/>
            </a:pPr>
            <a:r>
              <a:rPr lang="pl-DE" sz="1400" dirty="0"/>
              <a:t>Z zawiązanymi oczami losujemy owoc (można też powiedzieć ,,wybieram owoc z prawej strony”, ,,wybieram drugi owoc z lewej strony” - aby nie rozpoznać go po kształcie).</a:t>
            </a:r>
          </a:p>
          <a:p>
            <a:pPr marL="0" indent="0">
              <a:lnSpc>
                <a:spcPct val="100000"/>
              </a:lnSpc>
              <a:buNone/>
            </a:pPr>
            <a:r>
              <a:rPr lang="pl-DE" sz="1400" dirty="0"/>
              <a:t>W zależności jaki owoc będzie wybrany, taka będzie wróżba:</a:t>
            </a:r>
          </a:p>
          <a:p>
            <a:pPr>
              <a:lnSpc>
                <a:spcPct val="100000"/>
              </a:lnSpc>
            </a:pPr>
            <a:r>
              <a:rPr lang="pl-PL" sz="1400" dirty="0"/>
              <a:t>jabłko - szczęśliwe życie,</a:t>
            </a:r>
          </a:p>
          <a:p>
            <a:pPr>
              <a:lnSpc>
                <a:spcPct val="100000"/>
              </a:lnSpc>
            </a:pPr>
            <a:r>
              <a:rPr lang="pl-PL" sz="1400" dirty="0"/>
              <a:t>śliwka – co najmniej przez rok nie znajdziesz partnera,</a:t>
            </a:r>
          </a:p>
          <a:p>
            <a:pPr>
              <a:lnSpc>
                <a:spcPct val="100000"/>
              </a:lnSpc>
            </a:pPr>
            <a:r>
              <a:rPr lang="pl-PL" sz="1400" dirty="0"/>
              <a:t>pomarańcza – szybko znajdziesz wyjątkową miłość,</a:t>
            </a:r>
          </a:p>
          <a:p>
            <a:pPr>
              <a:lnSpc>
                <a:spcPct val="100000"/>
              </a:lnSpc>
            </a:pPr>
            <a:r>
              <a:rPr lang="pl-PL" sz="1400" dirty="0"/>
              <a:t>gruszka – szybko powiększysz rodzinę,</a:t>
            </a:r>
          </a:p>
          <a:p>
            <a:pPr>
              <a:lnSpc>
                <a:spcPct val="100000"/>
              </a:lnSpc>
            </a:pPr>
            <a:r>
              <a:rPr lang="pl-PL" sz="1400" dirty="0"/>
              <a:t>mandarynka – nie ustatkujesz się w najbliższym czasie.</a:t>
            </a:r>
          </a:p>
          <a:p>
            <a:pPr marL="0" indent="0">
              <a:lnSpc>
                <a:spcPct val="100000"/>
              </a:lnSpc>
              <a:buNone/>
            </a:pPr>
            <a:endParaRPr lang="pl-DE" sz="900" dirty="0"/>
          </a:p>
          <a:p>
            <a:pPr marL="0" indent="0">
              <a:lnSpc>
                <a:spcPct val="100000"/>
              </a:lnSpc>
              <a:buNone/>
            </a:pPr>
            <a:endParaRPr lang="pl-DE" sz="900" dirty="0"/>
          </a:p>
        </p:txBody>
      </p:sp>
    </p:spTree>
    <p:extLst>
      <p:ext uri="{BB962C8B-B14F-4D97-AF65-F5344CB8AC3E}">
        <p14:creationId xmlns:p14="http://schemas.microsoft.com/office/powerpoint/2010/main" val="95550551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1A75659-5A6F-4F77-9679-678A00B9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tekst&#10;&#10;Opis wygenerowany automatycznie">
            <a:extLst>
              <a:ext uri="{FF2B5EF4-FFF2-40B4-BE49-F238E27FC236}">
                <a16:creationId xmlns:a16="http://schemas.microsoft.com/office/drawing/2014/main" id="{FD8C5857-C27A-3840-B1CB-5F17801BEF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8668492" cy="6857990"/>
          </a:xfrm>
          <a:prstGeom prst="rect">
            <a:avLst/>
          </a:prstGeom>
        </p:spPr>
      </p:pic>
      <p:sp>
        <p:nvSpPr>
          <p:cNvPr id="25" name="Rectangle 24">
            <a:extLst>
              <a:ext uri="{FF2B5EF4-FFF2-40B4-BE49-F238E27FC236}">
                <a16:creationId xmlns:a16="http://schemas.microsoft.com/office/drawing/2014/main" id="{EFAEC92A-2230-45B0-A12F-07F9F9EA4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C7849C9-95D4-AC48-B4D8-55B59286FB00}"/>
              </a:ext>
            </a:extLst>
          </p:cNvPr>
          <p:cNvSpPr>
            <a:spLocks noGrp="1"/>
          </p:cNvSpPr>
          <p:nvPr>
            <p:ph type="title"/>
          </p:nvPr>
        </p:nvSpPr>
        <p:spPr>
          <a:xfrm>
            <a:off x="7665747" y="1161288"/>
            <a:ext cx="3438144" cy="1124712"/>
          </a:xfrm>
        </p:spPr>
        <p:txBody>
          <a:bodyPr anchor="b">
            <a:normAutofit/>
          </a:bodyPr>
          <a:lstStyle/>
          <a:p>
            <a:r>
              <a:rPr lang="pl-DE" sz="3600" dirty="0"/>
              <a:t>Buty</a:t>
            </a:r>
          </a:p>
        </p:txBody>
      </p:sp>
      <p:sp>
        <p:nvSpPr>
          <p:cNvPr id="27" name="Rectangle 2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339FD5C-3C51-024F-BFB3-BAD8A6216AFE}"/>
              </a:ext>
            </a:extLst>
          </p:cNvPr>
          <p:cNvSpPr>
            <a:spLocks noGrp="1"/>
          </p:cNvSpPr>
          <p:nvPr>
            <p:ph idx="1"/>
          </p:nvPr>
        </p:nvSpPr>
        <p:spPr>
          <a:xfrm>
            <a:off x="7707086" y="2619248"/>
            <a:ext cx="4127688" cy="3306064"/>
          </a:xfrm>
        </p:spPr>
        <p:txBody>
          <a:bodyPr anchor="t">
            <a:normAutofit/>
          </a:bodyPr>
          <a:lstStyle/>
          <a:p>
            <a:pPr marL="0" indent="0">
              <a:buNone/>
            </a:pPr>
            <a:r>
              <a:rPr lang="pl-DE" sz="2400" dirty="0"/>
              <a:t>Zdejmujemy po jednym bucie i ustawiamy je w jednej linii. Potem kolejno przestawiamy buty. Osoba, której but przekroczy próg jako pierwszy – może liczyć na szybką zmianę stanu cywilnego </a:t>
            </a:r>
            <a:r>
              <a:rPr lang="pl-DE" sz="2400" dirty="0">
                <a:sym typeface="Wingdings" pitchFamily="2" charset="2"/>
              </a:rPr>
              <a:t>.</a:t>
            </a:r>
            <a:endParaRPr lang="pl-DE" sz="2400" dirty="0"/>
          </a:p>
        </p:txBody>
      </p:sp>
    </p:spTree>
    <p:extLst>
      <p:ext uri="{BB962C8B-B14F-4D97-AF65-F5344CB8AC3E}">
        <p14:creationId xmlns:p14="http://schemas.microsoft.com/office/powerpoint/2010/main" val="87723844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stół, obiekt, wewnątrz, żywność&#10;&#10;Opis wygenerowany automatycznie">
            <a:extLst>
              <a:ext uri="{FF2B5EF4-FFF2-40B4-BE49-F238E27FC236}">
                <a16:creationId xmlns:a16="http://schemas.microsoft.com/office/drawing/2014/main" id="{F5398540-4FAB-1849-8E68-A9BDB55D67D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8" y="10"/>
            <a:ext cx="8669532" cy="6857990"/>
          </a:xfrm>
          <a:prstGeom prst="rect">
            <a:avLst/>
          </a:prstGeom>
        </p:spPr>
      </p:pic>
      <p:sp>
        <p:nvSpPr>
          <p:cNvPr id="21" name="Rectangle 20">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468D352-C2FB-F244-8E33-E52D8EEA4901}"/>
              </a:ext>
            </a:extLst>
          </p:cNvPr>
          <p:cNvSpPr>
            <a:spLocks noGrp="1"/>
          </p:cNvSpPr>
          <p:nvPr>
            <p:ph type="title"/>
          </p:nvPr>
        </p:nvSpPr>
        <p:spPr>
          <a:xfrm>
            <a:off x="371094" y="1161288"/>
            <a:ext cx="3438144" cy="1124712"/>
          </a:xfrm>
        </p:spPr>
        <p:txBody>
          <a:bodyPr anchor="b">
            <a:normAutofit/>
          </a:bodyPr>
          <a:lstStyle/>
          <a:p>
            <a:r>
              <a:rPr lang="pl-DE" sz="3600" dirty="0"/>
              <a:t>W wodzie</a:t>
            </a:r>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3C5DF28-C9E7-C242-A395-9C288FBFC128}"/>
              </a:ext>
            </a:extLst>
          </p:cNvPr>
          <p:cNvSpPr>
            <a:spLocks noGrp="1"/>
          </p:cNvSpPr>
          <p:nvPr>
            <p:ph idx="1"/>
          </p:nvPr>
        </p:nvSpPr>
        <p:spPr>
          <a:xfrm>
            <a:off x="371093" y="2718054"/>
            <a:ext cx="4665363" cy="3058051"/>
          </a:xfrm>
        </p:spPr>
        <p:txBody>
          <a:bodyPr anchor="t">
            <a:normAutofit/>
          </a:bodyPr>
          <a:lstStyle/>
          <a:p>
            <a:pPr marL="0" indent="0">
              <a:buNone/>
            </a:pPr>
            <a:r>
              <a:rPr lang="pl-PL" sz="2400" dirty="0"/>
              <a:t>Do miski z wodą wrzuć 6 karteczek z największymi marzeniami.</a:t>
            </a:r>
          </a:p>
          <a:p>
            <a:pPr marL="0" indent="0">
              <a:buNone/>
            </a:pPr>
            <a:r>
              <a:rPr lang="pl-PL" sz="2400" dirty="0"/>
              <a:t>Spełni się marzenie z karteczki, która jako pierwsza wypłynie na powierzchnię.</a:t>
            </a:r>
            <a:endParaRPr lang="pl-DE" sz="2400" dirty="0"/>
          </a:p>
          <a:p>
            <a:endParaRPr lang="pl-DE" sz="1700" dirty="0"/>
          </a:p>
        </p:txBody>
      </p:sp>
    </p:spTree>
    <p:extLst>
      <p:ext uri="{BB962C8B-B14F-4D97-AF65-F5344CB8AC3E}">
        <p14:creationId xmlns:p14="http://schemas.microsoft.com/office/powerpoint/2010/main" val="301154344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A75659-5A6F-4F77-9679-678A00B9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osoba, trzymający, przód, kobieta&#10;&#10;Opis wygenerowany automatycznie">
            <a:extLst>
              <a:ext uri="{FF2B5EF4-FFF2-40B4-BE49-F238E27FC236}">
                <a16:creationId xmlns:a16="http://schemas.microsoft.com/office/drawing/2014/main" id="{500F99A6-1CBF-7F43-89D0-E78F7448DED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7420227" cy="5870438"/>
          </a:xfrm>
          <a:prstGeom prst="rect">
            <a:avLst/>
          </a:prstGeom>
        </p:spPr>
      </p:pic>
      <p:sp>
        <p:nvSpPr>
          <p:cNvPr id="12" name="Rectangle 11">
            <a:extLst>
              <a:ext uri="{FF2B5EF4-FFF2-40B4-BE49-F238E27FC236}">
                <a16:creationId xmlns:a16="http://schemas.microsoft.com/office/drawing/2014/main" id="{EFAEC92A-2230-45B0-A12F-07F9F9EA4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345D75E-A18E-7141-9CEF-E401FC952C8E}"/>
              </a:ext>
            </a:extLst>
          </p:cNvPr>
          <p:cNvSpPr>
            <a:spLocks noGrp="1"/>
          </p:cNvSpPr>
          <p:nvPr>
            <p:ph type="title"/>
          </p:nvPr>
        </p:nvSpPr>
        <p:spPr>
          <a:xfrm>
            <a:off x="7356009" y="937913"/>
            <a:ext cx="3438144" cy="1124712"/>
          </a:xfrm>
        </p:spPr>
        <p:txBody>
          <a:bodyPr anchor="b">
            <a:normAutofit/>
          </a:bodyPr>
          <a:lstStyle/>
          <a:p>
            <a:r>
              <a:rPr lang="pl-DE" sz="2800" dirty="0"/>
              <a:t>Magiczne liczby</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5AECF24B-8941-B448-B0EC-CD1531E6392A}"/>
              </a:ext>
            </a:extLst>
          </p:cNvPr>
          <p:cNvSpPr>
            <a:spLocks noGrp="1"/>
          </p:cNvSpPr>
          <p:nvPr>
            <p:ph idx="1"/>
          </p:nvPr>
        </p:nvSpPr>
        <p:spPr>
          <a:xfrm>
            <a:off x="6400801" y="2663189"/>
            <a:ext cx="5558970" cy="4032505"/>
          </a:xfrm>
        </p:spPr>
        <p:txBody>
          <a:bodyPr anchor="t">
            <a:normAutofit fontScale="40000" lnSpcReduction="20000"/>
          </a:bodyPr>
          <a:lstStyle/>
          <a:p>
            <a:pPr marL="0" indent="0">
              <a:lnSpc>
                <a:spcPct val="100000"/>
              </a:lnSpc>
              <a:buNone/>
            </a:pPr>
            <a:r>
              <a:rPr lang="pl-PL" sz="3400" dirty="0"/>
              <a:t>Na karteczkach napisz liczby od 1 do 8. Wrzuć je do woreczka. Wylosuj jedną karteczkę i sprawdź, co mówią o Tobie liczby.</a:t>
            </a:r>
            <a:endParaRPr lang="pl-DE" sz="3400" dirty="0"/>
          </a:p>
          <a:p>
            <a:pPr lvl="0">
              <a:lnSpc>
                <a:spcPct val="100000"/>
              </a:lnSpc>
            </a:pPr>
            <a:r>
              <a:rPr lang="pl-PL" sz="3400" dirty="0"/>
              <a:t>1 - jesteś osobą upartą, ale wytrwałą w dążeniu do celu,</a:t>
            </a:r>
            <a:endParaRPr lang="pl-DE" sz="3400" dirty="0"/>
          </a:p>
          <a:p>
            <a:pPr lvl="0">
              <a:lnSpc>
                <a:spcPct val="100000"/>
              </a:lnSpc>
            </a:pPr>
            <a:r>
              <a:rPr lang="pl-PL" sz="3400" dirty="0"/>
              <a:t>2 - jesteś osobą łagodną, wrażliwą, masz zdolności plastyczne, </a:t>
            </a:r>
            <a:endParaRPr lang="pl-DE" sz="3400" dirty="0"/>
          </a:p>
          <a:p>
            <a:pPr lvl="0">
              <a:lnSpc>
                <a:spcPct val="100000"/>
              </a:lnSpc>
            </a:pPr>
            <a:r>
              <a:rPr lang="pl-PL" sz="3400" dirty="0"/>
              <a:t>3 - jesteś osobą godną zaufania i potrafisz być wiernym przyjacielem, czeka cię wspaniała podróż, </a:t>
            </a:r>
            <a:endParaRPr lang="pl-DE" sz="3400" dirty="0"/>
          </a:p>
          <a:p>
            <a:pPr lvl="0">
              <a:lnSpc>
                <a:spcPct val="100000"/>
              </a:lnSpc>
            </a:pPr>
            <a:r>
              <a:rPr lang="pl-PL" sz="3400" dirty="0"/>
              <a:t>4 - można powiedzieć ci wiele tajemnic i jesteś bardzo dyskretna, </a:t>
            </a:r>
            <a:endParaRPr lang="pl-DE" sz="3400" dirty="0"/>
          </a:p>
          <a:p>
            <a:pPr lvl="0">
              <a:lnSpc>
                <a:spcPct val="100000"/>
              </a:lnSpc>
            </a:pPr>
            <a:r>
              <a:rPr lang="pl-PL" sz="3400" dirty="0"/>
              <a:t>5 - zawsze sprawdzasz się w trudnych sytuacjach, w tym roku poznasz prawdziwego przyjaciela, </a:t>
            </a:r>
            <a:endParaRPr lang="pl-DE" sz="3400" dirty="0"/>
          </a:p>
          <a:p>
            <a:pPr lvl="0">
              <a:lnSpc>
                <a:spcPct val="100000"/>
              </a:lnSpc>
            </a:pPr>
            <a:r>
              <a:rPr lang="pl-PL" sz="3400" dirty="0"/>
              <a:t>6 - jesteś osobą serdeczną, towarzyską i bardzo lubianą, unikasz spięć i sytuacji konfliktowych, czasami trudno ci podjąć ważną decyzję,</a:t>
            </a:r>
            <a:endParaRPr lang="pl-DE" sz="3400" dirty="0"/>
          </a:p>
          <a:p>
            <a:pPr lvl="0">
              <a:lnSpc>
                <a:spcPct val="100000"/>
              </a:lnSpc>
            </a:pPr>
            <a:r>
              <a:rPr lang="pl-PL" sz="3400" dirty="0"/>
              <a:t>7 - czasami jesteś roztargniona i gubisz ważne dokumenty,</a:t>
            </a:r>
            <a:endParaRPr lang="pl-DE" sz="3400" dirty="0"/>
          </a:p>
          <a:p>
            <a:pPr lvl="0">
              <a:lnSpc>
                <a:spcPct val="100000"/>
              </a:lnSpc>
            </a:pPr>
            <a:r>
              <a:rPr lang="pl-PL" sz="3400" dirty="0"/>
              <a:t>8 - nie lubisz pokonywać trudności, ale radzisz sobie z nimi doskonale. Czeka cię wspaniała niespodzianka. </a:t>
            </a:r>
            <a:endParaRPr lang="pl-DE" sz="3400" dirty="0"/>
          </a:p>
          <a:p>
            <a:pPr>
              <a:lnSpc>
                <a:spcPct val="100000"/>
              </a:lnSpc>
            </a:pPr>
            <a:endParaRPr lang="pl-DE" sz="800" dirty="0"/>
          </a:p>
        </p:txBody>
      </p:sp>
    </p:spTree>
    <p:extLst>
      <p:ext uri="{BB962C8B-B14F-4D97-AF65-F5344CB8AC3E}">
        <p14:creationId xmlns:p14="http://schemas.microsoft.com/office/powerpoint/2010/main" val="275016637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wewnątrz, stół, siedzi, oświetlony&#10;&#10;Opis wygenerowany automatycznie">
            <a:extLst>
              <a:ext uri="{FF2B5EF4-FFF2-40B4-BE49-F238E27FC236}">
                <a16:creationId xmlns:a16="http://schemas.microsoft.com/office/drawing/2014/main" id="{673D243B-9D35-284A-A574-FC3D65B4190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9885C66-BDCE-A246-A1B3-6BE46DA635A5}"/>
              </a:ext>
            </a:extLst>
          </p:cNvPr>
          <p:cNvSpPr>
            <a:spLocks noGrp="1"/>
          </p:cNvSpPr>
          <p:nvPr>
            <p:ph type="title"/>
          </p:nvPr>
        </p:nvSpPr>
        <p:spPr>
          <a:xfrm>
            <a:off x="256284" y="-409321"/>
            <a:ext cx="3438144" cy="1124712"/>
          </a:xfrm>
        </p:spPr>
        <p:txBody>
          <a:bodyPr anchor="b">
            <a:normAutofit/>
          </a:bodyPr>
          <a:lstStyle/>
          <a:p>
            <a:r>
              <a:rPr lang="pl-DE" sz="2800" dirty="0"/>
              <a:t>Kostki</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78895C65-4795-A64B-A11E-9D6F951981D7}"/>
              </a:ext>
            </a:extLst>
          </p:cNvPr>
          <p:cNvSpPr>
            <a:spLocks noGrp="1"/>
          </p:cNvSpPr>
          <p:nvPr>
            <p:ph idx="1"/>
          </p:nvPr>
        </p:nvSpPr>
        <p:spPr>
          <a:xfrm>
            <a:off x="111141" y="925442"/>
            <a:ext cx="6638002" cy="5932548"/>
          </a:xfrm>
        </p:spPr>
        <p:txBody>
          <a:bodyPr anchor="t">
            <a:noAutofit/>
          </a:bodyPr>
          <a:lstStyle/>
          <a:p>
            <a:pPr marL="0" indent="0">
              <a:lnSpc>
                <a:spcPct val="100000"/>
              </a:lnSpc>
              <a:buNone/>
            </a:pPr>
            <a:r>
              <a:rPr lang="pl-PL" sz="1100" dirty="0"/>
              <a:t>Na podłodze lub stole zakreśl krąg. Możesz go ułożyć np. z klocków albo czarnego sznurka. Rzuć lewą ręką trzema kostkami do gry, tak, by kostki wypadały na środku koła. Po wyrzuceniu dodaj liczbę oczek, nie biorąc pod uwagę tych kostek, które wytoczyły się poza „zaczarowany” krąg.</a:t>
            </a:r>
            <a:br>
              <a:rPr lang="pl-PL" sz="1100" dirty="0"/>
            </a:br>
            <a:br>
              <a:rPr lang="pl-PL" sz="1100" dirty="0"/>
            </a:br>
            <a:r>
              <a:rPr lang="pl-PL" sz="1100" dirty="0"/>
              <a:t>Jeśli liczba wyrzuconych oczek wynosi:</a:t>
            </a:r>
            <a:endParaRPr lang="pl-DE" sz="1100" dirty="0"/>
          </a:p>
          <a:p>
            <a:pPr lvl="0">
              <a:lnSpc>
                <a:spcPct val="100000"/>
              </a:lnSpc>
            </a:pPr>
            <a:r>
              <a:rPr lang="pl-PL" sz="1100" dirty="0"/>
              <a:t>2: Możesz liczyć na miłą niespodziankę. Może wygrasz na loterii?</a:t>
            </a:r>
            <a:endParaRPr lang="pl-DE" sz="1100" dirty="0"/>
          </a:p>
          <a:p>
            <a:pPr lvl="0">
              <a:lnSpc>
                <a:spcPct val="100000"/>
              </a:lnSpc>
            </a:pPr>
            <a:r>
              <a:rPr lang="pl-PL" sz="1100" dirty="0"/>
              <a:t>3: Dzięki jakiemuś zbiegowi okoliczności spełni się któreś z twoich marzeń.</a:t>
            </a:r>
            <a:endParaRPr lang="pl-DE" sz="1100" dirty="0"/>
          </a:p>
          <a:p>
            <a:pPr lvl="0">
              <a:lnSpc>
                <a:spcPct val="100000"/>
              </a:lnSpc>
            </a:pPr>
            <a:r>
              <a:rPr lang="pl-PL" sz="1100" dirty="0"/>
              <a:t>4: Poznasz nową koleżankę lub kolegę.</a:t>
            </a:r>
            <a:endParaRPr lang="pl-DE" sz="1100" dirty="0"/>
          </a:p>
          <a:p>
            <a:pPr lvl="0">
              <a:lnSpc>
                <a:spcPct val="100000"/>
              </a:lnSpc>
            </a:pPr>
            <a:r>
              <a:rPr lang="pl-PL" sz="1100" dirty="0"/>
              <a:t>5: Osiągniesz dokładnie to, co planowałeś.</a:t>
            </a:r>
            <a:endParaRPr lang="pl-DE" sz="1100" dirty="0"/>
          </a:p>
          <a:p>
            <a:pPr lvl="0">
              <a:lnSpc>
                <a:spcPct val="100000"/>
              </a:lnSpc>
            </a:pPr>
            <a:r>
              <a:rPr lang="pl-PL" sz="1100" dirty="0"/>
              <a:t>6: Już możesz się cieszyć. Szczęście jest tuż za progiem.</a:t>
            </a:r>
            <a:endParaRPr lang="pl-DE" sz="1100" dirty="0"/>
          </a:p>
          <a:p>
            <a:pPr lvl="0">
              <a:lnSpc>
                <a:spcPct val="100000"/>
              </a:lnSpc>
            </a:pPr>
            <a:r>
              <a:rPr lang="pl-PL" sz="1100" dirty="0"/>
              <a:t>7: Ktoś rozpowszechnia plotki na twój temat.</a:t>
            </a:r>
            <a:endParaRPr lang="pl-DE" sz="1100" dirty="0"/>
          </a:p>
          <a:p>
            <a:pPr lvl="0">
              <a:lnSpc>
                <a:spcPct val="100000"/>
              </a:lnSpc>
            </a:pPr>
            <a:r>
              <a:rPr lang="pl-PL" sz="1100" dirty="0"/>
              <a:t>8: Niestety masz pecha, ale los się jeszcze odwróci.</a:t>
            </a:r>
            <a:endParaRPr lang="pl-DE" sz="1100" dirty="0"/>
          </a:p>
          <a:p>
            <a:pPr lvl="0">
              <a:lnSpc>
                <a:spcPct val="100000"/>
              </a:lnSpc>
            </a:pPr>
            <a:r>
              <a:rPr lang="pl-PL" sz="1100" dirty="0"/>
              <a:t>9: Twój sukces będzie naprawdę wspaniały.</a:t>
            </a:r>
            <a:endParaRPr lang="pl-DE" sz="1100" dirty="0"/>
          </a:p>
          <a:p>
            <a:pPr lvl="0">
              <a:lnSpc>
                <a:spcPct val="100000"/>
              </a:lnSpc>
            </a:pPr>
            <a:r>
              <a:rPr lang="pl-PL" sz="1100" dirty="0"/>
              <a:t>10: Przez dłuższy czas czekają cię drobne kłopoty.</a:t>
            </a:r>
            <a:endParaRPr lang="pl-DE" sz="1100" dirty="0"/>
          </a:p>
          <a:p>
            <a:pPr lvl="0">
              <a:lnSpc>
                <a:spcPct val="100000"/>
              </a:lnSpc>
            </a:pPr>
            <a:r>
              <a:rPr lang="pl-PL" sz="1100" dirty="0"/>
              <a:t>11: Czeka cię długa i ciekawa podróż.</a:t>
            </a:r>
            <a:endParaRPr lang="pl-DE" sz="1100" dirty="0"/>
          </a:p>
          <a:p>
            <a:pPr lvl="0">
              <a:lnSpc>
                <a:spcPct val="100000"/>
              </a:lnSpc>
            </a:pPr>
            <a:r>
              <a:rPr lang="pl-PL" sz="1100" dirty="0"/>
              <a:t>12: Wkrótce poznasz kogoś, kogo polubisz.</a:t>
            </a:r>
            <a:endParaRPr lang="pl-DE" sz="1100" dirty="0"/>
          </a:p>
          <a:p>
            <a:pPr lvl="0">
              <a:lnSpc>
                <a:spcPct val="100000"/>
              </a:lnSpc>
            </a:pPr>
            <a:r>
              <a:rPr lang="pl-PL" sz="1100" dirty="0"/>
              <a:t>13: Spotka cię coś przyjemnego.</a:t>
            </a:r>
            <a:endParaRPr lang="pl-DE" sz="1100" dirty="0"/>
          </a:p>
          <a:p>
            <a:pPr lvl="0">
              <a:lnSpc>
                <a:spcPct val="100000"/>
              </a:lnSpc>
            </a:pPr>
            <a:r>
              <a:rPr lang="pl-PL" sz="1100" dirty="0"/>
              <a:t>14: Twoje życzenie ma niewielkie szanse na spełnienie.</a:t>
            </a:r>
            <a:endParaRPr lang="pl-DE" sz="1100" dirty="0"/>
          </a:p>
          <a:p>
            <a:pPr lvl="0">
              <a:lnSpc>
                <a:spcPct val="100000"/>
              </a:lnSpc>
            </a:pPr>
            <a:r>
              <a:rPr lang="pl-PL" sz="1100" dirty="0"/>
              <a:t>15: Możesz liczyć na długotrwały uśmiech losu.</a:t>
            </a:r>
            <a:endParaRPr lang="pl-DE" sz="1100" dirty="0"/>
          </a:p>
          <a:p>
            <a:pPr lvl="0">
              <a:lnSpc>
                <a:spcPct val="100000"/>
              </a:lnSpc>
            </a:pPr>
            <a:r>
              <a:rPr lang="pl-PL" sz="1100" dirty="0"/>
              <a:t>16: Postępuj ostrożnie i rozważnie, a unikniesz kłopotów.</a:t>
            </a:r>
            <a:endParaRPr lang="pl-DE" sz="1100" dirty="0"/>
          </a:p>
          <a:p>
            <a:pPr lvl="0">
              <a:lnSpc>
                <a:spcPct val="100000"/>
              </a:lnSpc>
            </a:pPr>
            <a:r>
              <a:rPr lang="pl-PL" sz="1100" dirty="0"/>
              <a:t>17: Uważaj, ktoś ci chce podstawić nogę.</a:t>
            </a:r>
            <a:endParaRPr lang="pl-DE" sz="1100" dirty="0"/>
          </a:p>
          <a:p>
            <a:pPr lvl="0">
              <a:lnSpc>
                <a:spcPct val="100000"/>
              </a:lnSpc>
            </a:pPr>
            <a:r>
              <a:rPr lang="pl-PL" sz="1100" dirty="0"/>
              <a:t>18: Już wkrótce czeka cię wielkie szczęście i mnóstwo pieniędzy.</a:t>
            </a:r>
            <a:endParaRPr lang="pl-DE" sz="1100" dirty="0"/>
          </a:p>
        </p:txBody>
      </p:sp>
    </p:spTree>
    <p:extLst>
      <p:ext uri="{BB962C8B-B14F-4D97-AF65-F5344CB8AC3E}">
        <p14:creationId xmlns:p14="http://schemas.microsoft.com/office/powerpoint/2010/main" val="157798430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rysunek&#10;&#10;Opis wygenerowany automatycznie">
            <a:extLst>
              <a:ext uri="{FF2B5EF4-FFF2-40B4-BE49-F238E27FC236}">
                <a16:creationId xmlns:a16="http://schemas.microsoft.com/office/drawing/2014/main" id="{411C6C55-1502-AE43-AA30-7D9D575362E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8" y="10"/>
            <a:ext cx="8669532" cy="6857990"/>
          </a:xfrm>
          <a:prstGeom prst="rect">
            <a:avLst/>
          </a:prstGeom>
        </p:spPr>
      </p:pic>
      <p:sp>
        <p:nvSpPr>
          <p:cNvPr id="23" name="Rectangle 22">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7D9E23CD-9F18-AD4E-BAD4-0B7671369050}"/>
              </a:ext>
            </a:extLst>
          </p:cNvPr>
          <p:cNvSpPr>
            <a:spLocks noGrp="1"/>
          </p:cNvSpPr>
          <p:nvPr>
            <p:ph type="title"/>
          </p:nvPr>
        </p:nvSpPr>
        <p:spPr>
          <a:xfrm>
            <a:off x="371094" y="1161288"/>
            <a:ext cx="3438144" cy="1124712"/>
          </a:xfrm>
        </p:spPr>
        <p:txBody>
          <a:bodyPr anchor="b">
            <a:normAutofit/>
          </a:bodyPr>
          <a:lstStyle/>
          <a:p>
            <a:r>
              <a:rPr lang="pl-DE" sz="2800" dirty="0"/>
              <a:t>Kim zostanę w przyszłości?</a:t>
            </a:r>
          </a:p>
        </p:txBody>
      </p:sp>
      <p:sp>
        <p:nvSpPr>
          <p:cNvPr id="25" name="Rectangle 2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DD4AAC4-C740-AD48-B2EC-346214480C3C}"/>
              </a:ext>
            </a:extLst>
          </p:cNvPr>
          <p:cNvSpPr>
            <a:spLocks noGrp="1"/>
          </p:cNvSpPr>
          <p:nvPr>
            <p:ph idx="1"/>
          </p:nvPr>
        </p:nvSpPr>
        <p:spPr>
          <a:xfrm>
            <a:off x="371094" y="2718054"/>
            <a:ext cx="3438906" cy="3207258"/>
          </a:xfrm>
        </p:spPr>
        <p:txBody>
          <a:bodyPr anchor="t">
            <a:normAutofit/>
          </a:bodyPr>
          <a:lstStyle/>
          <a:p>
            <a:pPr marL="0" indent="0">
              <a:buNone/>
            </a:pPr>
            <a:r>
              <a:rPr lang="pl-DE" sz="2400" dirty="0"/>
              <a:t>Na karteczkach zapisz nazwy różnych zawodów. Wrzuć je do woreczka. Wylosuj jedną karteczkę i sprawdź jaka kariera zawodowa cię czeka!</a:t>
            </a:r>
          </a:p>
          <a:p>
            <a:pPr marL="0" indent="0">
              <a:buNone/>
            </a:pPr>
            <a:endParaRPr lang="pl-DE" sz="2400" dirty="0"/>
          </a:p>
          <a:p>
            <a:pPr marL="0" indent="0">
              <a:buNone/>
            </a:pPr>
            <a:endParaRPr lang="pl-DE" sz="1700" dirty="0"/>
          </a:p>
        </p:txBody>
      </p:sp>
    </p:spTree>
    <p:extLst>
      <p:ext uri="{BB962C8B-B14F-4D97-AF65-F5344CB8AC3E}">
        <p14:creationId xmlns:p14="http://schemas.microsoft.com/office/powerpoint/2010/main" val="334671099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B9EE3F3-89B7-43C3-8651-C4C968309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4316927-1C01-3D48-83AE-ACDA72E62180}"/>
              </a:ext>
            </a:extLst>
          </p:cNvPr>
          <p:cNvSpPr>
            <a:spLocks noGrp="1"/>
          </p:cNvSpPr>
          <p:nvPr>
            <p:ph type="title"/>
          </p:nvPr>
        </p:nvSpPr>
        <p:spPr>
          <a:xfrm>
            <a:off x="411480" y="991443"/>
            <a:ext cx="4443154" cy="1087819"/>
          </a:xfrm>
        </p:spPr>
        <p:txBody>
          <a:bodyPr anchor="b">
            <a:normAutofit/>
          </a:bodyPr>
          <a:lstStyle/>
          <a:p>
            <a:r>
              <a:rPr lang="pl-DE" sz="3400"/>
              <a:t>Andrzejkowe zadania</a:t>
            </a:r>
          </a:p>
        </p:txBody>
      </p:sp>
      <p:sp>
        <p:nvSpPr>
          <p:cNvPr id="14" name="Rectangle 13">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8F55001-1CF2-1B45-A474-8EC2AD765826}"/>
              </a:ext>
            </a:extLst>
          </p:cNvPr>
          <p:cNvSpPr>
            <a:spLocks noGrp="1"/>
          </p:cNvSpPr>
          <p:nvPr>
            <p:ph idx="1"/>
          </p:nvPr>
        </p:nvSpPr>
        <p:spPr>
          <a:xfrm>
            <a:off x="411480" y="2684095"/>
            <a:ext cx="4443154" cy="3492868"/>
          </a:xfrm>
        </p:spPr>
        <p:txBody>
          <a:bodyPr>
            <a:normAutofit fontScale="92500" lnSpcReduction="10000"/>
          </a:bodyPr>
          <a:lstStyle/>
          <a:p>
            <a:pPr marL="0" indent="0">
              <a:buNone/>
            </a:pPr>
            <a:r>
              <a:rPr lang="pl-PL" sz="1700" dirty="0"/>
              <a:t>J</a:t>
            </a:r>
            <a:r>
              <a:rPr lang="pl-DE" sz="1700" dirty="0"/>
              <a:t>eśli masz ochotę sprawdź swoją wiedzę o Andrzejkach - odpowiedz na pytania </a:t>
            </a:r>
            <a:r>
              <a:rPr lang="pl-DE" sz="1700" dirty="0">
                <a:sym typeface="Wingdings" pitchFamily="2" charset="2"/>
              </a:rPr>
              <a:t>. </a:t>
            </a:r>
            <a:endParaRPr lang="pl-DE" sz="1700" dirty="0"/>
          </a:p>
          <a:p>
            <a:r>
              <a:rPr lang="pl-DE" sz="1700" dirty="0"/>
              <a:t>Jaką porą roku obchodzimy Andrzejki?</a:t>
            </a:r>
          </a:p>
          <a:p>
            <a:r>
              <a:rPr lang="pl-DE" sz="1700" dirty="0"/>
              <a:t>Kto jest patronem Andrzejek?</a:t>
            </a:r>
          </a:p>
          <a:p>
            <a:r>
              <a:rPr lang="pl-DE" sz="1700" dirty="0"/>
              <a:t>Do czego używamy klucza w Andrzejki?</a:t>
            </a:r>
          </a:p>
          <a:p>
            <a:r>
              <a:rPr lang="pl-DE" sz="1700" dirty="0"/>
              <a:t>Co symbolizuje długa, nieprzerwana skórka jabłka?</a:t>
            </a:r>
          </a:p>
          <a:p>
            <a:r>
              <a:rPr lang="pl-DE" sz="1700" dirty="0"/>
              <a:t>Andrzejki to stare czy nowe święto?</a:t>
            </a:r>
          </a:p>
          <a:p>
            <a:r>
              <a:rPr lang="pl-DE" sz="1700" dirty="0"/>
              <a:t>Co jest potrzebne do lania wosku?</a:t>
            </a:r>
          </a:p>
          <a:p>
            <a:r>
              <a:rPr lang="pl-DE" sz="1700" dirty="0"/>
              <a:t>Wymień dwie wróżby Andrzejkowe.</a:t>
            </a:r>
          </a:p>
        </p:txBody>
      </p:sp>
      <p:pic>
        <p:nvPicPr>
          <p:cNvPr id="7" name="Obraz 6">
            <a:extLst>
              <a:ext uri="{FF2B5EF4-FFF2-40B4-BE49-F238E27FC236}">
                <a16:creationId xmlns:a16="http://schemas.microsoft.com/office/drawing/2014/main" id="{1FA4C349-CB20-E049-9707-AAF5E4D869B3}"/>
              </a:ext>
            </a:extLst>
          </p:cNvPr>
          <p:cNvPicPr>
            <a:picLocks noChangeAspect="1"/>
          </p:cNvPicPr>
          <p:nvPr/>
        </p:nvPicPr>
        <p:blipFill>
          <a:blip r:embed="rId2"/>
          <a:stretch>
            <a:fillRect/>
          </a:stretch>
        </p:blipFill>
        <p:spPr>
          <a:xfrm>
            <a:off x="5830388" y="625683"/>
            <a:ext cx="5551280" cy="5551280"/>
          </a:xfrm>
          <a:prstGeom prst="rect">
            <a:avLst/>
          </a:prstGeom>
        </p:spPr>
      </p:pic>
    </p:spTree>
    <p:extLst>
      <p:ext uri="{BB962C8B-B14F-4D97-AF65-F5344CB8AC3E}">
        <p14:creationId xmlns:p14="http://schemas.microsoft.com/office/powerpoint/2010/main" val="106051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F7AFB9A-7364-478C-B48B-8523CDD9A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Freeform: Shape 22">
            <a:extLst>
              <a:ext uri="{FF2B5EF4-FFF2-40B4-BE49-F238E27FC236}">
                <a16:creationId xmlns:a16="http://schemas.microsoft.com/office/drawing/2014/main" id="{36678033-86B6-40E6-BE90-78D8ED4E3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6002" cy="6858000"/>
          </a:xfrm>
          <a:custGeom>
            <a:avLst/>
            <a:gdLst>
              <a:gd name="connsiteX0" fmla="*/ 0 w 6096002"/>
              <a:gd name="connsiteY0" fmla="*/ 0 h 6858000"/>
              <a:gd name="connsiteX1" fmla="*/ 4885967 w 6096002"/>
              <a:gd name="connsiteY1" fmla="*/ 0 h 6858000"/>
              <a:gd name="connsiteX2" fmla="*/ 4946007 w 6096002"/>
              <a:gd name="connsiteY2" fmla="*/ 69271 h 6858000"/>
              <a:gd name="connsiteX3" fmla="*/ 6096002 w 6096002"/>
              <a:gd name="connsiteY3" fmla="*/ 3429000 h 6858000"/>
              <a:gd name="connsiteX4" fmla="*/ 4946007 w 6096002"/>
              <a:gd name="connsiteY4" fmla="*/ 6788730 h 6858000"/>
              <a:gd name="connsiteX5" fmla="*/ 4885967 w 6096002"/>
              <a:gd name="connsiteY5" fmla="*/ 6858000 h 6858000"/>
              <a:gd name="connsiteX6" fmla="*/ 0 w 609600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2" h="685800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Freeform: Shape 24">
            <a:extLst>
              <a:ext uri="{FF2B5EF4-FFF2-40B4-BE49-F238E27FC236}">
                <a16:creationId xmlns:a16="http://schemas.microsoft.com/office/drawing/2014/main" id="{D2542E1A-076E-4A34-BB67-2BF961754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5370" cy="6858000"/>
          </a:xfrm>
          <a:custGeom>
            <a:avLst/>
            <a:gdLst>
              <a:gd name="connsiteX0" fmla="*/ 0 w 6085370"/>
              <a:gd name="connsiteY0" fmla="*/ 0 h 6858000"/>
              <a:gd name="connsiteX1" fmla="*/ 4875335 w 6085370"/>
              <a:gd name="connsiteY1" fmla="*/ 0 h 6858000"/>
              <a:gd name="connsiteX2" fmla="*/ 4935375 w 6085370"/>
              <a:gd name="connsiteY2" fmla="*/ 69271 h 6858000"/>
              <a:gd name="connsiteX3" fmla="*/ 6085370 w 6085370"/>
              <a:gd name="connsiteY3" fmla="*/ 3429000 h 6858000"/>
              <a:gd name="connsiteX4" fmla="*/ 4935375 w 6085370"/>
              <a:gd name="connsiteY4" fmla="*/ 6788730 h 6858000"/>
              <a:gd name="connsiteX5" fmla="*/ 4875335 w 6085370"/>
              <a:gd name="connsiteY5" fmla="*/ 6858000 h 6858000"/>
              <a:gd name="connsiteX6" fmla="*/ 0 w 60853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5370" h="685800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185062"/>
            <a:ext cx="49834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0AB3F01-B361-3B46-88A4-58FCE477C5F3}"/>
              </a:ext>
            </a:extLst>
          </p:cNvPr>
          <p:cNvSpPr>
            <a:spLocks noGrp="1"/>
          </p:cNvSpPr>
          <p:nvPr>
            <p:ph idx="1"/>
          </p:nvPr>
        </p:nvSpPr>
        <p:spPr>
          <a:xfrm>
            <a:off x="438912" y="1513905"/>
            <a:ext cx="4893277" cy="4958333"/>
          </a:xfrm>
        </p:spPr>
        <p:txBody>
          <a:bodyPr>
            <a:normAutofit/>
          </a:bodyPr>
          <a:lstStyle/>
          <a:p>
            <a:pPr>
              <a:lnSpc>
                <a:spcPct val="100000"/>
              </a:lnSpc>
            </a:pPr>
            <a:r>
              <a:rPr lang="pl-DE" sz="2000" dirty="0">
                <a:solidFill>
                  <a:schemeClr val="bg2">
                    <a:lumMod val="95000"/>
                  </a:schemeClr>
                </a:solidFill>
              </a:rPr>
              <a:t>Andrzejki to wieczór wróżb, który przypada na noc z 29 na 30 listopada. </a:t>
            </a:r>
          </a:p>
          <a:p>
            <a:pPr>
              <a:lnSpc>
                <a:spcPct val="100000"/>
              </a:lnSpc>
            </a:pPr>
            <a:r>
              <a:rPr lang="pl-DE" sz="2000" dirty="0">
                <a:solidFill>
                  <a:schemeClr val="bg2">
                    <a:lumMod val="95000"/>
                  </a:schemeClr>
                </a:solidFill>
              </a:rPr>
              <a:t>Andrzejki potocznie zwane ostatkami są ostatnią okazją do hucznych zabaw. Po szalonej nocy nadchodzi adwent (który trwa do Świąt Bożego Narodzenia).</a:t>
            </a:r>
          </a:p>
          <a:p>
            <a:pPr>
              <a:lnSpc>
                <a:spcPct val="100000"/>
              </a:lnSpc>
            </a:pPr>
            <a:r>
              <a:rPr lang="pl-DE" sz="2000" dirty="0">
                <a:solidFill>
                  <a:schemeClr val="bg2">
                    <a:lumMod val="95000"/>
                  </a:schemeClr>
                </a:solidFill>
              </a:rPr>
              <a:t>Ze względu na odbywające się wtedy wróżby i zabawy, święto to uznawane jest za jedno z najciekawszych i najbardziej magicznych świąt obchodzonych w Europie.</a:t>
            </a:r>
          </a:p>
          <a:p>
            <a:pPr>
              <a:lnSpc>
                <a:spcPct val="100000"/>
              </a:lnSpc>
            </a:pPr>
            <a:endParaRPr lang="pl-DE" sz="1800" dirty="0"/>
          </a:p>
        </p:txBody>
      </p:sp>
      <p:pic>
        <p:nvPicPr>
          <p:cNvPr id="4" name="Obraz 3" descr="Obraz zawierający tekst, żywność&#10;&#10;Opis wygenerowany automatycznie">
            <a:extLst>
              <a:ext uri="{FF2B5EF4-FFF2-40B4-BE49-F238E27FC236}">
                <a16:creationId xmlns:a16="http://schemas.microsoft.com/office/drawing/2014/main" id="{51D75978-1CA5-AD44-B28B-8F831A2A9208}"/>
              </a:ext>
            </a:extLst>
          </p:cNvPr>
          <p:cNvPicPr>
            <a:picLocks noChangeAspect="1"/>
          </p:cNvPicPr>
          <p:nvPr/>
        </p:nvPicPr>
        <p:blipFill>
          <a:blip r:embed="rId2"/>
          <a:stretch>
            <a:fillRect/>
          </a:stretch>
        </p:blipFill>
        <p:spPr>
          <a:xfrm>
            <a:off x="7463633" y="517600"/>
            <a:ext cx="3443188" cy="2743200"/>
          </a:xfrm>
          <a:prstGeom prst="rect">
            <a:avLst/>
          </a:prstGeom>
          <a:scene3d>
            <a:camera prst="orthographicFront"/>
            <a:lightRig rig="threePt" dir="t"/>
          </a:scene3d>
          <a:sp3d>
            <a:bevelT prst="slope"/>
          </a:sp3d>
        </p:spPr>
      </p:pic>
      <p:pic>
        <p:nvPicPr>
          <p:cNvPr id="7" name="Obraz 6" descr="Obraz zawierający tekst&#10;&#10;Opis wygenerowany automatycznie">
            <a:extLst>
              <a:ext uri="{FF2B5EF4-FFF2-40B4-BE49-F238E27FC236}">
                <a16:creationId xmlns:a16="http://schemas.microsoft.com/office/drawing/2014/main" id="{A40AF9AB-0769-B04C-9F6C-8F424B64C226}"/>
              </a:ext>
            </a:extLst>
          </p:cNvPr>
          <p:cNvPicPr>
            <a:picLocks noChangeAspect="1"/>
          </p:cNvPicPr>
          <p:nvPr/>
        </p:nvPicPr>
        <p:blipFill>
          <a:blip r:embed="rId3"/>
          <a:stretch>
            <a:fillRect/>
          </a:stretch>
        </p:blipFill>
        <p:spPr>
          <a:xfrm>
            <a:off x="6617368" y="3487979"/>
            <a:ext cx="5135719" cy="2625241"/>
          </a:xfrm>
          <a:prstGeom prst="rect">
            <a:avLst/>
          </a:prstGeom>
          <a:scene3d>
            <a:camera prst="orthographicFront"/>
            <a:lightRig rig="threePt" dir="t"/>
          </a:scene3d>
          <a:sp3d>
            <a:bevelT prst="slope"/>
          </a:sp3d>
        </p:spPr>
      </p:pic>
    </p:spTree>
    <p:extLst>
      <p:ext uri="{BB962C8B-B14F-4D97-AF65-F5344CB8AC3E}">
        <p14:creationId xmlns:p14="http://schemas.microsoft.com/office/powerpoint/2010/main" val="2745835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obiekt, stół, świeca, oświetlony&#10;&#10;Opis wygenerowany automatycznie">
            <a:extLst>
              <a:ext uri="{FF2B5EF4-FFF2-40B4-BE49-F238E27FC236}">
                <a16:creationId xmlns:a16="http://schemas.microsoft.com/office/drawing/2014/main" id="{1ABD1419-6CBB-3842-9A5D-A0704172CB3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6" y="18298"/>
            <a:ext cx="8669532" cy="6857990"/>
          </a:xfrm>
          <a:prstGeom prst="rect">
            <a:avLst/>
          </a:prstGeom>
        </p:spPr>
      </p:pic>
      <p:sp>
        <p:nvSpPr>
          <p:cNvPr id="21" name="Rectangle 13">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AF6B2ECD-82EF-8944-8C00-2D56004F3F91}"/>
              </a:ext>
            </a:extLst>
          </p:cNvPr>
          <p:cNvSpPr>
            <a:spLocks noGrp="1"/>
          </p:cNvSpPr>
          <p:nvPr>
            <p:ph type="title"/>
          </p:nvPr>
        </p:nvSpPr>
        <p:spPr>
          <a:xfrm>
            <a:off x="371094" y="535179"/>
            <a:ext cx="5347535" cy="1282192"/>
          </a:xfrm>
        </p:spPr>
        <p:txBody>
          <a:bodyPr anchor="b">
            <a:normAutofit/>
          </a:bodyPr>
          <a:lstStyle/>
          <a:p>
            <a:r>
              <a:rPr lang="pl-DE" sz="3600" dirty="0"/>
              <a:t>Udanego wróżenia</a:t>
            </a:r>
            <a:r>
              <a:rPr lang="pl-DE" sz="3600" dirty="0">
                <a:sym typeface="Wingdings" pitchFamily="2" charset="2"/>
              </a:rPr>
              <a:t>!</a:t>
            </a:r>
            <a:r>
              <a:rPr lang="pl-DE" sz="3600" dirty="0"/>
              <a:t> </a:t>
            </a:r>
          </a:p>
        </p:txBody>
      </p:sp>
      <p:sp>
        <p:nvSpPr>
          <p:cNvPr id="22"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C5B8355-BB04-7046-94BA-CDA03427EA42}"/>
              </a:ext>
            </a:extLst>
          </p:cNvPr>
          <p:cNvSpPr>
            <a:spLocks noGrp="1"/>
          </p:cNvSpPr>
          <p:nvPr>
            <p:ph idx="1"/>
          </p:nvPr>
        </p:nvSpPr>
        <p:spPr>
          <a:xfrm>
            <a:off x="371094" y="2718054"/>
            <a:ext cx="3438906" cy="3207258"/>
          </a:xfrm>
        </p:spPr>
        <p:txBody>
          <a:bodyPr anchor="t">
            <a:normAutofit/>
          </a:bodyPr>
          <a:lstStyle/>
          <a:p>
            <a:pPr marL="0" indent="0">
              <a:buNone/>
            </a:pPr>
            <a:r>
              <a:rPr lang="pl-DE" sz="1700" dirty="0"/>
              <a:t>Dziękuję za uwagę!</a:t>
            </a:r>
          </a:p>
          <a:p>
            <a:pPr marL="0" indent="0">
              <a:buNone/>
            </a:pPr>
            <a:endParaRPr lang="pl-DE" sz="1700" dirty="0"/>
          </a:p>
          <a:p>
            <a:pPr marL="0" indent="0">
              <a:buNone/>
            </a:pPr>
            <a:r>
              <a:rPr lang="pl-DE" sz="1700" dirty="0"/>
              <a:t>Opracowanie:</a:t>
            </a:r>
          </a:p>
          <a:p>
            <a:pPr marL="0" indent="0">
              <a:buNone/>
            </a:pPr>
            <a:r>
              <a:rPr lang="pl-DE" sz="1700" dirty="0"/>
              <a:t>Katarzyna Bieda</a:t>
            </a:r>
          </a:p>
          <a:p>
            <a:endParaRPr lang="pl-DE" sz="1700" dirty="0"/>
          </a:p>
        </p:txBody>
      </p:sp>
    </p:spTree>
    <p:extLst>
      <p:ext uri="{BB962C8B-B14F-4D97-AF65-F5344CB8AC3E}">
        <p14:creationId xmlns:p14="http://schemas.microsoft.com/office/powerpoint/2010/main" val="344541618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9B9E8A9-352D-4DCB-9485-C777000D4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29F5B1-29DF-1B40-8332-DB2D615F70AE}"/>
              </a:ext>
            </a:extLst>
          </p:cNvPr>
          <p:cNvSpPr>
            <a:spLocks noGrp="1"/>
          </p:cNvSpPr>
          <p:nvPr>
            <p:ph type="title"/>
          </p:nvPr>
        </p:nvSpPr>
        <p:spPr>
          <a:xfrm>
            <a:off x="612648" y="1078992"/>
            <a:ext cx="6272784" cy="330172"/>
          </a:xfrm>
        </p:spPr>
        <p:txBody>
          <a:bodyPr anchor="b">
            <a:noAutofit/>
          </a:bodyPr>
          <a:lstStyle/>
          <a:p>
            <a:r>
              <a:rPr lang="pl-DE" dirty="0"/>
              <a:t>Bibliografia</a:t>
            </a:r>
          </a:p>
        </p:txBody>
      </p:sp>
      <p:sp>
        <p:nvSpPr>
          <p:cNvPr id="21" name="Rectangle 20">
            <a:extLst>
              <a:ext uri="{FF2B5EF4-FFF2-40B4-BE49-F238E27FC236}">
                <a16:creationId xmlns:a16="http://schemas.microsoft.com/office/drawing/2014/main" id="{C2A9B0E5-C2C1-4B85-99A9-117A659D5F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3A8AEACA-9535-4BE8-A91B-8BE82BA54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az 4" descr="Obraz zawierający tekst&#10;&#10;Opis wygenerowany automatycznie">
            <a:extLst>
              <a:ext uri="{FF2B5EF4-FFF2-40B4-BE49-F238E27FC236}">
                <a16:creationId xmlns:a16="http://schemas.microsoft.com/office/drawing/2014/main" id="{A298B427-B6D0-7147-B1CD-76A85D9BB0DA}"/>
              </a:ext>
            </a:extLst>
          </p:cNvPr>
          <p:cNvPicPr>
            <a:picLocks noChangeAspect="1"/>
          </p:cNvPicPr>
          <p:nvPr/>
        </p:nvPicPr>
        <p:blipFill>
          <a:blip r:embed="rId2"/>
          <a:stretch>
            <a:fillRect/>
          </a:stretch>
        </p:blipFill>
        <p:spPr>
          <a:xfrm>
            <a:off x="8113486" y="63223"/>
            <a:ext cx="3102728" cy="3102728"/>
          </a:xfrm>
          <a:prstGeom prst="rect">
            <a:avLst/>
          </a:prstGeom>
        </p:spPr>
      </p:pic>
      <p:sp>
        <p:nvSpPr>
          <p:cNvPr id="3" name="Symbol zastępczy zawartości 2">
            <a:extLst>
              <a:ext uri="{FF2B5EF4-FFF2-40B4-BE49-F238E27FC236}">
                <a16:creationId xmlns:a16="http://schemas.microsoft.com/office/drawing/2014/main" id="{9EFD3327-7051-0347-8D99-2FA98489792B}"/>
              </a:ext>
            </a:extLst>
          </p:cNvPr>
          <p:cNvSpPr>
            <a:spLocks noGrp="1"/>
          </p:cNvSpPr>
          <p:nvPr>
            <p:ph idx="1"/>
          </p:nvPr>
        </p:nvSpPr>
        <p:spPr>
          <a:xfrm>
            <a:off x="542454" y="1409164"/>
            <a:ext cx="6272784" cy="4483790"/>
          </a:xfrm>
        </p:spPr>
        <p:txBody>
          <a:bodyPr>
            <a:normAutofit lnSpcReduction="10000"/>
          </a:bodyPr>
          <a:lstStyle/>
          <a:p>
            <a:pPr marL="0" indent="0">
              <a:buNone/>
            </a:pPr>
            <a:r>
              <a:rPr lang="pl-PL" sz="1800" dirty="0">
                <a:hlinkClick r:id="rId3"/>
              </a:rPr>
              <a:t>https://czasdzieci.pl/czytanki/id,142516-andrzejki_wierzenia_tradycje.html</a:t>
            </a:r>
            <a:r>
              <a:rPr lang="pl-PL" sz="1800" dirty="0"/>
              <a:t> (dostęp: 26.11.2020r.)</a:t>
            </a:r>
          </a:p>
          <a:p>
            <a:pPr marL="0" indent="0">
              <a:buNone/>
            </a:pPr>
            <a:r>
              <a:rPr lang="pl-PL" sz="1800" dirty="0">
                <a:hlinkClick r:id="rId4"/>
              </a:rPr>
              <a:t>https://www.edziecko.pl/rodzice/7,79361,24061479,andrzejki-zabawy-najciekawsze-i-najzabawniejsze-pomysly.html</a:t>
            </a:r>
            <a:r>
              <a:rPr lang="pl-PL" sz="1800" dirty="0"/>
              <a:t> (dostęp: 26.11.2020r., 27.11.2020r.)</a:t>
            </a:r>
          </a:p>
          <a:p>
            <a:pPr marL="0" indent="0">
              <a:buNone/>
            </a:pPr>
            <a:r>
              <a:rPr lang="pl-PL" sz="1800" dirty="0">
                <a:hlinkClick r:id="rId5"/>
              </a:rPr>
              <a:t>https://miastodzieci.pl/czytelnia/andrzejki-i-katarzynki/</a:t>
            </a:r>
            <a:r>
              <a:rPr lang="pl-PL" sz="1800" dirty="0"/>
              <a:t> (dostęp: 27.11.2020r.)</a:t>
            </a:r>
            <a:endParaRPr lang="pl-DE" sz="1800" dirty="0"/>
          </a:p>
          <a:p>
            <a:pPr marL="0" indent="0">
              <a:buNone/>
            </a:pPr>
            <a:endParaRPr lang="pl-DE" sz="1800" dirty="0"/>
          </a:p>
          <a:p>
            <a:pPr marL="0" indent="0">
              <a:buNone/>
            </a:pPr>
            <a:r>
              <a:rPr lang="pl-DE" sz="1800" dirty="0"/>
              <a:t>Zdjęcia wykorzystane w prezentacji pochodzą ze stron:</a:t>
            </a:r>
          </a:p>
          <a:p>
            <a:pPr marL="0" indent="0">
              <a:buNone/>
            </a:pPr>
            <a:r>
              <a:rPr lang="pl-PL" sz="1800" dirty="0">
                <a:hlinkClick r:id="rId6"/>
              </a:rPr>
              <a:t>https://www.freepik.com/</a:t>
            </a:r>
            <a:r>
              <a:rPr lang="pl-PL" sz="1800" dirty="0"/>
              <a:t> (dostęp: 26.11.2020r., 27.11.2020r.)</a:t>
            </a:r>
          </a:p>
          <a:p>
            <a:pPr marL="0" indent="0">
              <a:buNone/>
            </a:pPr>
            <a:r>
              <a:rPr lang="pl-PL" sz="1800" dirty="0">
                <a:hlinkClick r:id="rId7"/>
              </a:rPr>
              <a:t>https://stock.adobe.com/pl/</a:t>
            </a:r>
            <a:r>
              <a:rPr lang="pl-PL" sz="1800" dirty="0"/>
              <a:t> (dostęp: 26.11.2020r., 27.11.2020r.)</a:t>
            </a:r>
            <a:endParaRPr lang="pl-DE" sz="1800" dirty="0"/>
          </a:p>
        </p:txBody>
      </p:sp>
      <p:pic>
        <p:nvPicPr>
          <p:cNvPr id="7" name="Obraz 6">
            <a:extLst>
              <a:ext uri="{FF2B5EF4-FFF2-40B4-BE49-F238E27FC236}">
                <a16:creationId xmlns:a16="http://schemas.microsoft.com/office/drawing/2014/main" id="{41543F5B-EA2E-A945-AE8E-B8560C42BBB6}"/>
              </a:ext>
            </a:extLst>
          </p:cNvPr>
          <p:cNvPicPr>
            <a:picLocks noChangeAspect="1"/>
          </p:cNvPicPr>
          <p:nvPr/>
        </p:nvPicPr>
        <p:blipFill>
          <a:blip r:embed="rId8"/>
          <a:stretch>
            <a:fillRect/>
          </a:stretch>
        </p:blipFill>
        <p:spPr>
          <a:xfrm>
            <a:off x="7791024" y="3343830"/>
            <a:ext cx="4015740" cy="2834640"/>
          </a:xfrm>
          <a:prstGeom prst="rect">
            <a:avLst/>
          </a:prstGeom>
        </p:spPr>
      </p:pic>
    </p:spTree>
    <p:extLst>
      <p:ext uri="{BB962C8B-B14F-4D97-AF65-F5344CB8AC3E}">
        <p14:creationId xmlns:p14="http://schemas.microsoft.com/office/powerpoint/2010/main" val="427869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954F66B-3BF3-4495-BAEE-BEB2B0188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E7C17F8-74FD-1A43-BFE2-A6517EE79A14}"/>
              </a:ext>
            </a:extLst>
          </p:cNvPr>
          <p:cNvSpPr>
            <a:spLocks noGrp="1"/>
          </p:cNvSpPr>
          <p:nvPr>
            <p:ph type="title"/>
          </p:nvPr>
        </p:nvSpPr>
        <p:spPr>
          <a:xfrm>
            <a:off x="5296874" y="1076324"/>
            <a:ext cx="6272784" cy="1535051"/>
          </a:xfrm>
        </p:spPr>
        <p:txBody>
          <a:bodyPr anchor="b">
            <a:normAutofit/>
          </a:bodyPr>
          <a:lstStyle/>
          <a:p>
            <a:r>
              <a:rPr lang="pl-DE" sz="5200" dirty="0">
                <a:solidFill>
                  <a:schemeClr val="bg1">
                    <a:lumMod val="65000"/>
                  </a:schemeClr>
                </a:solidFill>
              </a:rPr>
              <a:t>Skąd się wywodzą Andrzejki?</a:t>
            </a:r>
          </a:p>
        </p:txBody>
      </p:sp>
      <p:pic>
        <p:nvPicPr>
          <p:cNvPr id="5" name="Obraz 4" descr="Obraz zawierający osoba, wewnątrz, żyjący, trzymający&#10;&#10;Opis wygenerowany automatycznie">
            <a:extLst>
              <a:ext uri="{FF2B5EF4-FFF2-40B4-BE49-F238E27FC236}">
                <a16:creationId xmlns:a16="http://schemas.microsoft.com/office/drawing/2014/main" id="{62D28B8E-0039-6840-974D-91F053413037}"/>
              </a:ext>
            </a:extLst>
          </p:cNvPr>
          <p:cNvPicPr>
            <a:picLocks noChangeAspect="1"/>
          </p:cNvPicPr>
          <p:nvPr/>
        </p:nvPicPr>
        <p:blipFill>
          <a:blip r:embed="rId2"/>
          <a:stretch>
            <a:fillRect/>
          </a:stretch>
        </p:blipFill>
        <p:spPr>
          <a:xfrm>
            <a:off x="457200" y="1986647"/>
            <a:ext cx="4217332" cy="2811554"/>
          </a:xfrm>
          <a:prstGeom prst="rect">
            <a:avLst/>
          </a:prstGeom>
          <a:scene3d>
            <a:camera prst="orthographicFront"/>
            <a:lightRig rig="threePt" dir="t"/>
          </a:scene3d>
          <a:sp3d>
            <a:bevelT prst="slope"/>
          </a:sp3d>
        </p:spPr>
      </p:pic>
      <p:sp>
        <p:nvSpPr>
          <p:cNvPr id="19" name="Rectangle 11">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34618"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924"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F6E45AD6-0F91-E843-99BF-8DB877ABE487}"/>
              </a:ext>
            </a:extLst>
          </p:cNvPr>
          <p:cNvSpPr>
            <a:spLocks noGrp="1"/>
          </p:cNvSpPr>
          <p:nvPr>
            <p:ph idx="1"/>
          </p:nvPr>
        </p:nvSpPr>
        <p:spPr>
          <a:xfrm>
            <a:off x="5296874" y="2953829"/>
            <a:ext cx="6272784" cy="3475546"/>
          </a:xfrm>
        </p:spPr>
        <p:txBody>
          <a:bodyPr>
            <a:normAutofit fontScale="92500" lnSpcReduction="10000"/>
          </a:bodyPr>
          <a:lstStyle/>
          <a:p>
            <a:r>
              <a:rPr lang="pl-DE" sz="1800" dirty="0">
                <a:solidFill>
                  <a:schemeClr val="bg1"/>
                </a:solidFill>
              </a:rPr>
              <a:t>Pierwsza wzmianka o wróżbach pojawiła się w 1555r. </a:t>
            </a:r>
          </a:p>
          <a:p>
            <a:r>
              <a:rPr lang="pl-DE" sz="1800" dirty="0">
                <a:solidFill>
                  <a:schemeClr val="bg1"/>
                </a:solidFill>
              </a:rPr>
              <a:t>Patronem tego dnia jest św. Andrzej z Galilei. </a:t>
            </a:r>
          </a:p>
          <a:p>
            <a:r>
              <a:rPr lang="pl-DE" sz="1800" dirty="0">
                <a:solidFill>
                  <a:schemeClr val="bg1"/>
                </a:solidFill>
              </a:rPr>
              <a:t>Imię Andrzej pochodzi z języka greckiego, oznacza siłę i odwagę.</a:t>
            </a:r>
          </a:p>
          <a:p>
            <a:r>
              <a:rPr lang="pl-DE" sz="1800" dirty="0">
                <a:solidFill>
                  <a:schemeClr val="bg1"/>
                </a:solidFill>
              </a:rPr>
              <a:t>Przypuszcza się więc, że andrzejkowe wróżby narodziły się w starożytnej Grecji. </a:t>
            </a:r>
          </a:p>
          <a:p>
            <a:r>
              <a:rPr lang="pl-DE" sz="1800" dirty="0">
                <a:solidFill>
                  <a:schemeClr val="bg1"/>
                </a:solidFill>
              </a:rPr>
              <a:t>W Polsce pierwszy raz użyto sformułowania ,,andrzejki” w 1557 r. za sprawą Marcina Bielskiego, renesansowego poety, pisarza i tłumacza. Umieścił on w swojej sztuce teatralnej ,,Komedyjka Justyna i Konstacyjej” wzmianki o Andrzejkowych wróżbach.</a:t>
            </a:r>
          </a:p>
        </p:txBody>
      </p:sp>
    </p:spTree>
    <p:extLst>
      <p:ext uri="{BB962C8B-B14F-4D97-AF65-F5344CB8AC3E}">
        <p14:creationId xmlns:p14="http://schemas.microsoft.com/office/powerpoint/2010/main" val="426452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tort, wewnątrz, urodziny, stół&#10;&#10;Opis wygenerowany automatycznie">
            <a:extLst>
              <a:ext uri="{FF2B5EF4-FFF2-40B4-BE49-F238E27FC236}">
                <a16:creationId xmlns:a16="http://schemas.microsoft.com/office/drawing/2014/main" id="{3068285C-B48C-4241-A4EE-63AE4E6C2C3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3522468" y="10"/>
            <a:ext cx="8669532" cy="6857990"/>
          </a:xfrm>
          <a:prstGeom prst="rect">
            <a:avLst/>
          </a:prstGeom>
        </p:spPr>
      </p:pic>
      <p:sp>
        <p:nvSpPr>
          <p:cNvPr id="23" name="Rectangle 22">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58C2E6D-A737-7749-8D51-4DC3625DC6DE}"/>
              </a:ext>
            </a:extLst>
          </p:cNvPr>
          <p:cNvSpPr>
            <a:spLocks noGrp="1"/>
          </p:cNvSpPr>
          <p:nvPr>
            <p:ph type="title"/>
          </p:nvPr>
        </p:nvSpPr>
        <p:spPr>
          <a:xfrm>
            <a:off x="371094" y="1161288"/>
            <a:ext cx="3438144" cy="1124712"/>
          </a:xfrm>
        </p:spPr>
        <p:txBody>
          <a:bodyPr anchor="b">
            <a:normAutofit/>
          </a:bodyPr>
          <a:lstStyle/>
          <a:p>
            <a:r>
              <a:rPr lang="pl-DE" sz="2800" dirty="0"/>
              <a:t>Słówko o historii…</a:t>
            </a:r>
          </a:p>
        </p:txBody>
      </p:sp>
      <p:sp>
        <p:nvSpPr>
          <p:cNvPr id="25" name="Rectangle 2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0B076930-6EE0-5E40-91B5-343728CF1CF3}"/>
              </a:ext>
            </a:extLst>
          </p:cNvPr>
          <p:cNvSpPr>
            <a:spLocks noGrp="1"/>
          </p:cNvSpPr>
          <p:nvPr>
            <p:ph idx="1"/>
          </p:nvPr>
        </p:nvSpPr>
        <p:spPr>
          <a:xfrm>
            <a:off x="371094" y="2718054"/>
            <a:ext cx="3438906" cy="3207258"/>
          </a:xfrm>
        </p:spPr>
        <p:txBody>
          <a:bodyPr anchor="t">
            <a:normAutofit/>
          </a:bodyPr>
          <a:lstStyle/>
          <a:p>
            <a:r>
              <a:rPr lang="pl-DE" sz="1600" dirty="0"/>
              <a:t>Kiedyś wróżby przeznaczone były tylko dla płci żeńskiej – kobiet i dziewcząt. Andrzejki traktowano wtedy bardzo poważnie, a wróżby odprawiono tylko w odosobnieniu, indywidualnie i bez świadków. </a:t>
            </a:r>
          </a:p>
          <a:p>
            <a:r>
              <a:rPr lang="pl-DE" sz="1600" dirty="0"/>
              <a:t>Później Andrzejki obchodzono już grupowo – organizowały je panny na wydaniu, które były w podobnym wieku. </a:t>
            </a:r>
          </a:p>
        </p:txBody>
      </p:sp>
    </p:spTree>
    <p:extLst>
      <p:ext uri="{BB962C8B-B14F-4D97-AF65-F5344CB8AC3E}">
        <p14:creationId xmlns:p14="http://schemas.microsoft.com/office/powerpoint/2010/main" val="384195226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1A75659-5A6F-4F77-9679-678A00B9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obiekt, zachód słońca, ciemny, słońce&#10;&#10;Opis wygenerowany automatycznie">
            <a:extLst>
              <a:ext uri="{FF2B5EF4-FFF2-40B4-BE49-F238E27FC236}">
                <a16:creationId xmlns:a16="http://schemas.microsoft.com/office/drawing/2014/main" id="{EE5AB851-F0AD-8E40-BE27-FFAFA3C6E29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8460448" cy="6693398"/>
          </a:xfrm>
          <a:prstGeom prst="rect">
            <a:avLst/>
          </a:prstGeom>
        </p:spPr>
      </p:pic>
      <p:sp>
        <p:nvSpPr>
          <p:cNvPr id="19" name="Rectangle 11">
            <a:extLst>
              <a:ext uri="{FF2B5EF4-FFF2-40B4-BE49-F238E27FC236}">
                <a16:creationId xmlns:a16="http://schemas.microsoft.com/office/drawing/2014/main" id="{EFAEC92A-2230-45B0-A12F-07F9F9EA4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F099D53-5AF9-ED4A-9181-35EFA87BBABA}"/>
              </a:ext>
            </a:extLst>
          </p:cNvPr>
          <p:cNvSpPr>
            <a:spLocks noGrp="1"/>
          </p:cNvSpPr>
          <p:nvPr>
            <p:ph type="title"/>
          </p:nvPr>
        </p:nvSpPr>
        <p:spPr>
          <a:xfrm>
            <a:off x="8428539" y="444627"/>
            <a:ext cx="3438144" cy="1124712"/>
          </a:xfrm>
        </p:spPr>
        <p:txBody>
          <a:bodyPr anchor="b">
            <a:normAutofit/>
          </a:bodyPr>
          <a:lstStyle/>
          <a:p>
            <a:r>
              <a:rPr lang="pl-DE" sz="3600" dirty="0"/>
              <a:t>Katarzynki</a:t>
            </a:r>
          </a:p>
        </p:txBody>
      </p:sp>
      <p:sp>
        <p:nvSpPr>
          <p:cNvPr id="20"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D3B4492-0BC9-154C-94C7-01474AC35941}"/>
              </a:ext>
            </a:extLst>
          </p:cNvPr>
          <p:cNvSpPr>
            <a:spLocks noGrp="1"/>
          </p:cNvSpPr>
          <p:nvPr>
            <p:ph idx="1"/>
          </p:nvPr>
        </p:nvSpPr>
        <p:spPr>
          <a:xfrm>
            <a:off x="8395868" y="2718053"/>
            <a:ext cx="3438906" cy="4419971"/>
          </a:xfrm>
        </p:spPr>
        <p:txBody>
          <a:bodyPr anchor="t">
            <a:normAutofit/>
          </a:bodyPr>
          <a:lstStyle/>
          <a:p>
            <a:pPr>
              <a:lnSpc>
                <a:spcPct val="100000"/>
              </a:lnSpc>
            </a:pPr>
            <a:r>
              <a:rPr lang="pl-DE" sz="1600" dirty="0"/>
              <a:t>Katarzynki są polskim zwyczajem i męskim odpowiednikiem andrzejek – wróżby przeznaczone są tylko dla kawalerów.</a:t>
            </a:r>
          </a:p>
          <a:p>
            <a:pPr>
              <a:lnSpc>
                <a:spcPct val="100000"/>
              </a:lnSpc>
            </a:pPr>
            <a:r>
              <a:rPr lang="pl-DE" sz="1600" dirty="0"/>
              <a:t>Przypadają na noc z 24 na 25 listopada (w wigilię św. Katarzyny Aleksandryjskiej).</a:t>
            </a:r>
          </a:p>
          <a:p>
            <a:pPr>
              <a:lnSpc>
                <a:spcPct val="100000"/>
              </a:lnSpc>
            </a:pPr>
            <a:r>
              <a:rPr lang="pl-DE" sz="1600" dirty="0"/>
              <a:t>Wróżą sobie mężczyźni, którzy pragną przewidzieć swoją przyszłość dotyczącą poszukiwania odpowiedniej partnerki i wejścia w szczęśliwy związek małżeński. </a:t>
            </a:r>
          </a:p>
          <a:p>
            <a:pPr>
              <a:lnSpc>
                <a:spcPct val="100000"/>
              </a:lnSpc>
            </a:pPr>
            <a:endParaRPr lang="pl-DE" sz="1400" dirty="0"/>
          </a:p>
        </p:txBody>
      </p:sp>
    </p:spTree>
    <p:extLst>
      <p:ext uri="{BB962C8B-B14F-4D97-AF65-F5344CB8AC3E}">
        <p14:creationId xmlns:p14="http://schemas.microsoft.com/office/powerpoint/2010/main" val="398513850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osoba, wewnątrz, mężczyzna, ciemny&#10;&#10;Opis wygenerowany automatycznie">
            <a:extLst>
              <a:ext uri="{FF2B5EF4-FFF2-40B4-BE49-F238E27FC236}">
                <a16:creationId xmlns:a16="http://schemas.microsoft.com/office/drawing/2014/main" id="{9950EF81-5DDB-4249-9E55-DAE2CFEE8C1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C71C36AD-6C51-C542-ADB2-4C761C477A18}"/>
              </a:ext>
            </a:extLst>
          </p:cNvPr>
          <p:cNvSpPr>
            <a:spLocks noGrp="1"/>
          </p:cNvSpPr>
          <p:nvPr>
            <p:ph type="title"/>
          </p:nvPr>
        </p:nvSpPr>
        <p:spPr>
          <a:xfrm>
            <a:off x="371094" y="1161288"/>
            <a:ext cx="3438144" cy="1124712"/>
          </a:xfrm>
        </p:spPr>
        <p:txBody>
          <a:bodyPr anchor="b">
            <a:noAutofit/>
          </a:bodyPr>
          <a:lstStyle/>
          <a:p>
            <a:r>
              <a:rPr lang="pl-DE" sz="2800" dirty="0"/>
              <a:t>Wróżby Andrzejkowe - dawniej</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0C729BB4-1408-A04D-897D-B00C48E2CC66}"/>
              </a:ext>
            </a:extLst>
          </p:cNvPr>
          <p:cNvSpPr>
            <a:spLocks noGrp="1"/>
          </p:cNvSpPr>
          <p:nvPr>
            <p:ph idx="1"/>
          </p:nvPr>
        </p:nvSpPr>
        <p:spPr>
          <a:xfrm>
            <a:off x="371093" y="2718054"/>
            <a:ext cx="4300919" cy="3296412"/>
          </a:xfrm>
        </p:spPr>
        <p:txBody>
          <a:bodyPr anchor="t">
            <a:normAutofit lnSpcReduction="10000"/>
          </a:bodyPr>
          <a:lstStyle/>
          <a:p>
            <a:pPr marL="0" indent="0">
              <a:lnSpc>
                <a:spcPct val="100000"/>
              </a:lnSpc>
              <a:buNone/>
            </a:pPr>
            <a:r>
              <a:rPr lang="pl-DE" sz="1800" dirty="0"/>
              <a:t>Jeśli kobieta zachowywała post przez cały dzień, a oprócz tego modliła się do św. Andrzeja 7 razy kończąc modlitwę zaklęciem:</a:t>
            </a:r>
          </a:p>
          <a:p>
            <a:pPr marL="0" indent="0">
              <a:lnSpc>
                <a:spcPct val="100000"/>
              </a:lnSpc>
              <a:buNone/>
            </a:pPr>
            <a:r>
              <a:rPr lang="pl-DE" sz="1800" dirty="0"/>
              <a:t>,,Święty Andrzeju</a:t>
            </a:r>
          </a:p>
          <a:p>
            <a:pPr marL="0" indent="0">
              <a:lnSpc>
                <a:spcPct val="100000"/>
              </a:lnSpc>
              <a:buNone/>
            </a:pPr>
            <a:r>
              <a:rPr lang="pl-DE" sz="1800" dirty="0"/>
              <a:t>Mój dobrodzieju</a:t>
            </a:r>
          </a:p>
          <a:p>
            <a:pPr marL="0" indent="0">
              <a:lnSpc>
                <a:spcPct val="100000"/>
              </a:lnSpc>
              <a:buNone/>
            </a:pPr>
            <a:r>
              <a:rPr lang="pl-DE" sz="1800" dirty="0"/>
              <a:t>Kto ma moim być</a:t>
            </a:r>
          </a:p>
          <a:p>
            <a:pPr marL="0" indent="0">
              <a:lnSpc>
                <a:spcPct val="100000"/>
              </a:lnSpc>
              <a:buNone/>
            </a:pPr>
            <a:r>
              <a:rPr lang="pl-DE" sz="1800" dirty="0"/>
              <a:t>Niech mnie poda pić”. </a:t>
            </a:r>
          </a:p>
          <a:p>
            <a:pPr marL="0" indent="0">
              <a:lnSpc>
                <a:spcPct val="100000"/>
              </a:lnSpc>
              <a:buNone/>
            </a:pPr>
            <a:r>
              <a:rPr lang="pl-DE" sz="1800" dirty="0"/>
              <a:t>- </a:t>
            </a:r>
            <a:r>
              <a:rPr lang="pl-PL" sz="1800" dirty="0"/>
              <a:t>w</a:t>
            </a:r>
            <a:r>
              <a:rPr lang="pl-DE" sz="1800" dirty="0"/>
              <a:t> nocy podczas snu mogła zobaczyć swojego przyszłego męża.</a:t>
            </a:r>
          </a:p>
        </p:txBody>
      </p:sp>
    </p:spTree>
    <p:extLst>
      <p:ext uri="{BB962C8B-B14F-4D97-AF65-F5344CB8AC3E}">
        <p14:creationId xmlns:p14="http://schemas.microsoft.com/office/powerpoint/2010/main" val="112050190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zewnętrzne, pies, stojące, patrzenie&#10;&#10;Opis wygenerowany automatycznie">
            <a:extLst>
              <a:ext uri="{FF2B5EF4-FFF2-40B4-BE49-F238E27FC236}">
                <a16:creationId xmlns:a16="http://schemas.microsoft.com/office/drawing/2014/main" id="{1CB18BFB-6C57-8247-AD4E-4F978D6D202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2468" y="10"/>
            <a:ext cx="8669532" cy="6857990"/>
          </a:xfrm>
          <a:prstGeom prst="rect">
            <a:avLst/>
          </a:prstGeom>
        </p:spPr>
      </p:pic>
      <p:sp>
        <p:nvSpPr>
          <p:cNvPr id="34" name="Rectangle 24">
            <a:extLst>
              <a:ext uri="{FF2B5EF4-FFF2-40B4-BE49-F238E27FC236}">
                <a16:creationId xmlns:a16="http://schemas.microsoft.com/office/drawing/2014/main" id="{8A6DB0E6-E65F-4229-A5A0-2500203B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D340F944-5569-7040-8E35-F1576E29B935}"/>
              </a:ext>
            </a:extLst>
          </p:cNvPr>
          <p:cNvSpPr>
            <a:spLocks noGrp="1"/>
          </p:cNvSpPr>
          <p:nvPr>
            <p:ph type="title"/>
          </p:nvPr>
        </p:nvSpPr>
        <p:spPr>
          <a:xfrm>
            <a:off x="424815" y="628269"/>
            <a:ext cx="3438144" cy="1124712"/>
          </a:xfrm>
        </p:spPr>
        <p:txBody>
          <a:bodyPr anchor="b">
            <a:normAutofit/>
          </a:bodyPr>
          <a:lstStyle/>
          <a:p>
            <a:r>
              <a:rPr lang="pl-DE" sz="2400" dirty="0"/>
              <a:t>Wróżby Andrzejkowe - dawniej</a:t>
            </a:r>
          </a:p>
        </p:txBody>
      </p:sp>
      <p:sp>
        <p:nvSpPr>
          <p:cNvPr id="35" name="Rectangle 2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2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C0E3757D-3089-A54C-9D95-41B09AE69AC9}"/>
              </a:ext>
            </a:extLst>
          </p:cNvPr>
          <p:cNvSpPr>
            <a:spLocks noGrp="1"/>
          </p:cNvSpPr>
          <p:nvPr>
            <p:ph idx="1"/>
          </p:nvPr>
        </p:nvSpPr>
        <p:spPr>
          <a:xfrm>
            <a:off x="371094" y="2527142"/>
            <a:ext cx="3358134" cy="3738181"/>
          </a:xfrm>
        </p:spPr>
        <p:txBody>
          <a:bodyPr anchor="t">
            <a:noAutofit/>
          </a:bodyPr>
          <a:lstStyle/>
          <a:p>
            <a:pPr>
              <a:lnSpc>
                <a:spcPct val="100000"/>
              </a:lnSpc>
            </a:pPr>
            <a:r>
              <a:rPr lang="pl-DE" sz="1400" dirty="0"/>
              <a:t>Liście – na zerwanych liściach należało wypisać swoje marzenia. Liść, który najdłużej zachował świeżość wróżył spełnienie tego marzenia.</a:t>
            </a:r>
          </a:p>
          <a:p>
            <a:pPr>
              <a:lnSpc>
                <a:spcPct val="100000"/>
              </a:lnSpc>
            </a:pPr>
            <a:r>
              <a:rPr lang="pl-DE" sz="1400" dirty="0"/>
              <a:t>Dziewczęta nasłuchiwały szczekania psa – strona, z której dochodził odgłos miała symbolizować region, z którego będzie ukochany. Głośne i mocne szczekanie zapowiadało młodzieńca, skowyt oznaczał, że mąż będzie chorowity, a szczek chrapliwy – że narzeczony będzie stary.</a:t>
            </a:r>
          </a:p>
          <a:p>
            <a:pPr>
              <a:lnSpc>
                <a:spcPct val="100000"/>
              </a:lnSpc>
            </a:pPr>
            <a:r>
              <a:rPr lang="pl-DE" sz="1400" dirty="0"/>
              <a:t>W dniu św. Andrzeja kobieta ścinała gałązkę wiśni. Jeśli gałązka zakwitła w Wigilię – oznaczało to, że kobieta szybko wyjdzie za mąż. </a:t>
            </a:r>
          </a:p>
        </p:txBody>
      </p:sp>
    </p:spTree>
    <p:extLst>
      <p:ext uri="{BB962C8B-B14F-4D97-AF65-F5344CB8AC3E}">
        <p14:creationId xmlns:p14="http://schemas.microsoft.com/office/powerpoint/2010/main" val="102140221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0E2F58BF-12E5-4B5A-AD25-4DAAA274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5FBC19A-0566-AE4D-8A9B-B93296187F8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400" dirty="0" err="1"/>
              <a:t>Wróżby</a:t>
            </a:r>
            <a:r>
              <a:rPr lang="en-US" sz="4400" dirty="0"/>
              <a:t> </a:t>
            </a:r>
            <a:r>
              <a:rPr lang="en-US" sz="4400" dirty="0" err="1"/>
              <a:t>Andrzejkowe</a:t>
            </a:r>
            <a:r>
              <a:rPr lang="en-US" sz="4400" dirty="0"/>
              <a:t> </a:t>
            </a:r>
            <a:r>
              <a:rPr lang="en-US" sz="4400" dirty="0" err="1"/>
              <a:t>popularne</a:t>
            </a:r>
            <a:r>
              <a:rPr lang="en-US" sz="4400" dirty="0"/>
              <a:t> w </a:t>
            </a:r>
            <a:r>
              <a:rPr lang="en-US" sz="4400" dirty="0" err="1"/>
              <a:t>dzisiejszych</a:t>
            </a:r>
            <a:r>
              <a:rPr lang="en-US" sz="4400" dirty="0"/>
              <a:t> </a:t>
            </a:r>
            <a:r>
              <a:rPr lang="en-US" sz="4400" dirty="0" err="1"/>
              <a:t>czasach</a:t>
            </a:r>
            <a:endParaRPr lang="en-US" sz="4400" dirty="0"/>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Symbol zastępczy zawartości 4" descr="Obraz zawierający strzałka&#10;&#10;Opis wygenerowany automatycznie">
            <a:extLst>
              <a:ext uri="{FF2B5EF4-FFF2-40B4-BE49-F238E27FC236}">
                <a16:creationId xmlns:a16="http://schemas.microsoft.com/office/drawing/2014/main" id="{9E8C8DE6-3A40-B846-803A-0B9B0D6A10B6}"/>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4868487" y="10"/>
            <a:ext cx="7323513" cy="6857990"/>
          </a:xfrm>
          <a:prstGeom prst="rect">
            <a:avLst/>
          </a:prstGeom>
        </p:spPr>
      </p:pic>
    </p:spTree>
    <p:extLst>
      <p:ext uri="{BB962C8B-B14F-4D97-AF65-F5344CB8AC3E}">
        <p14:creationId xmlns:p14="http://schemas.microsoft.com/office/powerpoint/2010/main" val="292219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1A75659-5A6F-4F77-9679-678A00B9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wewnątrz, stół, żywność, siedzi&#10;&#10;Opis wygenerowany automatycznie">
            <a:extLst>
              <a:ext uri="{FF2B5EF4-FFF2-40B4-BE49-F238E27FC236}">
                <a16:creationId xmlns:a16="http://schemas.microsoft.com/office/drawing/2014/main" id="{E0608A83-3855-7440-95EB-6369723071E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8668492" cy="6857990"/>
          </a:xfrm>
          <a:prstGeom prst="rect">
            <a:avLst/>
          </a:prstGeom>
        </p:spPr>
      </p:pic>
      <p:sp>
        <p:nvSpPr>
          <p:cNvPr id="23" name="Rectangle 22">
            <a:extLst>
              <a:ext uri="{FF2B5EF4-FFF2-40B4-BE49-F238E27FC236}">
                <a16:creationId xmlns:a16="http://schemas.microsoft.com/office/drawing/2014/main" id="{EFAEC92A-2230-45B0-A12F-07F9F9EA4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C27B3ED0-74C5-2740-B548-AA189614A142}"/>
              </a:ext>
            </a:extLst>
          </p:cNvPr>
          <p:cNvSpPr>
            <a:spLocks noGrp="1"/>
          </p:cNvSpPr>
          <p:nvPr>
            <p:ph type="title"/>
          </p:nvPr>
        </p:nvSpPr>
        <p:spPr>
          <a:xfrm>
            <a:off x="8395868" y="522097"/>
            <a:ext cx="3438144" cy="1124712"/>
          </a:xfrm>
        </p:spPr>
        <p:txBody>
          <a:bodyPr anchor="b">
            <a:normAutofit/>
          </a:bodyPr>
          <a:lstStyle/>
          <a:p>
            <a:r>
              <a:rPr lang="pl-DE" sz="3600" dirty="0"/>
              <a:t>Lanie wosku</a:t>
            </a:r>
          </a:p>
        </p:txBody>
      </p:sp>
      <p:sp>
        <p:nvSpPr>
          <p:cNvPr id="25" name="Rectangle 2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E7AE955D-BF8E-4E42-9BCF-4678712E444E}"/>
              </a:ext>
            </a:extLst>
          </p:cNvPr>
          <p:cNvSpPr>
            <a:spLocks noGrp="1"/>
          </p:cNvSpPr>
          <p:nvPr>
            <p:ph idx="1"/>
          </p:nvPr>
        </p:nvSpPr>
        <p:spPr>
          <a:xfrm>
            <a:off x="8395868" y="2549490"/>
            <a:ext cx="3796112" cy="3693486"/>
          </a:xfrm>
        </p:spPr>
        <p:txBody>
          <a:bodyPr anchor="t">
            <a:normAutofit fontScale="92500" lnSpcReduction="10000"/>
          </a:bodyPr>
          <a:lstStyle/>
          <a:p>
            <a:pPr marL="0" indent="0">
              <a:lnSpc>
                <a:spcPct val="100000"/>
              </a:lnSpc>
              <a:buNone/>
            </a:pPr>
            <a:r>
              <a:rPr lang="pl-DE" sz="1800" dirty="0"/>
              <a:t>Do wykonania wróżby potrzebujemy: klucz z dziurką, garnek, miskę, świeczki, wodę i lampkę. Świeczki wkładamy do garnka i podgrzewamy (można to zrobić w mikrofalówce). Przygotowujemy miskę z wodą. Wosk przelewamy przez dziurkę od klucza (uwaga – przyda się pomoc dorosłego!) tak, aby na lustrze wody powstał kształt woskowy. Po wylaniu wosku na wodę rzucamy na ścianie cień figury woskowej. Teraz czas na interpretację </a:t>
            </a:r>
            <a:r>
              <a:rPr lang="pl-DE" sz="1800" dirty="0">
                <a:sym typeface="Wingdings" pitchFamily="2" charset="2"/>
              </a:rPr>
              <a:t> - daj się ponieść wyobraźni.</a:t>
            </a:r>
          </a:p>
          <a:p>
            <a:pPr marL="0" indent="0">
              <a:lnSpc>
                <a:spcPct val="100000"/>
              </a:lnSpc>
              <a:buNone/>
            </a:pPr>
            <a:endParaRPr lang="pl-DE" sz="1400" dirty="0"/>
          </a:p>
        </p:txBody>
      </p:sp>
    </p:spTree>
    <p:extLst>
      <p:ext uri="{BB962C8B-B14F-4D97-AF65-F5344CB8AC3E}">
        <p14:creationId xmlns:p14="http://schemas.microsoft.com/office/powerpoint/2010/main" val="186691109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1534</Words>
  <Application>Microsoft Office PowerPoint</Application>
  <PresentationFormat>Panoramiczny</PresentationFormat>
  <Paragraphs>114</Paragraphs>
  <Slides>21</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Avenir Next LT Pro</vt:lpstr>
      <vt:lpstr>Calibri</vt:lpstr>
      <vt:lpstr>Wingdings</vt:lpstr>
      <vt:lpstr>AccentBoxVTI</vt:lpstr>
      <vt:lpstr>Andrzejki </vt:lpstr>
      <vt:lpstr>Prezentacja programu PowerPoint</vt:lpstr>
      <vt:lpstr>Skąd się wywodzą Andrzejki?</vt:lpstr>
      <vt:lpstr>Słówko o historii…</vt:lpstr>
      <vt:lpstr>Katarzynki</vt:lpstr>
      <vt:lpstr>Wróżby Andrzejkowe - dawniej</vt:lpstr>
      <vt:lpstr>Wróżby Andrzejkowe - dawniej</vt:lpstr>
      <vt:lpstr>Wróżby Andrzejkowe popularne w dzisiejszych czasach</vt:lpstr>
      <vt:lpstr>Lanie wosku</vt:lpstr>
      <vt:lpstr>Interpretacja kształtu figur woskowych</vt:lpstr>
      <vt:lpstr>Imię ukochanego i ukochanej  </vt:lpstr>
      <vt:lpstr>Skórka jabłka</vt:lpstr>
      <vt:lpstr>Wróżenie z owoców</vt:lpstr>
      <vt:lpstr>Buty</vt:lpstr>
      <vt:lpstr>W wodzie</vt:lpstr>
      <vt:lpstr>Magiczne liczby</vt:lpstr>
      <vt:lpstr>Kostki</vt:lpstr>
      <vt:lpstr>Kim zostanę w przyszłości?</vt:lpstr>
      <vt:lpstr>Andrzejkowe zadania</vt:lpstr>
      <vt:lpstr>Udanego wróżenia! </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Andrzejki</dc:title>
  <dc:creator>Katarzyna Bieda</dc:creator>
  <cp:lastModifiedBy>Vostro 15</cp:lastModifiedBy>
  <cp:revision>5</cp:revision>
  <dcterms:created xsi:type="dcterms:W3CDTF">2020-11-27T10:59:34Z</dcterms:created>
  <dcterms:modified xsi:type="dcterms:W3CDTF">2020-11-27T13:40:14Z</dcterms:modified>
</cp:coreProperties>
</file>