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65" r:id="rId4"/>
    <p:sldId id="259" r:id="rId5"/>
    <p:sldId id="260" r:id="rId6"/>
    <p:sldId id="261" r:id="rId7"/>
    <p:sldId id="266" r:id="rId8"/>
    <p:sldId id="267" r:id="rId9"/>
    <p:sldId id="262" r:id="rId10"/>
    <p:sldId id="264" r:id="rId11"/>
  </p:sldIdLst>
  <p:sldSz cx="9144000" cy="5143500" type="screen16x9"/>
  <p:notesSz cx="6858000" cy="9144000"/>
  <p:embeddedFontLst>
    <p:embeddedFont>
      <p:font typeface="Caveat" panose="020B0604020202020204" charset="-18"/>
      <p:regular r:id="rId13"/>
      <p:bold r:id="rId14"/>
    </p:embeddedFont>
    <p:embeddedFont>
      <p:font typeface="Corsiva" panose="020B0604020202020204" charset="0"/>
      <p:regular r:id="rId15"/>
      <p:bold r:id="rId16"/>
      <p:italic r:id="rId17"/>
      <p:boldItalic r:id="rId18"/>
    </p:embeddedFont>
    <p:embeddedFont>
      <p:font typeface="Raleway" panose="020B0604020202020204" charset="-18"/>
      <p:regular r:id="rId19"/>
      <p:bold r:id="rId20"/>
      <p:italic r:id="rId21"/>
      <p:boldItalic r:id="rId22"/>
    </p:embeddedFont>
    <p:embeddedFont>
      <p:font typeface="Lato" panose="020B060402020202020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7" d="100"/>
          <a:sy n="97" d="100"/>
        </p:scale>
        <p:origin x="-522" y="22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38653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98a8d0b0ca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98a8d0b0ca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98a8d0b0ca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98a8d0b0ca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98a8d0b0ca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98a8d0b0ca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98a8d0b0ca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98a8d0b0ca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98a8d0b0ca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98a8d0b0ca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ctrTitle"/>
          </p:nvPr>
        </p:nvSpPr>
        <p:spPr>
          <a:xfrm>
            <a:off x="727950" y="7657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3600">
                <a:solidFill>
                  <a:srgbClr val="0000FF"/>
                </a:solidFill>
                <a:latin typeface="Corsiva"/>
                <a:ea typeface="Corsiva"/>
                <a:cs typeface="Corsiva"/>
                <a:sym typeface="Corsiva"/>
              </a:rPr>
              <a:t>Az ember háztartásában élő mikroorganizmusok</a:t>
            </a:r>
            <a:endParaRPr sz="3600">
              <a:solidFill>
                <a:srgbClr val="0000FF"/>
              </a:solidFill>
              <a:latin typeface="Corsiva"/>
              <a:ea typeface="Corsiva"/>
              <a:cs typeface="Corsiva"/>
              <a:sym typeface="Corsi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3600">
                <a:solidFill>
                  <a:srgbClr val="0000FF"/>
                </a:solidFill>
                <a:latin typeface="Corsiva"/>
                <a:ea typeface="Corsiva"/>
                <a:cs typeface="Corsiva"/>
                <a:sym typeface="Corsiva"/>
              </a:rPr>
              <a:t>Mikroorganizmy  </a:t>
            </a:r>
            <a:r>
              <a:rPr lang="hu" sz="3600" b="0">
                <a:solidFill>
                  <a:srgbClr val="0000FF"/>
                </a:solidFill>
                <a:latin typeface="Corsiva"/>
                <a:ea typeface="Corsiva"/>
                <a:cs typeface="Corsiva"/>
                <a:sym typeface="Corsiva"/>
              </a:rPr>
              <a:t>ž</a:t>
            </a:r>
            <a:r>
              <a:rPr lang="hu" sz="3600">
                <a:solidFill>
                  <a:srgbClr val="0000FF"/>
                </a:solidFill>
                <a:latin typeface="Corsiva"/>
                <a:ea typeface="Corsiva"/>
                <a:cs typeface="Corsiva"/>
                <a:sym typeface="Corsiva"/>
              </a:rPr>
              <a:t>ijúce s  </a:t>
            </a:r>
            <a:r>
              <a:rPr lang="hu" sz="3600" b="0">
                <a:solidFill>
                  <a:srgbClr val="0000FF"/>
                </a:solidFill>
                <a:latin typeface="Corsiva"/>
                <a:ea typeface="Corsiva"/>
                <a:cs typeface="Corsiva"/>
                <a:sym typeface="Corsiva"/>
              </a:rPr>
              <a:t>č</a:t>
            </a:r>
            <a:r>
              <a:rPr lang="hu" sz="3600">
                <a:solidFill>
                  <a:srgbClr val="0000FF"/>
                </a:solidFill>
                <a:latin typeface="Corsiva"/>
                <a:ea typeface="Corsiva"/>
                <a:cs typeface="Corsiva"/>
                <a:sym typeface="Corsiva"/>
              </a:rPr>
              <a:t>lovekom</a:t>
            </a:r>
            <a:endParaRPr sz="3600">
              <a:solidFill>
                <a:srgbClr val="0000FF"/>
              </a:solidFill>
              <a:latin typeface="Corsiva"/>
              <a:ea typeface="Corsiva"/>
              <a:cs typeface="Corsiva"/>
              <a:sym typeface="Corsiva"/>
            </a:endParaRPr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"/>
          </p:nvPr>
        </p:nvSpPr>
        <p:spPr>
          <a:xfrm>
            <a:off x="5988752" y="3967925"/>
            <a:ext cx="24288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3000" b="1" dirty="0">
                <a:solidFill>
                  <a:srgbClr val="9900FF"/>
                </a:solidFill>
                <a:latin typeface="Caveat"/>
                <a:ea typeface="Caveat"/>
                <a:cs typeface="Caveat"/>
                <a:sym typeface="Caveat"/>
              </a:rPr>
              <a:t>*</a:t>
            </a:r>
            <a:endParaRPr sz="3000" b="1" dirty="0">
              <a:solidFill>
                <a:srgbClr val="9900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88" name="Google Shape;8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4542" y="2677600"/>
            <a:ext cx="3941499" cy="212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0" dirty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A4C2F4"/>
                </a:solidFill>
                <a:latin typeface="Lobster"/>
              </a:rPr>
              <a:t>Köszönöm a figyelmet!</a:t>
            </a:r>
            <a:endParaRPr lang="sk-SK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101" y="2499237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473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>
            <a:spLocks noGrp="1"/>
          </p:cNvSpPr>
          <p:nvPr>
            <p:ph type="title"/>
          </p:nvPr>
        </p:nvSpPr>
        <p:spPr>
          <a:xfrm>
            <a:off x="184600" y="57242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Milyen élőlények a mikroorganizmusok?</a:t>
            </a:r>
            <a:endParaRPr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4" name="Google Shape;94;p14"/>
          <p:cNvSpPr txBox="1">
            <a:spLocks noGrp="1"/>
          </p:cNvSpPr>
          <p:nvPr>
            <p:ph type="body" idx="1"/>
          </p:nvPr>
        </p:nvSpPr>
        <p:spPr>
          <a:xfrm>
            <a:off x="184600" y="1320825"/>
            <a:ext cx="5247600" cy="3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-"/>
            </a:pPr>
            <a:r>
              <a:rPr lang="hu" sz="2000" b="1" dirty="0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Mikroorganizmusok</a:t>
            </a:r>
            <a:r>
              <a:rPr lang="h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olyan </a:t>
            </a:r>
            <a:r>
              <a:rPr lang="hu" sz="2000" b="1" dirty="0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egysejtű élőlények</a:t>
            </a:r>
            <a:r>
              <a:rPr lang="h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melyek csak mikroszkóppal láthatók. </a:t>
            </a:r>
            <a:endParaRPr sz="20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-"/>
            </a:pPr>
            <a:r>
              <a:rPr lang="h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Földön </a:t>
            </a:r>
            <a:r>
              <a:rPr lang="h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mindenütt megtalálhatók.</a:t>
            </a:r>
            <a:endParaRPr sz="20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-"/>
            </a:pPr>
            <a:r>
              <a:rPr lang="hu" sz="2000" b="1" dirty="0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Szerves anyagok lebontásával szervetlen anyagokat képeznek</a:t>
            </a:r>
            <a:r>
              <a:rPr lang="h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→ részt vesznek az </a:t>
            </a:r>
            <a:r>
              <a:rPr lang="hu" sz="2000" b="1" dirty="0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anyagok körforgásában</a:t>
            </a:r>
            <a:r>
              <a:rPr lang="h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Földön. Kivételt képeznek a </a:t>
            </a:r>
            <a:r>
              <a:rPr lang="hu" sz="2000" b="1" dirty="0" smtClean="0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paraziták</a:t>
            </a:r>
            <a:r>
              <a:rPr lang="h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h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→ m</a:t>
            </a:r>
            <a:r>
              <a:rPr lang="hu-H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ás élőlényekből veszik fel a tápanyagot</a:t>
            </a:r>
            <a:endParaRPr sz="20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0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5" name="Google Shape;9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0900" y="1200800"/>
            <a:ext cx="2984861" cy="3731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48250" y="574200"/>
            <a:ext cx="6076196" cy="4569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7306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title"/>
          </p:nvPr>
        </p:nvSpPr>
        <p:spPr>
          <a:xfrm>
            <a:off x="824200" y="0"/>
            <a:ext cx="7688700" cy="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hu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mikroorganizmusok közé tartoznak: </a:t>
            </a:r>
            <a:br>
              <a:rPr lang="hu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b="0" dirty="0"/>
          </a:p>
        </p:txBody>
      </p:sp>
      <p:sp>
        <p:nvSpPr>
          <p:cNvPr id="108" name="Google Shape;108;p16"/>
          <p:cNvSpPr txBox="1">
            <a:spLocks noGrp="1"/>
          </p:cNvSpPr>
          <p:nvPr>
            <p:ph type="body" idx="1"/>
          </p:nvPr>
        </p:nvSpPr>
        <p:spPr>
          <a:xfrm>
            <a:off x="-383350" y="459050"/>
            <a:ext cx="9527400" cy="458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-"/>
            </a:pPr>
            <a:r>
              <a:rPr lang="hu" sz="2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hu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baktériumok (baktérie)</a:t>
            </a:r>
            <a:endParaRPr sz="2000" b="1" dirty="0">
              <a:solidFill>
                <a:schemeClr val="accent5">
                  <a:lumMod val="60000"/>
                  <a:lumOff val="4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2000"/>
              <a:buFont typeface="Times New Roman"/>
              <a:buChar char="-"/>
            </a:pPr>
            <a:r>
              <a:rPr lang="hu" sz="2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hu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mikroszkopikus gombák (mikroskopické huby</a:t>
            </a:r>
            <a:r>
              <a:rPr lang="hu" sz="2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2000"/>
              <a:buFont typeface="Times New Roman"/>
              <a:buChar char="-"/>
            </a:pPr>
            <a:endParaRPr sz="2000" b="1" dirty="0">
              <a:solidFill>
                <a:schemeClr val="accent5">
                  <a:lumMod val="60000"/>
                  <a:lumOff val="4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Times New Roman"/>
              <a:buChar char="-"/>
            </a:pPr>
            <a:r>
              <a:rPr lang="hu" sz="2000" b="1" dirty="0" smtClean="0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hu" sz="2000" b="1" dirty="0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hu" sz="2000" b="1" dirty="0" smtClean="0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baktériumok</a:t>
            </a:r>
            <a:r>
              <a:rPr lang="hu" sz="20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h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lehetnek:</a:t>
            </a:r>
            <a:r>
              <a:rPr lang="hu" sz="20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000" b="1" dirty="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Times New Roman"/>
              <a:buChar char="-"/>
            </a:pPr>
            <a:r>
              <a:rPr lang="hu" sz="20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</a:t>
            </a:r>
            <a:r>
              <a:rPr lang="hu" sz="2000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hu" sz="20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.)</a:t>
            </a:r>
            <a:r>
              <a:rPr lang="hu" sz="20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hu" sz="20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rothasztó b.:</a:t>
            </a:r>
            <a:r>
              <a:rPr lang="hu" sz="20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h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vastagbélben lebontják a </a:t>
            </a:r>
            <a:r>
              <a:rPr lang="h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táplálékot</a:t>
            </a:r>
            <a:endParaRPr sz="20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-"/>
            </a:pPr>
            <a:r>
              <a:rPr lang="h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</a:t>
            </a:r>
            <a:r>
              <a:rPr lang="h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</a:t>
            </a:r>
            <a:r>
              <a:rPr lang="h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 </a:t>
            </a:r>
            <a:r>
              <a:rPr lang="h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vitamint termelnek</a:t>
            </a:r>
            <a:endParaRPr sz="2000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048000" lvl="0" indent="-178593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hu" sz="2000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b.) erjesztő b.: </a:t>
            </a:r>
            <a:r>
              <a:rPr lang="h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pl. </a:t>
            </a:r>
            <a:r>
              <a:rPr lang="hu" sz="20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tejsavbaktériumok</a:t>
            </a:r>
            <a:r>
              <a:rPr lang="h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tejtermékek, ecet, savanyú káposzta,    kovászos uborka előllításánál használják fel                                                           </a:t>
            </a:r>
            <a:endParaRPr sz="2000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-"/>
            </a:pPr>
            <a:r>
              <a:rPr lang="h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</a:t>
            </a:r>
            <a:r>
              <a:rPr lang="hu" sz="2000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hu" sz="20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c.) gümőképző b.:</a:t>
            </a:r>
            <a:r>
              <a:rPr lang="h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hüvelyesek gyökerén élnek → megkötik a </a:t>
            </a:r>
            <a:r>
              <a:rPr lang="h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levegőből </a:t>
            </a:r>
            <a:r>
              <a:rPr lang="h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nit-</a:t>
            </a:r>
            <a:endParaRPr sz="20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-"/>
            </a:pPr>
            <a:r>
              <a:rPr lang="h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rogént                                                   </a:t>
            </a:r>
            <a:endParaRPr sz="20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-"/>
            </a:pPr>
            <a:r>
              <a:rPr lang="h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</a:t>
            </a:r>
            <a:r>
              <a:rPr lang="hu" sz="20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d.) élősködő (parazita) b.: </a:t>
            </a:r>
            <a:r>
              <a:rPr lang="h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élőlények testéből felveszik a szerves </a:t>
            </a:r>
            <a:r>
              <a:rPr lang="h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anyagot</a:t>
            </a:r>
            <a:r>
              <a:rPr lang="h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és</a:t>
            </a:r>
            <a:endParaRPr sz="20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217988" lvl="0" indent="-411638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-"/>
            </a:pPr>
            <a:r>
              <a:rPr lang="h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h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betegségeket okoznak: tbc-t, </a:t>
            </a:r>
            <a:r>
              <a:rPr lang="h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torokgyulladást</a:t>
            </a:r>
            <a:r>
              <a:rPr lang="h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pestist</a:t>
            </a:r>
            <a:r>
              <a:rPr lang="h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tífuszt</a:t>
            </a:r>
            <a:r>
              <a:rPr lang="h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kolerát stb.                                                                      </a:t>
            </a:r>
            <a:endParaRPr sz="20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800525" y="-90850"/>
            <a:ext cx="7688700" cy="22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 smtClean="0"/>
              <a:t>Baktériumok</a:t>
            </a:r>
            <a:endParaRPr dirty="0"/>
          </a:p>
        </p:txBody>
      </p:sp>
      <p:sp>
        <p:nvSpPr>
          <p:cNvPr id="114" name="Google Shape;114;p17"/>
          <p:cNvSpPr txBox="1">
            <a:spLocks noGrp="1"/>
          </p:cNvSpPr>
          <p:nvPr>
            <p:ph type="body" idx="1"/>
          </p:nvPr>
        </p:nvSpPr>
        <p:spPr>
          <a:xfrm>
            <a:off x="54925" y="509325"/>
            <a:ext cx="9089100" cy="46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-"/>
            </a:pPr>
            <a:r>
              <a:rPr lang="hu" sz="2000" dirty="0" smtClean="0">
                <a:solidFill>
                  <a:srgbClr val="000000"/>
                </a:solidFill>
              </a:rPr>
              <a:t>       </a:t>
            </a:r>
            <a:endParaRPr sz="2000" dirty="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-"/>
            </a:pPr>
            <a:endParaRPr sz="2000" dirty="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-"/>
            </a:pPr>
            <a:endParaRPr sz="2000" dirty="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-"/>
            </a:pPr>
            <a:endParaRPr sz="2000" dirty="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-"/>
            </a:pPr>
            <a:endParaRPr sz="2000" dirty="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-"/>
            </a:pPr>
            <a:endParaRPr sz="2000" dirty="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-"/>
            </a:pPr>
            <a:endParaRPr sz="2000" dirty="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-"/>
            </a:pPr>
            <a:r>
              <a:rPr lang="hu" sz="2000" dirty="0">
                <a:solidFill>
                  <a:srgbClr val="000000"/>
                </a:solidFill>
              </a:rPr>
              <a:t> </a:t>
            </a:r>
            <a:r>
              <a:rPr lang="hu" sz="2000" dirty="0" smtClean="0">
                <a:solidFill>
                  <a:srgbClr val="000000"/>
                </a:solidFill>
              </a:rPr>
              <a:t>                                                          </a:t>
            </a:r>
            <a:endParaRPr sz="2000" dirty="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-"/>
            </a:pPr>
            <a:endParaRPr sz="2000" dirty="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-"/>
            </a:pPr>
            <a:r>
              <a:rPr lang="hu" sz="2000" dirty="0">
                <a:solidFill>
                  <a:srgbClr val="000000"/>
                </a:solidFill>
              </a:rPr>
              <a:t>                                  </a:t>
            </a:r>
            <a:endParaRPr sz="2000" dirty="0">
              <a:solidFill>
                <a:srgbClr val="000000"/>
              </a:solidFill>
            </a:endParaRPr>
          </a:p>
        </p:txBody>
      </p:sp>
      <p:pic>
        <p:nvPicPr>
          <p:cNvPr id="115" name="Google Shape;11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025" y="635191"/>
            <a:ext cx="2575200" cy="193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1699" y="635191"/>
            <a:ext cx="3117689" cy="193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3755" y="2878933"/>
            <a:ext cx="2638425" cy="17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63507" y="2878933"/>
            <a:ext cx="2716799" cy="1809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5150" y="2290295"/>
            <a:ext cx="2318950" cy="187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4725" y="655375"/>
            <a:ext cx="2619375" cy="174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8"/>
          <p:cNvSpPr txBox="1">
            <a:spLocks noGrp="1"/>
          </p:cNvSpPr>
          <p:nvPr>
            <p:ph type="title"/>
          </p:nvPr>
        </p:nvSpPr>
        <p:spPr>
          <a:xfrm>
            <a:off x="727650" y="54877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 smtClean="0"/>
              <a:t>*</a:t>
            </a:r>
            <a:endParaRPr dirty="0"/>
          </a:p>
        </p:txBody>
      </p:sp>
      <p:sp>
        <p:nvSpPr>
          <p:cNvPr id="124" name="Google Shape;124;p18"/>
          <p:cNvSpPr txBox="1">
            <a:spLocks noGrp="1"/>
          </p:cNvSpPr>
          <p:nvPr>
            <p:ph type="body" idx="1"/>
          </p:nvPr>
        </p:nvSpPr>
        <p:spPr>
          <a:xfrm>
            <a:off x="-194400" y="796413"/>
            <a:ext cx="9144000" cy="4347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-"/>
            </a:pPr>
            <a:r>
              <a:rPr lang="hu" sz="2000" b="1" dirty="0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</a:t>
            </a:r>
            <a:r>
              <a:rPr lang="hu" sz="2000" b="1" dirty="0" smtClean="0">
                <a:solidFill>
                  <a:srgbClr val="99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mikroszkopikus gombák </a:t>
            </a:r>
            <a:r>
              <a:rPr lang="h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közé </a:t>
            </a:r>
            <a:r>
              <a:rPr lang="h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tartoznak: </a:t>
            </a:r>
            <a:endParaRPr sz="20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-"/>
            </a:pPr>
            <a:r>
              <a:rPr lang="h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  <a:r>
              <a:rPr lang="hu" sz="20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a.) ecsetpenész: </a:t>
            </a:r>
            <a:r>
              <a:rPr lang="h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zöldesszürke bevonat az </a:t>
            </a:r>
            <a:r>
              <a:rPr lang="h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élelmiszerekren</a:t>
            </a:r>
            <a:endParaRPr sz="20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-"/>
            </a:pPr>
            <a:r>
              <a:rPr lang="h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</a:t>
            </a:r>
            <a:r>
              <a:rPr lang="h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h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antibiotikumok gyártására is </a:t>
            </a:r>
            <a:r>
              <a:rPr lang="h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használják</a:t>
            </a:r>
            <a:endParaRPr sz="20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-"/>
            </a:pPr>
            <a:r>
              <a:rPr lang="h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  <a:r>
              <a:rPr lang="hu" sz="20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b.) fejespenész: </a:t>
            </a:r>
            <a:r>
              <a:rPr lang="h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fehéresszürke bevonat az </a:t>
            </a:r>
            <a:r>
              <a:rPr lang="h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élelmiszereken</a:t>
            </a:r>
            <a:endParaRPr sz="2000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24213" lvl="0" indent="-2241550">
              <a:buClr>
                <a:srgbClr val="000000"/>
              </a:buClr>
              <a:buSzPts val="2000"/>
              <a:buNone/>
            </a:pPr>
            <a:r>
              <a:rPr lang="hu" sz="2000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c.) élesztőgombák: </a:t>
            </a:r>
            <a:r>
              <a:rPr lang="h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cukor lebontásával CO</a:t>
            </a:r>
            <a:r>
              <a:rPr lang="hu" sz="2000" baseline="-25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h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(szén-dioxid)és H</a:t>
            </a:r>
            <a:r>
              <a:rPr lang="hu" sz="2000" baseline="-25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h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 (víz) keletkezik</a:t>
            </a:r>
            <a:endParaRPr sz="2000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-"/>
            </a:pPr>
            <a:r>
              <a:rPr lang="h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</a:t>
            </a:r>
            <a:r>
              <a:rPr lang="h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hu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sütőipari élesztő, sör - ill. borélesztő </a:t>
            </a:r>
            <a:endParaRPr sz="2000" dirty="0">
              <a:solidFill>
                <a:schemeClr val="accent5">
                  <a:lumMod val="60000"/>
                  <a:lumOff val="4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7" name="Google Shape;12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88774" y="3575175"/>
            <a:ext cx="2451902" cy="150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6812" y="3083016"/>
            <a:ext cx="2451900" cy="1631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51901" y="3637760"/>
            <a:ext cx="2451900" cy="1379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/>
          <p:nvPr/>
        </p:nvPicPr>
        <p:blipFill rotWithShape="1">
          <a:blip r:embed="rId2"/>
          <a:srcRect l="5921" t="21785" r="34590" b="7113"/>
          <a:stretch/>
        </p:blipFill>
        <p:spPr bwMode="auto">
          <a:xfrm>
            <a:off x="1324456" y="582100"/>
            <a:ext cx="6275880" cy="43438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61660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2S\Desktop\Penészgombák+Mucor+sp.+(fejespenész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858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9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6" name="Google Shape;13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738" y="705650"/>
            <a:ext cx="2867025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6550" y="652188"/>
            <a:ext cx="3853675" cy="186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2675" y="2571750"/>
            <a:ext cx="3678803" cy="245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63582" y="2689439"/>
            <a:ext cx="2669374" cy="176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34850" y="2571750"/>
            <a:ext cx="2600870" cy="245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07856" y="758600"/>
            <a:ext cx="2325100" cy="154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237</Words>
  <Application>Microsoft Office PowerPoint</Application>
  <PresentationFormat>Prezentácia na obrazovke (16:9)</PresentationFormat>
  <Paragraphs>38</Paragraphs>
  <Slides>10</Slides>
  <Notes>6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10</vt:i4>
      </vt:variant>
    </vt:vector>
  </HeadingPairs>
  <TitlesOfParts>
    <vt:vector size="18" baseType="lpstr">
      <vt:lpstr>Arial</vt:lpstr>
      <vt:lpstr>Caveat</vt:lpstr>
      <vt:lpstr>Times New Roman</vt:lpstr>
      <vt:lpstr>Corsiva</vt:lpstr>
      <vt:lpstr>Raleway</vt:lpstr>
      <vt:lpstr>Lobster</vt:lpstr>
      <vt:lpstr>Lato</vt:lpstr>
      <vt:lpstr>Streamline</vt:lpstr>
      <vt:lpstr>Az ember háztartásában élő mikroorganizmusok Mikroorganizmy  žijúce s  človekom</vt:lpstr>
      <vt:lpstr>Milyen élőlények a mikroorganizmusok?</vt:lpstr>
      <vt:lpstr>Prezentácia programu PowerPoint</vt:lpstr>
      <vt:lpstr>A mikroorganizmusok közé tartoznak:  </vt:lpstr>
      <vt:lpstr>Baktériumok</vt:lpstr>
      <vt:lpstr>*</vt:lpstr>
      <vt:lpstr>Prezentácia programu PowerPoint</vt:lpstr>
      <vt:lpstr>Prezentácia programu PowerPoint</vt:lpstr>
      <vt:lpstr>Prezentácia programu PowerPoint</vt:lpstr>
      <vt:lpstr>Köszönöm a figyelmet!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 ember háztartásában élő mikroorganizmusok Mikroorganizmy  žijúce s  človekom</dc:title>
  <dc:creator>Admin2S</dc:creator>
  <cp:lastModifiedBy>Admin2S</cp:lastModifiedBy>
  <cp:revision>14</cp:revision>
  <dcterms:modified xsi:type="dcterms:W3CDTF">2020-10-20T07:58:19Z</dcterms:modified>
</cp:coreProperties>
</file>