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7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8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0DCF3A-5037-A021-2AF2-93B0FDBB1F1A}" v="967" dt="2020-06-04T08:23:40.325"/>
    <p1510:client id="{AD53EEA6-34D9-2029-6625-5D5285C99299}" v="815" dt="2020-06-03T11:05:23.734"/>
    <p1510:client id="{B6768915-EF2C-0A82-AE7F-2D6CD7FFCD98}" v="257" dt="2020-06-03T07:54:44.725"/>
    <p1510:client id="{F34ACB16-3D6E-B1D5-D2FB-191DFE7487B4}" v="288" dt="2020-06-04T08:39:54.6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30EF01-69C1-41CE-984F-6B85754791C0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BDF84A5-0134-4D80-BD91-6E94072A789C}">
      <dgm:prSet/>
      <dgm:spPr/>
      <dgm:t>
        <a:bodyPr/>
        <a:lstStyle/>
        <a:p>
          <a:pPr rtl="0"/>
          <a:r>
            <a:rPr lang="en-US" dirty="0" err="1"/>
            <a:t>Nazwa</a:t>
          </a:r>
          <a:r>
            <a:rPr lang="en-US" dirty="0"/>
            <a:t> </a:t>
          </a:r>
          <a:r>
            <a:rPr lang="en-US" dirty="0" err="1">
              <a:latin typeface="Century Gothic" panose="020B0502020202020204"/>
            </a:rPr>
            <a:t>portugalskie</a:t>
          </a:r>
          <a:r>
            <a:rPr lang="en-US" dirty="0"/>
            <a:t> </a:t>
          </a:r>
          <a:r>
            <a:rPr lang="en-US" dirty="0" err="1">
              <a:latin typeface="Century Gothic" panose="020B0502020202020204"/>
            </a:rPr>
            <a:t>słowo</a:t>
          </a:r>
          <a:r>
            <a:rPr lang="en-US" dirty="0"/>
            <a:t> </a:t>
          </a:r>
          <a:r>
            <a:rPr lang="en-US" dirty="0" err="1">
              <a:latin typeface="Century Gothic" panose="020B0502020202020204"/>
            </a:rPr>
            <a:t>barocco</a:t>
          </a:r>
          <a:r>
            <a:rPr lang="en-US" dirty="0">
              <a:latin typeface="Century Gothic" panose="020B0502020202020204"/>
            </a:rPr>
            <a:t> - </a:t>
          </a:r>
          <a:r>
            <a:rPr lang="en-US" dirty="0" err="1">
              <a:latin typeface="Century Gothic" panose="020B0502020202020204"/>
            </a:rPr>
            <a:t>perła</a:t>
          </a:r>
          <a:r>
            <a:rPr lang="en-US" dirty="0"/>
            <a:t> o </a:t>
          </a:r>
          <a:r>
            <a:rPr lang="en-US" dirty="0" err="1"/>
            <a:t>nieregularnym</a:t>
          </a:r>
          <a:r>
            <a:rPr lang="en-US" dirty="0"/>
            <a:t> </a:t>
          </a:r>
          <a:r>
            <a:rPr lang="en-US" dirty="0" err="1"/>
            <a:t>kształcie</a:t>
          </a:r>
          <a:r>
            <a:rPr lang="en-US" dirty="0"/>
            <a:t> </a:t>
          </a:r>
          <a:r>
            <a:rPr lang="en-US" dirty="0" err="1"/>
            <a:t>lub</a:t>
          </a:r>
          <a:r>
            <a:rPr lang="en-US" dirty="0"/>
            <a:t> </a:t>
          </a:r>
          <a:r>
            <a:rPr lang="en-US" dirty="0" err="1">
              <a:latin typeface="Century Gothic" panose="020B0502020202020204"/>
            </a:rPr>
            <a:t>francuski</a:t>
          </a:r>
          <a:r>
            <a:rPr lang="en-US" dirty="0"/>
            <a:t> </a:t>
          </a:r>
          <a:r>
            <a:rPr lang="en-US" dirty="0" err="1">
              <a:latin typeface="Century Gothic" panose="020B0502020202020204"/>
            </a:rPr>
            <a:t>wyraz</a:t>
          </a:r>
          <a:r>
            <a:rPr lang="en-US" dirty="0"/>
            <a:t> </a:t>
          </a:r>
          <a:r>
            <a:rPr lang="en-US" i="1" dirty="0"/>
            <a:t>baroque</a:t>
          </a:r>
          <a:r>
            <a:rPr lang="en-US" i="1" dirty="0">
              <a:latin typeface="Century Gothic" panose="020B0502020202020204"/>
            </a:rPr>
            <a:t> -</a:t>
          </a:r>
          <a:r>
            <a:rPr lang="en-US" i="0" dirty="0"/>
            <a:t> </a:t>
          </a:r>
          <a:r>
            <a:rPr lang="en-US" dirty="0" err="1"/>
            <a:t>bogactwo</a:t>
          </a:r>
          <a:r>
            <a:rPr lang="en-US" dirty="0"/>
            <a:t> </a:t>
          </a:r>
          <a:r>
            <a:rPr lang="en-US" dirty="0" err="1"/>
            <a:t>ozdób</a:t>
          </a:r>
          <a:r>
            <a:rPr lang="en-US" dirty="0"/>
            <a:t>.</a:t>
          </a:r>
        </a:p>
      </dgm:t>
    </dgm:pt>
    <dgm:pt modelId="{0EFEB5C4-973F-4780-9C78-C8E2D336E8C9}" type="parTrans" cxnId="{2393B321-370C-44EC-AE3F-926AA8D4D9FC}">
      <dgm:prSet/>
      <dgm:spPr/>
      <dgm:t>
        <a:bodyPr/>
        <a:lstStyle/>
        <a:p>
          <a:endParaRPr lang="en-US"/>
        </a:p>
      </dgm:t>
    </dgm:pt>
    <dgm:pt modelId="{BF03E878-18EE-42E0-80C8-5735507D1AEB}" type="sibTrans" cxnId="{2393B321-370C-44EC-AE3F-926AA8D4D9FC}">
      <dgm:prSet/>
      <dgm:spPr/>
      <dgm:t>
        <a:bodyPr/>
        <a:lstStyle/>
        <a:p>
          <a:endParaRPr lang="en-US"/>
        </a:p>
      </dgm:t>
    </dgm:pt>
    <dgm:pt modelId="{3384BFEB-AD49-4AF9-9AF4-64476112A36E}">
      <dgm:prSet/>
      <dgm:spPr/>
      <dgm:t>
        <a:bodyPr/>
        <a:lstStyle/>
        <a:p>
          <a:r>
            <a:rPr lang="en-US" dirty="0" err="1">
              <a:latin typeface="Century Gothic" panose="020B0502020202020204"/>
            </a:rPr>
            <a:t>Piękno</a:t>
          </a:r>
          <a:r>
            <a:rPr lang="en-US" dirty="0"/>
            <a:t> w </a:t>
          </a:r>
          <a:r>
            <a:rPr lang="en-US" dirty="0" err="1"/>
            <a:t>dramatyzmie</a:t>
          </a:r>
          <a:r>
            <a:rPr lang="en-US" dirty="0"/>
            <a:t>, </a:t>
          </a:r>
          <a:r>
            <a:rPr lang="en-US" dirty="0" err="1"/>
            <a:t>silnych</a:t>
          </a:r>
          <a:r>
            <a:rPr lang="en-US" dirty="0"/>
            <a:t> </a:t>
          </a:r>
          <a:r>
            <a:rPr lang="en-US" dirty="0" err="1"/>
            <a:t>emocjach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kontrastach</a:t>
          </a:r>
          <a:r>
            <a:rPr lang="en-US" dirty="0"/>
            <a:t>.</a:t>
          </a:r>
        </a:p>
      </dgm:t>
    </dgm:pt>
    <dgm:pt modelId="{6D502C97-073B-4D3A-AE6C-DCE6B43F03DE}" type="parTrans" cxnId="{CA9CA381-8D4A-4F12-B384-CE4C270E56C0}">
      <dgm:prSet/>
      <dgm:spPr/>
      <dgm:t>
        <a:bodyPr/>
        <a:lstStyle/>
        <a:p>
          <a:endParaRPr lang="en-US"/>
        </a:p>
      </dgm:t>
    </dgm:pt>
    <dgm:pt modelId="{496D525A-AB9C-4DA2-AFC4-61A9F261D79E}" type="sibTrans" cxnId="{CA9CA381-8D4A-4F12-B384-CE4C270E56C0}">
      <dgm:prSet/>
      <dgm:spPr/>
      <dgm:t>
        <a:bodyPr/>
        <a:lstStyle/>
        <a:p>
          <a:endParaRPr lang="en-US"/>
        </a:p>
      </dgm:t>
    </dgm:pt>
    <dgm:pt modelId="{0A487645-0E84-409F-8743-1CBEC8AEBC74}">
      <dgm:prSet/>
      <dgm:spPr/>
      <dgm:t>
        <a:bodyPr/>
        <a:lstStyle/>
        <a:p>
          <a:pPr rtl="0"/>
          <a:r>
            <a:rPr lang="en-US" dirty="0">
              <a:latin typeface="Century Gothic" panose="020B0502020202020204"/>
            </a:rPr>
            <a:t>Akademie - </a:t>
          </a:r>
          <a:r>
            <a:rPr lang="en-US" dirty="0" err="1">
              <a:latin typeface="Century Gothic" panose="020B0502020202020204"/>
            </a:rPr>
            <a:t>szkoły</a:t>
          </a:r>
          <a:r>
            <a:rPr lang="en-US" dirty="0">
              <a:latin typeface="Century Gothic" panose="020B0502020202020204"/>
            </a:rPr>
            <a:t> artystów</a:t>
          </a:r>
          <a:r>
            <a:rPr lang="en-US" dirty="0"/>
            <a:t>.</a:t>
          </a:r>
        </a:p>
      </dgm:t>
    </dgm:pt>
    <dgm:pt modelId="{40E702E5-2DB7-43D7-9969-DA92B9FDB356}" type="parTrans" cxnId="{7F284544-8C4F-4E1C-8C0C-A43171494315}">
      <dgm:prSet/>
      <dgm:spPr/>
      <dgm:t>
        <a:bodyPr/>
        <a:lstStyle/>
        <a:p>
          <a:endParaRPr lang="en-US"/>
        </a:p>
      </dgm:t>
    </dgm:pt>
    <dgm:pt modelId="{670B6900-2694-48B0-997F-37E1878E7D5B}" type="sibTrans" cxnId="{7F284544-8C4F-4E1C-8C0C-A43171494315}">
      <dgm:prSet/>
      <dgm:spPr/>
      <dgm:t>
        <a:bodyPr/>
        <a:lstStyle/>
        <a:p>
          <a:endParaRPr lang="en-US"/>
        </a:p>
      </dgm:t>
    </dgm:pt>
    <dgm:pt modelId="{22E16F57-A756-4FB6-801F-750B52F6A8BE}">
      <dgm:prSet/>
      <dgm:spPr/>
      <dgm:t>
        <a:bodyPr/>
        <a:lstStyle/>
        <a:p>
          <a:r>
            <a:rPr lang="en-US" dirty="0"/>
            <a:t>Od ok. 1720 do ok. 1770 </a:t>
          </a:r>
          <a:r>
            <a:rPr lang="en-US" dirty="0" err="1"/>
            <a:t>rozwijał</a:t>
          </a:r>
          <a:r>
            <a:rPr lang="en-US" dirty="0"/>
            <a:t> </a:t>
          </a:r>
          <a:r>
            <a:rPr lang="en-US" dirty="0" err="1"/>
            <a:t>się</a:t>
          </a:r>
          <a:r>
            <a:rPr lang="en-US" dirty="0"/>
            <a:t> </a:t>
          </a:r>
          <a:r>
            <a:rPr lang="en-US" dirty="0" err="1"/>
            <a:t>nowy</a:t>
          </a:r>
          <a:r>
            <a:rPr lang="en-US" dirty="0"/>
            <a:t> </a:t>
          </a:r>
          <a:r>
            <a:rPr lang="en-US" dirty="0" err="1"/>
            <a:t>styl</a:t>
          </a:r>
          <a:r>
            <a:rPr lang="en-US" dirty="0"/>
            <a:t> – </a:t>
          </a:r>
          <a:r>
            <a:rPr lang="en-US" dirty="0" err="1"/>
            <a:t>rokoko</a:t>
          </a:r>
          <a:r>
            <a:rPr lang="en-US" dirty="0"/>
            <a:t>. </a:t>
          </a:r>
        </a:p>
      </dgm:t>
    </dgm:pt>
    <dgm:pt modelId="{AD49DAA9-A2EE-4BB1-A924-2FC29CE01F2F}" type="parTrans" cxnId="{461C26B7-77C0-4D83-B012-F6346265371C}">
      <dgm:prSet/>
      <dgm:spPr/>
      <dgm:t>
        <a:bodyPr/>
        <a:lstStyle/>
        <a:p>
          <a:endParaRPr lang="en-US"/>
        </a:p>
      </dgm:t>
    </dgm:pt>
    <dgm:pt modelId="{D86D4469-7BAC-4122-B1DA-3ED51B8C2825}" type="sibTrans" cxnId="{461C26B7-77C0-4D83-B012-F6346265371C}">
      <dgm:prSet/>
      <dgm:spPr/>
      <dgm:t>
        <a:bodyPr/>
        <a:lstStyle/>
        <a:p>
          <a:endParaRPr lang="en-US"/>
        </a:p>
      </dgm:t>
    </dgm:pt>
    <dgm:pt modelId="{7FD4CCEA-6A45-4F97-BF47-4AA48493892C}" type="pres">
      <dgm:prSet presAssocID="{9B30EF01-69C1-41CE-984F-6B85754791C0}" presName="diagram" presStyleCnt="0">
        <dgm:presLayoutVars>
          <dgm:dir/>
          <dgm:resizeHandles val="exact"/>
        </dgm:presLayoutVars>
      </dgm:prSet>
      <dgm:spPr/>
    </dgm:pt>
    <dgm:pt modelId="{CD70EEB4-3D37-4F95-82BD-F87CA34471AA}" type="pres">
      <dgm:prSet presAssocID="{0BDF84A5-0134-4D80-BD91-6E94072A789C}" presName="node" presStyleLbl="node1" presStyleIdx="0" presStyleCnt="4">
        <dgm:presLayoutVars>
          <dgm:bulletEnabled val="1"/>
        </dgm:presLayoutVars>
      </dgm:prSet>
      <dgm:spPr/>
    </dgm:pt>
    <dgm:pt modelId="{F0D74147-446F-4487-B52F-D209807466C4}" type="pres">
      <dgm:prSet presAssocID="{BF03E878-18EE-42E0-80C8-5735507D1AEB}" presName="sibTrans" presStyleCnt="0"/>
      <dgm:spPr/>
    </dgm:pt>
    <dgm:pt modelId="{56F8CBB9-1D33-4DB6-9927-D42EF14E272D}" type="pres">
      <dgm:prSet presAssocID="{3384BFEB-AD49-4AF9-9AF4-64476112A36E}" presName="node" presStyleLbl="node1" presStyleIdx="1" presStyleCnt="4">
        <dgm:presLayoutVars>
          <dgm:bulletEnabled val="1"/>
        </dgm:presLayoutVars>
      </dgm:prSet>
      <dgm:spPr/>
    </dgm:pt>
    <dgm:pt modelId="{90785A22-B89F-4055-BC36-6B10705BCA52}" type="pres">
      <dgm:prSet presAssocID="{496D525A-AB9C-4DA2-AFC4-61A9F261D79E}" presName="sibTrans" presStyleCnt="0"/>
      <dgm:spPr/>
    </dgm:pt>
    <dgm:pt modelId="{D6EDB310-D02C-47A3-86C8-00AE45FE0289}" type="pres">
      <dgm:prSet presAssocID="{0A487645-0E84-409F-8743-1CBEC8AEBC74}" presName="node" presStyleLbl="node1" presStyleIdx="2" presStyleCnt="4">
        <dgm:presLayoutVars>
          <dgm:bulletEnabled val="1"/>
        </dgm:presLayoutVars>
      </dgm:prSet>
      <dgm:spPr/>
    </dgm:pt>
    <dgm:pt modelId="{83EA3F44-7118-42E1-8212-AF3BAE835A1B}" type="pres">
      <dgm:prSet presAssocID="{670B6900-2694-48B0-997F-37E1878E7D5B}" presName="sibTrans" presStyleCnt="0"/>
      <dgm:spPr/>
    </dgm:pt>
    <dgm:pt modelId="{0E1990E9-0327-4CFC-9773-6FFC3C9ABBD3}" type="pres">
      <dgm:prSet presAssocID="{22E16F57-A756-4FB6-801F-750B52F6A8BE}" presName="node" presStyleLbl="node1" presStyleIdx="3" presStyleCnt="4">
        <dgm:presLayoutVars>
          <dgm:bulletEnabled val="1"/>
        </dgm:presLayoutVars>
      </dgm:prSet>
      <dgm:spPr/>
    </dgm:pt>
  </dgm:ptLst>
  <dgm:cxnLst>
    <dgm:cxn modelId="{E20EB61C-A36B-4A69-BD36-153EAC25D2EE}" type="presOf" srcId="{0A487645-0E84-409F-8743-1CBEC8AEBC74}" destId="{D6EDB310-D02C-47A3-86C8-00AE45FE0289}" srcOrd="0" destOrd="0" presId="urn:microsoft.com/office/officeart/2005/8/layout/default"/>
    <dgm:cxn modelId="{2393B321-370C-44EC-AE3F-926AA8D4D9FC}" srcId="{9B30EF01-69C1-41CE-984F-6B85754791C0}" destId="{0BDF84A5-0134-4D80-BD91-6E94072A789C}" srcOrd="0" destOrd="0" parTransId="{0EFEB5C4-973F-4780-9C78-C8E2D336E8C9}" sibTransId="{BF03E878-18EE-42E0-80C8-5735507D1AEB}"/>
    <dgm:cxn modelId="{7F284544-8C4F-4E1C-8C0C-A43171494315}" srcId="{9B30EF01-69C1-41CE-984F-6B85754791C0}" destId="{0A487645-0E84-409F-8743-1CBEC8AEBC74}" srcOrd="2" destOrd="0" parTransId="{40E702E5-2DB7-43D7-9969-DA92B9FDB356}" sibTransId="{670B6900-2694-48B0-997F-37E1878E7D5B}"/>
    <dgm:cxn modelId="{9EA8AB6E-C7AA-4625-B8F8-56AFF6AE7C0E}" type="presOf" srcId="{0BDF84A5-0134-4D80-BD91-6E94072A789C}" destId="{CD70EEB4-3D37-4F95-82BD-F87CA34471AA}" srcOrd="0" destOrd="0" presId="urn:microsoft.com/office/officeart/2005/8/layout/default"/>
    <dgm:cxn modelId="{B7E1EE5A-D69F-4026-9F92-F0E9BD08725F}" type="presOf" srcId="{9B30EF01-69C1-41CE-984F-6B85754791C0}" destId="{7FD4CCEA-6A45-4F97-BF47-4AA48493892C}" srcOrd="0" destOrd="0" presId="urn:microsoft.com/office/officeart/2005/8/layout/default"/>
    <dgm:cxn modelId="{CA9CA381-8D4A-4F12-B384-CE4C270E56C0}" srcId="{9B30EF01-69C1-41CE-984F-6B85754791C0}" destId="{3384BFEB-AD49-4AF9-9AF4-64476112A36E}" srcOrd="1" destOrd="0" parTransId="{6D502C97-073B-4D3A-AE6C-DCE6B43F03DE}" sibTransId="{496D525A-AB9C-4DA2-AFC4-61A9F261D79E}"/>
    <dgm:cxn modelId="{6C6A3D91-E7C0-4EE0-A757-C104357F5471}" type="presOf" srcId="{3384BFEB-AD49-4AF9-9AF4-64476112A36E}" destId="{56F8CBB9-1D33-4DB6-9927-D42EF14E272D}" srcOrd="0" destOrd="0" presId="urn:microsoft.com/office/officeart/2005/8/layout/default"/>
    <dgm:cxn modelId="{461C26B7-77C0-4D83-B012-F6346265371C}" srcId="{9B30EF01-69C1-41CE-984F-6B85754791C0}" destId="{22E16F57-A756-4FB6-801F-750B52F6A8BE}" srcOrd="3" destOrd="0" parTransId="{AD49DAA9-A2EE-4BB1-A924-2FC29CE01F2F}" sibTransId="{D86D4469-7BAC-4122-B1DA-3ED51B8C2825}"/>
    <dgm:cxn modelId="{2B7C8ED8-846F-477A-BC95-BB205197419C}" type="presOf" srcId="{22E16F57-A756-4FB6-801F-750B52F6A8BE}" destId="{0E1990E9-0327-4CFC-9773-6FFC3C9ABBD3}" srcOrd="0" destOrd="0" presId="urn:microsoft.com/office/officeart/2005/8/layout/default"/>
    <dgm:cxn modelId="{C8584727-2BC9-46A3-8796-F6C73D74AF67}" type="presParOf" srcId="{7FD4CCEA-6A45-4F97-BF47-4AA48493892C}" destId="{CD70EEB4-3D37-4F95-82BD-F87CA34471AA}" srcOrd="0" destOrd="0" presId="urn:microsoft.com/office/officeart/2005/8/layout/default"/>
    <dgm:cxn modelId="{95061C70-356C-4B86-AADB-D6177973AFC2}" type="presParOf" srcId="{7FD4CCEA-6A45-4F97-BF47-4AA48493892C}" destId="{F0D74147-446F-4487-B52F-D209807466C4}" srcOrd="1" destOrd="0" presId="urn:microsoft.com/office/officeart/2005/8/layout/default"/>
    <dgm:cxn modelId="{9D3A726A-6B96-4220-9B6F-13676C0233FE}" type="presParOf" srcId="{7FD4CCEA-6A45-4F97-BF47-4AA48493892C}" destId="{56F8CBB9-1D33-4DB6-9927-D42EF14E272D}" srcOrd="2" destOrd="0" presId="urn:microsoft.com/office/officeart/2005/8/layout/default"/>
    <dgm:cxn modelId="{CCE9BC8D-A46E-4885-9B1C-8BF823FB2A7F}" type="presParOf" srcId="{7FD4CCEA-6A45-4F97-BF47-4AA48493892C}" destId="{90785A22-B89F-4055-BC36-6B10705BCA52}" srcOrd="3" destOrd="0" presId="urn:microsoft.com/office/officeart/2005/8/layout/default"/>
    <dgm:cxn modelId="{C49D92AF-A9D7-43D2-AE32-CA8F04B5F283}" type="presParOf" srcId="{7FD4CCEA-6A45-4F97-BF47-4AA48493892C}" destId="{D6EDB310-D02C-47A3-86C8-00AE45FE0289}" srcOrd="4" destOrd="0" presId="urn:microsoft.com/office/officeart/2005/8/layout/default"/>
    <dgm:cxn modelId="{BAC9672C-A955-4CBB-9628-549147832C54}" type="presParOf" srcId="{7FD4CCEA-6A45-4F97-BF47-4AA48493892C}" destId="{83EA3F44-7118-42E1-8212-AF3BAE835A1B}" srcOrd="5" destOrd="0" presId="urn:microsoft.com/office/officeart/2005/8/layout/default"/>
    <dgm:cxn modelId="{DF5FC6B0-B9FC-4E86-A0E2-3E35365E30B0}" type="presParOf" srcId="{7FD4CCEA-6A45-4F97-BF47-4AA48493892C}" destId="{0E1990E9-0327-4CFC-9773-6FFC3C9ABBD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C28F73-29B5-4890-AE91-6C511078200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A3B4502-C496-43F9-88F8-5A43CC4DC697}">
      <dgm:prSet/>
      <dgm:spPr/>
      <dgm:t>
        <a:bodyPr/>
        <a:lstStyle/>
        <a:p>
          <a:r>
            <a:rPr lang="en-US"/>
            <a:t>Rozwija się w odmienny sposób w różnych krajach.</a:t>
          </a:r>
        </a:p>
      </dgm:t>
    </dgm:pt>
    <dgm:pt modelId="{4461AD2D-CDAD-4DE8-9715-22FD3EB18B00}" type="parTrans" cxnId="{B3354835-0323-4585-8A2A-3C6AB5E528A6}">
      <dgm:prSet/>
      <dgm:spPr/>
      <dgm:t>
        <a:bodyPr/>
        <a:lstStyle/>
        <a:p>
          <a:endParaRPr lang="en-US"/>
        </a:p>
      </dgm:t>
    </dgm:pt>
    <dgm:pt modelId="{DE983B8C-518D-4348-B98F-DDE4052CDD23}" type="sibTrans" cxnId="{B3354835-0323-4585-8A2A-3C6AB5E528A6}">
      <dgm:prSet/>
      <dgm:spPr/>
      <dgm:t>
        <a:bodyPr/>
        <a:lstStyle/>
        <a:p>
          <a:endParaRPr lang="en-US"/>
        </a:p>
      </dgm:t>
    </dgm:pt>
    <dgm:pt modelId="{12BB84BB-C0B2-4E87-9ED7-9F0864701154}">
      <dgm:prSet/>
      <dgm:spPr/>
      <dgm:t>
        <a:bodyPr/>
        <a:lstStyle/>
        <a:p>
          <a:r>
            <a:rPr lang="en-US"/>
            <a:t>Włochy i Hiszpania – silne kontrasty światłocieniowe, przepych, mistycyzm.</a:t>
          </a:r>
        </a:p>
      </dgm:t>
    </dgm:pt>
    <dgm:pt modelId="{CAEFD0EC-9C09-4D6C-AAB1-12426B7953FF}" type="parTrans" cxnId="{36467D1C-CEFC-432D-B05B-BDA6DBE52BDE}">
      <dgm:prSet/>
      <dgm:spPr/>
      <dgm:t>
        <a:bodyPr/>
        <a:lstStyle/>
        <a:p>
          <a:endParaRPr lang="en-US"/>
        </a:p>
      </dgm:t>
    </dgm:pt>
    <dgm:pt modelId="{1B90FE38-B714-4926-875E-8F948B328CE5}" type="sibTrans" cxnId="{36467D1C-CEFC-432D-B05B-BDA6DBE52BDE}">
      <dgm:prSet/>
      <dgm:spPr/>
      <dgm:t>
        <a:bodyPr/>
        <a:lstStyle/>
        <a:p>
          <a:endParaRPr lang="en-US"/>
        </a:p>
      </dgm:t>
    </dgm:pt>
    <dgm:pt modelId="{97C3B9F4-ADAB-4ED4-ACD5-D5286835B390}">
      <dgm:prSet/>
      <dgm:spPr/>
      <dgm:t>
        <a:bodyPr/>
        <a:lstStyle/>
        <a:p>
          <a:r>
            <a:rPr lang="en-US"/>
            <a:t>Francja – nawiązanie do sztuki starożytnej.</a:t>
          </a:r>
        </a:p>
      </dgm:t>
    </dgm:pt>
    <dgm:pt modelId="{8CF23121-0798-44DD-A49C-47656156A4BE}" type="parTrans" cxnId="{E51FA01B-3BB6-429C-B139-E5F1F179D062}">
      <dgm:prSet/>
      <dgm:spPr/>
      <dgm:t>
        <a:bodyPr/>
        <a:lstStyle/>
        <a:p>
          <a:endParaRPr lang="en-US"/>
        </a:p>
      </dgm:t>
    </dgm:pt>
    <dgm:pt modelId="{13FCE4F6-97A8-49F8-9E61-051894201AF3}" type="sibTrans" cxnId="{E51FA01B-3BB6-429C-B139-E5F1F179D062}">
      <dgm:prSet/>
      <dgm:spPr/>
      <dgm:t>
        <a:bodyPr/>
        <a:lstStyle/>
        <a:p>
          <a:endParaRPr lang="en-US"/>
        </a:p>
      </dgm:t>
    </dgm:pt>
    <dgm:pt modelId="{B2E48D97-B0FB-4046-BE74-517DEBDAB6DF}">
      <dgm:prSet/>
      <dgm:spPr/>
      <dgm:t>
        <a:bodyPr/>
        <a:lstStyle/>
        <a:p>
          <a:r>
            <a:rPr lang="en-US"/>
            <a:t>Holandia – malarstwo realistyczne o tematyce świeckiej. </a:t>
          </a:r>
        </a:p>
      </dgm:t>
    </dgm:pt>
    <dgm:pt modelId="{3DA333F5-7110-4A2B-92AA-7CD90C89E50B}" type="parTrans" cxnId="{28CAA3CD-52E1-46D4-8CF5-8A8244D048E4}">
      <dgm:prSet/>
      <dgm:spPr/>
      <dgm:t>
        <a:bodyPr/>
        <a:lstStyle/>
        <a:p>
          <a:endParaRPr lang="en-US"/>
        </a:p>
      </dgm:t>
    </dgm:pt>
    <dgm:pt modelId="{7B301B1F-22DE-4F98-A0B5-E6379363531F}" type="sibTrans" cxnId="{28CAA3CD-52E1-46D4-8CF5-8A8244D048E4}">
      <dgm:prSet/>
      <dgm:spPr/>
      <dgm:t>
        <a:bodyPr/>
        <a:lstStyle/>
        <a:p>
          <a:endParaRPr lang="en-US"/>
        </a:p>
      </dgm:t>
    </dgm:pt>
    <dgm:pt modelId="{E686392A-160C-4CC5-8004-2B8DA74574B2}" type="pres">
      <dgm:prSet presAssocID="{EBC28F73-29B5-4890-AE91-6C5110782006}" presName="linear" presStyleCnt="0">
        <dgm:presLayoutVars>
          <dgm:animLvl val="lvl"/>
          <dgm:resizeHandles val="exact"/>
        </dgm:presLayoutVars>
      </dgm:prSet>
      <dgm:spPr/>
    </dgm:pt>
    <dgm:pt modelId="{20BAB093-8212-4DE9-8E8F-188DBE098345}" type="pres">
      <dgm:prSet presAssocID="{FA3B4502-C496-43F9-88F8-5A43CC4DC69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E97FC22-EA5A-433A-AF32-B0816809DF2A}" type="pres">
      <dgm:prSet presAssocID="{DE983B8C-518D-4348-B98F-DDE4052CDD23}" presName="spacer" presStyleCnt="0"/>
      <dgm:spPr/>
    </dgm:pt>
    <dgm:pt modelId="{9D069EDE-B17E-444E-A563-115CD5A8B8FF}" type="pres">
      <dgm:prSet presAssocID="{12BB84BB-C0B2-4E87-9ED7-9F086470115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E3EEA46-3128-4A54-8DDF-3F2FCEB96A55}" type="pres">
      <dgm:prSet presAssocID="{1B90FE38-B714-4926-875E-8F948B328CE5}" presName="spacer" presStyleCnt="0"/>
      <dgm:spPr/>
    </dgm:pt>
    <dgm:pt modelId="{27A40E6D-20DD-47C6-8F0C-78785E4D3A3B}" type="pres">
      <dgm:prSet presAssocID="{97C3B9F4-ADAB-4ED4-ACD5-D5286835B39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9F6E6E3-8FBE-4637-A327-59B75758A45E}" type="pres">
      <dgm:prSet presAssocID="{13FCE4F6-97A8-49F8-9E61-051894201AF3}" presName="spacer" presStyleCnt="0"/>
      <dgm:spPr/>
    </dgm:pt>
    <dgm:pt modelId="{B2DAAB0B-4139-4C0D-BA7C-F1E9CB8DD2A4}" type="pres">
      <dgm:prSet presAssocID="{B2E48D97-B0FB-4046-BE74-517DEBDAB6D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51FA01B-3BB6-429C-B139-E5F1F179D062}" srcId="{EBC28F73-29B5-4890-AE91-6C5110782006}" destId="{97C3B9F4-ADAB-4ED4-ACD5-D5286835B390}" srcOrd="2" destOrd="0" parTransId="{8CF23121-0798-44DD-A49C-47656156A4BE}" sibTransId="{13FCE4F6-97A8-49F8-9E61-051894201AF3}"/>
    <dgm:cxn modelId="{36467D1C-CEFC-432D-B05B-BDA6DBE52BDE}" srcId="{EBC28F73-29B5-4890-AE91-6C5110782006}" destId="{12BB84BB-C0B2-4E87-9ED7-9F0864701154}" srcOrd="1" destOrd="0" parTransId="{CAEFD0EC-9C09-4D6C-AAB1-12426B7953FF}" sibTransId="{1B90FE38-B714-4926-875E-8F948B328CE5}"/>
    <dgm:cxn modelId="{B3354835-0323-4585-8A2A-3C6AB5E528A6}" srcId="{EBC28F73-29B5-4890-AE91-6C5110782006}" destId="{FA3B4502-C496-43F9-88F8-5A43CC4DC697}" srcOrd="0" destOrd="0" parTransId="{4461AD2D-CDAD-4DE8-9715-22FD3EB18B00}" sibTransId="{DE983B8C-518D-4348-B98F-DDE4052CDD23}"/>
    <dgm:cxn modelId="{D5EEE95F-DACA-4106-B4D5-C3088ED66B98}" type="presOf" srcId="{FA3B4502-C496-43F9-88F8-5A43CC4DC697}" destId="{20BAB093-8212-4DE9-8E8F-188DBE098345}" srcOrd="0" destOrd="0" presId="urn:microsoft.com/office/officeart/2005/8/layout/vList2"/>
    <dgm:cxn modelId="{F10D1A99-0EF0-46A9-BE78-20AF2A685A77}" type="presOf" srcId="{B2E48D97-B0FB-4046-BE74-517DEBDAB6DF}" destId="{B2DAAB0B-4139-4C0D-BA7C-F1E9CB8DD2A4}" srcOrd="0" destOrd="0" presId="urn:microsoft.com/office/officeart/2005/8/layout/vList2"/>
    <dgm:cxn modelId="{2979AE9B-3653-45AB-B30C-5DC3FE25B879}" type="presOf" srcId="{97C3B9F4-ADAB-4ED4-ACD5-D5286835B390}" destId="{27A40E6D-20DD-47C6-8F0C-78785E4D3A3B}" srcOrd="0" destOrd="0" presId="urn:microsoft.com/office/officeart/2005/8/layout/vList2"/>
    <dgm:cxn modelId="{CCC0E9B5-E0D7-492F-9EAF-0DBA2EA0FCDD}" type="presOf" srcId="{EBC28F73-29B5-4890-AE91-6C5110782006}" destId="{E686392A-160C-4CC5-8004-2B8DA74574B2}" srcOrd="0" destOrd="0" presId="urn:microsoft.com/office/officeart/2005/8/layout/vList2"/>
    <dgm:cxn modelId="{99B3F8C4-CAE0-40FB-BB8A-BB86101867B4}" type="presOf" srcId="{12BB84BB-C0B2-4E87-9ED7-9F0864701154}" destId="{9D069EDE-B17E-444E-A563-115CD5A8B8FF}" srcOrd="0" destOrd="0" presId="urn:microsoft.com/office/officeart/2005/8/layout/vList2"/>
    <dgm:cxn modelId="{28CAA3CD-52E1-46D4-8CF5-8A8244D048E4}" srcId="{EBC28F73-29B5-4890-AE91-6C5110782006}" destId="{B2E48D97-B0FB-4046-BE74-517DEBDAB6DF}" srcOrd="3" destOrd="0" parTransId="{3DA333F5-7110-4A2B-92AA-7CD90C89E50B}" sibTransId="{7B301B1F-22DE-4F98-A0B5-E6379363531F}"/>
    <dgm:cxn modelId="{A82F1294-F6EE-45E2-B669-E3C4288385C0}" type="presParOf" srcId="{E686392A-160C-4CC5-8004-2B8DA74574B2}" destId="{20BAB093-8212-4DE9-8E8F-188DBE098345}" srcOrd="0" destOrd="0" presId="urn:microsoft.com/office/officeart/2005/8/layout/vList2"/>
    <dgm:cxn modelId="{12419A4F-8892-4BC6-AAFA-868CF473A973}" type="presParOf" srcId="{E686392A-160C-4CC5-8004-2B8DA74574B2}" destId="{5E97FC22-EA5A-433A-AF32-B0816809DF2A}" srcOrd="1" destOrd="0" presId="urn:microsoft.com/office/officeart/2005/8/layout/vList2"/>
    <dgm:cxn modelId="{A6C31C09-F0FC-4635-A9E8-BB18D03C046E}" type="presParOf" srcId="{E686392A-160C-4CC5-8004-2B8DA74574B2}" destId="{9D069EDE-B17E-444E-A563-115CD5A8B8FF}" srcOrd="2" destOrd="0" presId="urn:microsoft.com/office/officeart/2005/8/layout/vList2"/>
    <dgm:cxn modelId="{207F9F8C-BAD0-434D-9140-ACCA1090E27D}" type="presParOf" srcId="{E686392A-160C-4CC5-8004-2B8DA74574B2}" destId="{CE3EEA46-3128-4A54-8DDF-3F2FCEB96A55}" srcOrd="3" destOrd="0" presId="urn:microsoft.com/office/officeart/2005/8/layout/vList2"/>
    <dgm:cxn modelId="{586F8CF7-BB5C-4915-9D93-A381B7A190A3}" type="presParOf" srcId="{E686392A-160C-4CC5-8004-2B8DA74574B2}" destId="{27A40E6D-20DD-47C6-8F0C-78785E4D3A3B}" srcOrd="4" destOrd="0" presId="urn:microsoft.com/office/officeart/2005/8/layout/vList2"/>
    <dgm:cxn modelId="{7EC4241E-BC0B-49AC-871F-4782A21B8A20}" type="presParOf" srcId="{E686392A-160C-4CC5-8004-2B8DA74574B2}" destId="{E9F6E6E3-8FBE-4637-A327-59B75758A45E}" srcOrd="5" destOrd="0" presId="urn:microsoft.com/office/officeart/2005/8/layout/vList2"/>
    <dgm:cxn modelId="{B41DC1C1-CEA5-4426-85D6-B2B7B6398AA6}" type="presParOf" srcId="{E686392A-160C-4CC5-8004-2B8DA74574B2}" destId="{B2DAAB0B-4139-4C0D-BA7C-F1E9CB8DD2A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0EEB4-3D37-4F95-82BD-F87CA34471AA}">
      <dsp:nvSpPr>
        <dsp:cNvPr id="0" name=""/>
        <dsp:cNvSpPr/>
      </dsp:nvSpPr>
      <dsp:spPr>
        <a:xfrm>
          <a:off x="723899" y="1175"/>
          <a:ext cx="3167062" cy="190023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Nazwa</a:t>
          </a:r>
          <a:r>
            <a:rPr lang="en-US" sz="2100" kern="1200" dirty="0"/>
            <a:t> </a:t>
          </a:r>
          <a:r>
            <a:rPr lang="en-US" sz="2100" kern="1200" dirty="0" err="1">
              <a:latin typeface="Century Gothic" panose="020B0502020202020204"/>
            </a:rPr>
            <a:t>portugalskie</a:t>
          </a:r>
          <a:r>
            <a:rPr lang="en-US" sz="2100" kern="1200" dirty="0"/>
            <a:t> </a:t>
          </a:r>
          <a:r>
            <a:rPr lang="en-US" sz="2100" kern="1200" dirty="0" err="1">
              <a:latin typeface="Century Gothic" panose="020B0502020202020204"/>
            </a:rPr>
            <a:t>słowo</a:t>
          </a:r>
          <a:r>
            <a:rPr lang="en-US" sz="2100" kern="1200" dirty="0"/>
            <a:t> </a:t>
          </a:r>
          <a:r>
            <a:rPr lang="en-US" sz="2100" kern="1200" dirty="0" err="1">
              <a:latin typeface="Century Gothic" panose="020B0502020202020204"/>
            </a:rPr>
            <a:t>barocco</a:t>
          </a:r>
          <a:r>
            <a:rPr lang="en-US" sz="2100" kern="1200" dirty="0">
              <a:latin typeface="Century Gothic" panose="020B0502020202020204"/>
            </a:rPr>
            <a:t> - </a:t>
          </a:r>
          <a:r>
            <a:rPr lang="en-US" sz="2100" kern="1200" dirty="0" err="1">
              <a:latin typeface="Century Gothic" panose="020B0502020202020204"/>
            </a:rPr>
            <a:t>perła</a:t>
          </a:r>
          <a:r>
            <a:rPr lang="en-US" sz="2100" kern="1200" dirty="0"/>
            <a:t> o </a:t>
          </a:r>
          <a:r>
            <a:rPr lang="en-US" sz="2100" kern="1200" dirty="0" err="1"/>
            <a:t>nieregularnym</a:t>
          </a:r>
          <a:r>
            <a:rPr lang="en-US" sz="2100" kern="1200" dirty="0"/>
            <a:t> </a:t>
          </a:r>
          <a:r>
            <a:rPr lang="en-US" sz="2100" kern="1200" dirty="0" err="1"/>
            <a:t>kształcie</a:t>
          </a:r>
          <a:r>
            <a:rPr lang="en-US" sz="2100" kern="1200" dirty="0"/>
            <a:t> </a:t>
          </a:r>
          <a:r>
            <a:rPr lang="en-US" sz="2100" kern="1200" dirty="0" err="1"/>
            <a:t>lub</a:t>
          </a:r>
          <a:r>
            <a:rPr lang="en-US" sz="2100" kern="1200" dirty="0"/>
            <a:t> </a:t>
          </a:r>
          <a:r>
            <a:rPr lang="en-US" sz="2100" kern="1200" dirty="0" err="1">
              <a:latin typeface="Century Gothic" panose="020B0502020202020204"/>
            </a:rPr>
            <a:t>francuski</a:t>
          </a:r>
          <a:r>
            <a:rPr lang="en-US" sz="2100" kern="1200" dirty="0"/>
            <a:t> </a:t>
          </a:r>
          <a:r>
            <a:rPr lang="en-US" sz="2100" kern="1200" dirty="0" err="1">
              <a:latin typeface="Century Gothic" panose="020B0502020202020204"/>
            </a:rPr>
            <a:t>wyraz</a:t>
          </a:r>
          <a:r>
            <a:rPr lang="en-US" sz="2100" kern="1200" dirty="0"/>
            <a:t> </a:t>
          </a:r>
          <a:r>
            <a:rPr lang="en-US" sz="2100" i="1" kern="1200" dirty="0"/>
            <a:t>baroque</a:t>
          </a:r>
          <a:r>
            <a:rPr lang="en-US" sz="2100" i="1" kern="1200" dirty="0">
              <a:latin typeface="Century Gothic" panose="020B0502020202020204"/>
            </a:rPr>
            <a:t> -</a:t>
          </a:r>
          <a:r>
            <a:rPr lang="en-US" sz="2100" i="0" kern="1200" dirty="0"/>
            <a:t> </a:t>
          </a:r>
          <a:r>
            <a:rPr lang="en-US" sz="2100" kern="1200" dirty="0" err="1"/>
            <a:t>bogactwo</a:t>
          </a:r>
          <a:r>
            <a:rPr lang="en-US" sz="2100" kern="1200" dirty="0"/>
            <a:t> </a:t>
          </a:r>
          <a:r>
            <a:rPr lang="en-US" sz="2100" kern="1200" dirty="0" err="1"/>
            <a:t>ozdób</a:t>
          </a:r>
          <a:r>
            <a:rPr lang="en-US" sz="2100" kern="1200" dirty="0"/>
            <a:t>.</a:t>
          </a:r>
        </a:p>
      </dsp:txBody>
      <dsp:txXfrm>
        <a:off x="723899" y="1175"/>
        <a:ext cx="3167062" cy="1900237"/>
      </dsp:txXfrm>
    </dsp:sp>
    <dsp:sp modelId="{56F8CBB9-1D33-4DB6-9927-D42EF14E272D}">
      <dsp:nvSpPr>
        <dsp:cNvPr id="0" name=""/>
        <dsp:cNvSpPr/>
      </dsp:nvSpPr>
      <dsp:spPr>
        <a:xfrm>
          <a:off x="4207668" y="1175"/>
          <a:ext cx="3167062" cy="190023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>
              <a:latin typeface="Century Gothic" panose="020B0502020202020204"/>
            </a:rPr>
            <a:t>Piękno</a:t>
          </a:r>
          <a:r>
            <a:rPr lang="en-US" sz="2100" kern="1200" dirty="0"/>
            <a:t> w </a:t>
          </a:r>
          <a:r>
            <a:rPr lang="en-US" sz="2100" kern="1200" dirty="0" err="1"/>
            <a:t>dramatyzmie</a:t>
          </a:r>
          <a:r>
            <a:rPr lang="en-US" sz="2100" kern="1200" dirty="0"/>
            <a:t>, </a:t>
          </a:r>
          <a:r>
            <a:rPr lang="en-US" sz="2100" kern="1200" dirty="0" err="1"/>
            <a:t>silnych</a:t>
          </a:r>
          <a:r>
            <a:rPr lang="en-US" sz="2100" kern="1200" dirty="0"/>
            <a:t> </a:t>
          </a:r>
          <a:r>
            <a:rPr lang="en-US" sz="2100" kern="1200" dirty="0" err="1"/>
            <a:t>emocjach</a:t>
          </a:r>
          <a:r>
            <a:rPr lang="en-US" sz="2100" kern="1200" dirty="0"/>
            <a:t> </a:t>
          </a:r>
          <a:r>
            <a:rPr lang="en-US" sz="2100" kern="1200" dirty="0" err="1"/>
            <a:t>i</a:t>
          </a:r>
          <a:r>
            <a:rPr lang="en-US" sz="2100" kern="1200" dirty="0"/>
            <a:t> </a:t>
          </a:r>
          <a:r>
            <a:rPr lang="en-US" sz="2100" kern="1200" dirty="0" err="1"/>
            <a:t>kontrastach</a:t>
          </a:r>
          <a:r>
            <a:rPr lang="en-US" sz="2100" kern="1200" dirty="0"/>
            <a:t>.</a:t>
          </a:r>
        </a:p>
      </dsp:txBody>
      <dsp:txXfrm>
        <a:off x="4207668" y="1175"/>
        <a:ext cx="3167062" cy="1900237"/>
      </dsp:txXfrm>
    </dsp:sp>
    <dsp:sp modelId="{D6EDB310-D02C-47A3-86C8-00AE45FE0289}">
      <dsp:nvSpPr>
        <dsp:cNvPr id="0" name=""/>
        <dsp:cNvSpPr/>
      </dsp:nvSpPr>
      <dsp:spPr>
        <a:xfrm>
          <a:off x="7691437" y="1175"/>
          <a:ext cx="3167062" cy="190023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Century Gothic" panose="020B0502020202020204"/>
            </a:rPr>
            <a:t>Akademie - </a:t>
          </a:r>
          <a:r>
            <a:rPr lang="en-US" sz="2100" kern="1200" dirty="0" err="1">
              <a:latin typeface="Century Gothic" panose="020B0502020202020204"/>
            </a:rPr>
            <a:t>szkoły</a:t>
          </a:r>
          <a:r>
            <a:rPr lang="en-US" sz="2100" kern="1200" dirty="0">
              <a:latin typeface="Century Gothic" panose="020B0502020202020204"/>
            </a:rPr>
            <a:t> artystów</a:t>
          </a:r>
          <a:r>
            <a:rPr lang="en-US" sz="2100" kern="1200" dirty="0"/>
            <a:t>.</a:t>
          </a:r>
        </a:p>
      </dsp:txBody>
      <dsp:txXfrm>
        <a:off x="7691437" y="1175"/>
        <a:ext cx="3167062" cy="1900237"/>
      </dsp:txXfrm>
    </dsp:sp>
    <dsp:sp modelId="{0E1990E9-0327-4CFC-9773-6FFC3C9ABBD3}">
      <dsp:nvSpPr>
        <dsp:cNvPr id="0" name=""/>
        <dsp:cNvSpPr/>
      </dsp:nvSpPr>
      <dsp:spPr>
        <a:xfrm>
          <a:off x="4207668" y="2218119"/>
          <a:ext cx="3167062" cy="190023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Od ok. 1720 do ok. 1770 </a:t>
          </a:r>
          <a:r>
            <a:rPr lang="en-US" sz="2100" kern="1200" dirty="0" err="1"/>
            <a:t>rozwijał</a:t>
          </a:r>
          <a:r>
            <a:rPr lang="en-US" sz="2100" kern="1200" dirty="0"/>
            <a:t> </a:t>
          </a:r>
          <a:r>
            <a:rPr lang="en-US" sz="2100" kern="1200" dirty="0" err="1"/>
            <a:t>się</a:t>
          </a:r>
          <a:r>
            <a:rPr lang="en-US" sz="2100" kern="1200" dirty="0"/>
            <a:t> </a:t>
          </a:r>
          <a:r>
            <a:rPr lang="en-US" sz="2100" kern="1200" dirty="0" err="1"/>
            <a:t>nowy</a:t>
          </a:r>
          <a:r>
            <a:rPr lang="en-US" sz="2100" kern="1200" dirty="0"/>
            <a:t> </a:t>
          </a:r>
          <a:r>
            <a:rPr lang="en-US" sz="2100" kern="1200" dirty="0" err="1"/>
            <a:t>styl</a:t>
          </a:r>
          <a:r>
            <a:rPr lang="en-US" sz="2100" kern="1200" dirty="0"/>
            <a:t> – </a:t>
          </a:r>
          <a:r>
            <a:rPr lang="en-US" sz="2100" kern="1200" dirty="0" err="1"/>
            <a:t>rokoko</a:t>
          </a:r>
          <a:r>
            <a:rPr lang="en-US" sz="2100" kern="1200" dirty="0"/>
            <a:t>. </a:t>
          </a:r>
        </a:p>
      </dsp:txBody>
      <dsp:txXfrm>
        <a:off x="4207668" y="2218119"/>
        <a:ext cx="3167062" cy="19002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AB093-8212-4DE9-8E8F-188DBE098345}">
      <dsp:nvSpPr>
        <dsp:cNvPr id="0" name=""/>
        <dsp:cNvSpPr/>
      </dsp:nvSpPr>
      <dsp:spPr>
        <a:xfrm>
          <a:off x="0" y="626872"/>
          <a:ext cx="6290226" cy="9945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Rozwija się w odmienny sposób w różnych krajach.</a:t>
          </a:r>
        </a:p>
      </dsp:txBody>
      <dsp:txXfrm>
        <a:off x="48547" y="675419"/>
        <a:ext cx="6193132" cy="897406"/>
      </dsp:txXfrm>
    </dsp:sp>
    <dsp:sp modelId="{9D069EDE-B17E-444E-A563-115CD5A8B8FF}">
      <dsp:nvSpPr>
        <dsp:cNvPr id="0" name=""/>
        <dsp:cNvSpPr/>
      </dsp:nvSpPr>
      <dsp:spPr>
        <a:xfrm>
          <a:off x="0" y="1693372"/>
          <a:ext cx="6290226" cy="994500"/>
        </a:xfrm>
        <a:prstGeom prst="roundRect">
          <a:avLst/>
        </a:prstGeom>
        <a:solidFill>
          <a:schemeClr val="accent2">
            <a:hueOff val="383163"/>
            <a:satOff val="-6257"/>
            <a:lumOff val="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Włochy i Hiszpania – silne kontrasty światłocieniowe, przepych, mistycyzm.</a:t>
          </a:r>
        </a:p>
      </dsp:txBody>
      <dsp:txXfrm>
        <a:off x="48547" y="1741919"/>
        <a:ext cx="6193132" cy="897406"/>
      </dsp:txXfrm>
    </dsp:sp>
    <dsp:sp modelId="{27A40E6D-20DD-47C6-8F0C-78785E4D3A3B}">
      <dsp:nvSpPr>
        <dsp:cNvPr id="0" name=""/>
        <dsp:cNvSpPr/>
      </dsp:nvSpPr>
      <dsp:spPr>
        <a:xfrm>
          <a:off x="0" y="2759872"/>
          <a:ext cx="6290226" cy="994500"/>
        </a:xfrm>
        <a:prstGeom prst="roundRect">
          <a:avLst/>
        </a:prstGeom>
        <a:solidFill>
          <a:schemeClr val="accent2">
            <a:hueOff val="766327"/>
            <a:satOff val="-12515"/>
            <a:lumOff val="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Francja – nawiązanie do sztuki starożytnej.</a:t>
          </a:r>
        </a:p>
      </dsp:txBody>
      <dsp:txXfrm>
        <a:off x="48547" y="2808419"/>
        <a:ext cx="6193132" cy="897406"/>
      </dsp:txXfrm>
    </dsp:sp>
    <dsp:sp modelId="{B2DAAB0B-4139-4C0D-BA7C-F1E9CB8DD2A4}">
      <dsp:nvSpPr>
        <dsp:cNvPr id="0" name=""/>
        <dsp:cNvSpPr/>
      </dsp:nvSpPr>
      <dsp:spPr>
        <a:xfrm>
          <a:off x="0" y="3826372"/>
          <a:ext cx="6290226" cy="994500"/>
        </a:xfrm>
        <a:prstGeom prst="roundRect">
          <a:avLst/>
        </a:prstGeom>
        <a:solidFill>
          <a:schemeClr val="accent2">
            <a:hueOff val="1149490"/>
            <a:satOff val="-18772"/>
            <a:lumOff val="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Holandia – malarstwo realistyczne o tematyce świeckiej. </a:t>
          </a:r>
        </a:p>
      </dsp:txBody>
      <dsp:txXfrm>
        <a:off x="48547" y="3874919"/>
        <a:ext cx="6193132" cy="897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83411" y="2292235"/>
            <a:ext cx="10987176" cy="876191"/>
          </a:xfrm>
        </p:spPr>
        <p:txBody>
          <a:bodyPr>
            <a:normAutofit fontScale="90000"/>
          </a:bodyPr>
          <a:lstStyle/>
          <a:p>
            <a:r>
              <a:rPr lang="pl-PL" dirty="0"/>
              <a:t>Barok – </a:t>
            </a:r>
            <a:r>
              <a:rPr lang="pl-PL" sz="4000" dirty="0"/>
              <a:t>sztuka pełna kontrastów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611374" y="4092276"/>
            <a:ext cx="4474234" cy="685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/>
              <a:t>Opracowała: Agata </a:t>
            </a:r>
            <a:r>
              <a:rPr lang="pl-PL" dirty="0" err="1"/>
              <a:t>Dachowska</a:t>
            </a:r>
          </a:p>
        </p:txBody>
      </p:sp>
    </p:spTree>
    <p:extLst>
      <p:ext uri="{BB962C8B-B14F-4D97-AF65-F5344CB8AC3E}">
        <p14:creationId xmlns:p14="http://schemas.microsoft.com/office/powerpoint/2010/main" val="2991470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B912AE0-CAD9-4F8F-A2A2-BDF07D4ED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D7C2DEF-63C5-495B-BBE5-720E5D12B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E21E403-0B61-4473-BE57-AB0F16379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A80A56-5B03-4395-9492-8123BEB9D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696" y="643464"/>
            <a:ext cx="3761964" cy="3273061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/>
              <a:t>Caravaggio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8116402-4FAA-4442-94EA-7A12988D2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695" y="3923151"/>
            <a:ext cx="3761965" cy="2293885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n-US" sz="2000"/>
              <a:t>"Powołanie świętego Mateusza" (1600)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311C8DC-0494-432A-847C-E138E4C9FD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7596" y="941122"/>
            <a:ext cx="5456050" cy="511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B912AE0-CAD9-4F8F-A2A2-BDF07D4ED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189344-C478-4E6F-894F-371352AB3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5563" y="1075806"/>
            <a:ext cx="4510994" cy="2281807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cARAVAGGIO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AB501E8-5BA0-4207-A2FD-4A3F28565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5562" y="3688292"/>
            <a:ext cx="4510993" cy="2058765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r>
              <a:rPr lang="en-US" sz="2000" dirty="0"/>
              <a:t>"</a:t>
            </a:r>
            <a:r>
              <a:rPr lang="en-US" sz="2000" dirty="0" err="1"/>
              <a:t>Chłopiec</a:t>
            </a:r>
            <a:r>
              <a:rPr lang="en-US" sz="2000" dirty="0"/>
              <a:t> z </a:t>
            </a:r>
            <a:r>
              <a:rPr lang="en-US" sz="2000" dirty="0" err="1"/>
              <a:t>koszem</a:t>
            </a:r>
            <a:r>
              <a:rPr lang="en-US" sz="2000" dirty="0"/>
              <a:t> </a:t>
            </a:r>
            <a:r>
              <a:rPr lang="en-US" sz="2000" dirty="0" err="1"/>
              <a:t>owoców</a:t>
            </a:r>
            <a:r>
              <a:rPr lang="en-US" sz="2000" dirty="0"/>
              <a:t>" (1593-1594)</a:t>
            </a:r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A6621E27-B4D3-4EEA-8F4D-BB759FD24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5641" y="-1"/>
            <a:ext cx="5706359" cy="6434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9DCD9119-A5D2-4D09-BCB2-70ABD368D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74623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4C9FEEA-EE54-4AF9-8EE2-F74C22388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59" y="643464"/>
            <a:ext cx="5441689" cy="556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007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1F62C-9C98-4788-B456-C9422C2A1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59" y="1325090"/>
            <a:ext cx="6257291" cy="1293028"/>
          </a:xfrm>
        </p:spPr>
        <p:txBody>
          <a:bodyPr>
            <a:normAutofit/>
          </a:bodyPr>
          <a:lstStyle/>
          <a:p>
            <a:r>
              <a:rPr lang="en-US"/>
              <a:t>REMBRAndt van rijn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9F8765F-7087-4CB9-8D63-71290F455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60" y="2798409"/>
            <a:ext cx="6257290" cy="206880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err="1"/>
              <a:t>Holenderski</a:t>
            </a:r>
            <a:r>
              <a:rPr lang="en-US"/>
              <a:t> </a:t>
            </a:r>
            <a:r>
              <a:rPr lang="en-US" err="1"/>
              <a:t>malarz</a:t>
            </a:r>
            <a:r>
              <a:rPr lang="en-US"/>
              <a:t>, </a:t>
            </a:r>
            <a:r>
              <a:rPr lang="en-US" err="1"/>
              <a:t>rysownik</a:t>
            </a:r>
            <a:r>
              <a:rPr lang="en-US"/>
              <a:t> I </a:t>
            </a:r>
            <a:r>
              <a:rPr lang="en-US" err="1"/>
              <a:t>grafik</a:t>
            </a:r>
            <a:r>
              <a:rPr lang="en-US"/>
              <a:t>.</a:t>
            </a:r>
          </a:p>
          <a:p>
            <a:r>
              <a:rPr lang="en-US"/>
              <a:t>Charakterystyczną cechą jego obrazów jest zafascynowanie efektami światła I głębokich cieni.</a:t>
            </a:r>
          </a:p>
          <a:p>
            <a:r>
              <a:rPr lang="en-US"/>
              <a:t>Rembrandt zwany jest "malarzem duszy".</a:t>
            </a: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2E0C929-96C6-41B1-A001-566036DF0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8740" y="0"/>
            <a:ext cx="500325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AF10B15-9C0F-4DCB-B465-55D80A11B4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9" r="14950"/>
          <a:stretch/>
        </p:blipFill>
        <p:spPr>
          <a:xfrm>
            <a:off x="7519416" y="10"/>
            <a:ext cx="4672584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90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8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43" name="Picture 30">
            <a:extLst>
              <a:ext uri="{FF2B5EF4-FFF2-40B4-BE49-F238E27FC236}">
                <a16:creationId xmlns:a16="http://schemas.microsoft.com/office/drawing/2014/main" id="{BB912AE0-CAD9-4F8F-A2A2-BDF07D4ED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6B694F-A0FC-4E93-8FA4-88132A60F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808" y="673240"/>
            <a:ext cx="4510994" cy="3446373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Rembrandt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EC1B47A-0C48-4939-9981-9159FBA3D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6807" y="4119613"/>
            <a:ext cx="4510993" cy="2058765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n-US" sz="2000"/>
              <a:t>"Powrót syna marnotrawnego" (lata 60 XVII w.)</a:t>
            </a:r>
          </a:p>
        </p:txBody>
      </p:sp>
      <p:sp useBgFill="1">
        <p:nvSpPr>
          <p:cNvPr id="44" name="Rectangle 32">
            <a:extLst>
              <a:ext uri="{FF2B5EF4-FFF2-40B4-BE49-F238E27FC236}">
                <a16:creationId xmlns:a16="http://schemas.microsoft.com/office/drawing/2014/main" id="{A6621E27-B4D3-4EEA-8F4D-BB759FD24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5641" y="-1"/>
            <a:ext cx="5706359" cy="6434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5" name="Rectangle 34">
            <a:extLst>
              <a:ext uri="{FF2B5EF4-FFF2-40B4-BE49-F238E27FC236}">
                <a16:creationId xmlns:a16="http://schemas.microsoft.com/office/drawing/2014/main" id="{9DCD9119-A5D2-4D09-BCB2-70ABD368D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74623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65C5FAB-4ED1-4D83-A540-406393DC3E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4989" y="643464"/>
            <a:ext cx="4272630" cy="556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38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5F1AA-6D31-4534-9FBD-C66AF9B7B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59" y="1555128"/>
            <a:ext cx="6257291" cy="1293028"/>
          </a:xfrm>
        </p:spPr>
        <p:txBody>
          <a:bodyPr>
            <a:normAutofit/>
          </a:bodyPr>
          <a:lstStyle/>
          <a:p>
            <a:r>
              <a:rPr lang="en-US"/>
              <a:t>Peter paul rubens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16E228E-94A4-4A2A-B8FD-3C9E8C2A3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60" y="2927805"/>
            <a:ext cx="6257290" cy="402412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err="1"/>
              <a:t>Pochodził</a:t>
            </a:r>
            <a:r>
              <a:rPr lang="en-US"/>
              <a:t> z </a:t>
            </a:r>
            <a:r>
              <a:rPr lang="en-US" err="1"/>
              <a:t>katolickiej</a:t>
            </a:r>
            <a:r>
              <a:rPr lang="en-US"/>
              <a:t> </a:t>
            </a:r>
            <a:r>
              <a:rPr lang="en-US" err="1"/>
              <a:t>Flandrii</a:t>
            </a:r>
            <a:r>
              <a:rPr lang="en-US"/>
              <a:t>.</a:t>
            </a:r>
          </a:p>
          <a:p>
            <a:r>
              <a:rPr lang="en-US" err="1"/>
              <a:t>Namalował</a:t>
            </a:r>
            <a:r>
              <a:rPr lang="en-US"/>
              <a:t> </a:t>
            </a:r>
            <a:r>
              <a:rPr lang="en-US" err="1"/>
              <a:t>blisko</a:t>
            </a:r>
            <a:r>
              <a:rPr lang="en-US"/>
              <a:t> 2000 </a:t>
            </a:r>
            <a:r>
              <a:rPr lang="en-US" err="1"/>
              <a:t>dzieł</a:t>
            </a:r>
            <a:r>
              <a:rPr lang="en-US"/>
              <a:t>.</a:t>
            </a:r>
          </a:p>
          <a:p>
            <a:r>
              <a:rPr lang="en-US"/>
              <a:t>W </a:t>
            </a:r>
            <a:r>
              <a:rPr lang="en-US" err="1"/>
              <a:t>jego</a:t>
            </a:r>
            <a:r>
              <a:rPr lang="en-US"/>
              <a:t> </a:t>
            </a:r>
            <a:r>
              <a:rPr lang="en-US" err="1"/>
              <a:t>obrazach</a:t>
            </a:r>
            <a:r>
              <a:rPr lang="en-US"/>
              <a:t> </a:t>
            </a:r>
            <a:r>
              <a:rPr lang="en-US" err="1"/>
              <a:t>pojawia</a:t>
            </a:r>
            <a:r>
              <a:rPr lang="en-US"/>
              <a:t> </a:t>
            </a:r>
            <a:r>
              <a:rPr lang="en-US" err="1"/>
              <a:t>się</a:t>
            </a:r>
            <a:r>
              <a:rPr lang="en-US"/>
              <a:t> </a:t>
            </a:r>
            <a:r>
              <a:rPr lang="en-US" err="1"/>
              <a:t>bogata</a:t>
            </a:r>
            <a:r>
              <a:rPr lang="en-US"/>
              <a:t> </a:t>
            </a:r>
            <a:r>
              <a:rPr lang="en-US" err="1"/>
              <a:t>kolorystyka</a:t>
            </a:r>
            <a:r>
              <a:rPr lang="en-US"/>
              <a:t>, </a:t>
            </a:r>
            <a:r>
              <a:rPr lang="en-US" err="1"/>
              <a:t>która</a:t>
            </a:r>
            <a:r>
              <a:rPr lang="en-US"/>
              <a:t> </a:t>
            </a:r>
            <a:r>
              <a:rPr lang="en-US" err="1"/>
              <a:t>zachywca</a:t>
            </a:r>
            <a:r>
              <a:rPr lang="en-US"/>
              <a:t> </a:t>
            </a:r>
            <a:r>
              <a:rPr lang="en-US" err="1"/>
              <a:t>dynamiką</a:t>
            </a:r>
            <a:r>
              <a:rPr lang="en-US"/>
              <a:t>.</a:t>
            </a: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2E0C929-96C6-41B1-A001-566036DF0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8740" y="0"/>
            <a:ext cx="500325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EF3A5FD-FB4C-4B08-9D28-1EBBB53D43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616"/>
          <a:stretch/>
        </p:blipFill>
        <p:spPr>
          <a:xfrm>
            <a:off x="7519416" y="10"/>
            <a:ext cx="4672584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500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B912AE0-CAD9-4F8F-A2A2-BDF07D4ED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110BA5-07AF-4A2C-95E2-C7E97E1D1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808" y="673240"/>
            <a:ext cx="4510994" cy="3446373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Rubens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4CD85-AB12-463B-9B03-B434C6294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6807" y="4119613"/>
            <a:ext cx="4510993" cy="2058765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n-US" sz="2000"/>
              <a:t>"Trzy gracje" (1639)</a:t>
            </a: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6621E27-B4D3-4EEA-8F4D-BB759FD24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5641" y="-1"/>
            <a:ext cx="5706359" cy="6434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DCD9119-A5D2-4D09-BCB2-70ABD368D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74623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367910B-295B-4BC0-8150-0E9724EE31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856" y="643464"/>
            <a:ext cx="4564895" cy="556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32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912AE0-CAD9-4F8F-A2A2-BDF07D4ED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D7C2DEF-63C5-495B-BBE5-720E5D12B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E21E403-0B61-4473-BE57-AB0F16379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F15695-7592-4ACD-AA83-E135E085B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696" y="643464"/>
            <a:ext cx="3761964" cy="3273061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Rubens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A08AD-ED34-4BA0-AFB0-B0F7DC0BE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695" y="3923151"/>
            <a:ext cx="3761965" cy="2293885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n-US" sz="2000"/>
              <a:t>"Porwanie córek Leukippa" (ok. 1618)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6A457D6-4BE9-4425-9369-DDA94ABC65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7124" y="941122"/>
            <a:ext cx="4756994" cy="511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86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B912AE0-CAD9-4F8F-A2A2-BDF07D4ED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3664B6-2AD6-4E80-AD1E-1874A9E6B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808" y="673240"/>
            <a:ext cx="4510994" cy="3446373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Rubens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C6BA5-94D8-4605-8BDC-077513E8B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6807" y="4119613"/>
            <a:ext cx="4510993" cy="2058765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n-US" sz="2000"/>
              <a:t>"Sąd Parysa" (ok. 1636)</a:t>
            </a:r>
          </a:p>
        </p:txBody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A6621E27-B4D3-4EEA-8F4D-BB759FD24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5641" y="-1"/>
            <a:ext cx="5706359" cy="6434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9DCD9119-A5D2-4D09-BCB2-70ABD368D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74623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ABD3915-8442-4E01-AF65-13EFF9F93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68" y="1400938"/>
            <a:ext cx="5475672" cy="405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715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61FE8-6BA8-4B80-8A8B-6FC196D78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59" y="764373"/>
            <a:ext cx="6257291" cy="1293028"/>
          </a:xfrm>
        </p:spPr>
        <p:txBody>
          <a:bodyPr>
            <a:normAutofit/>
          </a:bodyPr>
          <a:lstStyle/>
          <a:p>
            <a:r>
              <a:rPr lang="en-US" dirty="0"/>
              <a:t>Jan Vermeer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9425D-7EB1-4891-90A2-999C2B854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60" y="2194560"/>
            <a:ext cx="6257290" cy="402412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Był</a:t>
            </a:r>
            <a:r>
              <a:rPr lang="en-US" dirty="0"/>
              <a:t> </a:t>
            </a:r>
            <a:r>
              <a:rPr lang="en-US" dirty="0" err="1"/>
              <a:t>malarzem</a:t>
            </a:r>
            <a:r>
              <a:rPr lang="en-US" dirty="0"/>
              <a:t> </a:t>
            </a:r>
            <a:r>
              <a:rPr lang="en-US" dirty="0" err="1"/>
              <a:t>holenderskim</a:t>
            </a:r>
            <a:r>
              <a:rPr lang="en-US" dirty="0"/>
              <a:t>.</a:t>
            </a:r>
          </a:p>
          <a:p>
            <a:r>
              <a:rPr lang="en-US" dirty="0" err="1"/>
              <a:t>Malował</a:t>
            </a:r>
            <a:r>
              <a:rPr lang="en-US" dirty="0"/>
              <a:t> </a:t>
            </a:r>
            <a:r>
              <a:rPr lang="en-US" dirty="0" err="1"/>
              <a:t>przede</a:t>
            </a:r>
            <a:r>
              <a:rPr lang="en-US" dirty="0"/>
              <a:t> </a:t>
            </a:r>
            <a:r>
              <a:rPr lang="en-US" dirty="0" err="1"/>
              <a:t>wszystkim</a:t>
            </a:r>
            <a:r>
              <a:rPr lang="en-US" dirty="0"/>
              <a:t> </a:t>
            </a:r>
            <a:r>
              <a:rPr lang="en-US" dirty="0" err="1"/>
              <a:t>sceny</a:t>
            </a:r>
            <a:r>
              <a:rPr lang="en-US" dirty="0"/>
              <a:t> </a:t>
            </a:r>
            <a:r>
              <a:rPr lang="en-US" dirty="0" err="1"/>
              <a:t>rodzajowe</a:t>
            </a:r>
            <a:r>
              <a:rPr lang="en-US" dirty="0"/>
              <a:t>, </a:t>
            </a:r>
            <a:r>
              <a:rPr lang="en-US" dirty="0" err="1"/>
              <a:t>wykorzystując</a:t>
            </a:r>
            <a:r>
              <a:rPr lang="en-US" dirty="0"/>
              <a:t> </a:t>
            </a:r>
            <a:r>
              <a:rPr lang="en-US" dirty="0" err="1"/>
              <a:t>mistrzowsko</a:t>
            </a:r>
            <a:r>
              <a:rPr lang="en-US" dirty="0"/>
              <a:t> </a:t>
            </a:r>
            <a:r>
              <a:rPr lang="en-US" dirty="0" err="1"/>
              <a:t>grę</a:t>
            </a:r>
            <a:r>
              <a:rPr lang="en-US" dirty="0"/>
              <a:t> </a:t>
            </a:r>
            <a:r>
              <a:rPr lang="en-US" dirty="0" err="1"/>
              <a:t>świateł</a:t>
            </a:r>
            <a:r>
              <a:rPr lang="en-US" dirty="0"/>
              <a:t>.</a:t>
            </a:r>
          </a:p>
          <a:p>
            <a:r>
              <a:rPr lang="en-US" dirty="0"/>
              <a:t>W </a:t>
            </a:r>
            <a:r>
              <a:rPr lang="en-US" dirty="0" err="1"/>
              <a:t>dorobku</a:t>
            </a:r>
            <a:r>
              <a:rPr lang="en-US" dirty="0"/>
              <a:t> </a:t>
            </a:r>
            <a:r>
              <a:rPr lang="en-US" dirty="0" err="1"/>
              <a:t>malarza</a:t>
            </a:r>
            <a:r>
              <a:rPr lang="en-US" dirty="0"/>
              <a:t> </a:t>
            </a:r>
            <a:r>
              <a:rPr lang="en-US" dirty="0" err="1"/>
              <a:t>dominują</a:t>
            </a:r>
            <a:r>
              <a:rPr lang="en-US" dirty="0"/>
              <a:t> </a:t>
            </a:r>
            <a:r>
              <a:rPr lang="en-US" dirty="0" err="1"/>
              <a:t>przedstawienia</a:t>
            </a:r>
            <a:r>
              <a:rPr lang="en-US" dirty="0"/>
              <a:t> </a:t>
            </a:r>
            <a:r>
              <a:rPr lang="en-US" dirty="0" err="1"/>
              <a:t>kobiet</a:t>
            </a:r>
            <a:r>
              <a:rPr lang="en-US" dirty="0"/>
              <a:t> we </a:t>
            </a:r>
            <a:r>
              <a:rPr lang="en-US" dirty="0" err="1"/>
              <a:t>wnętrzach</a:t>
            </a:r>
            <a:r>
              <a:rPr lang="en-US" dirty="0"/>
              <a:t> </a:t>
            </a:r>
            <a:r>
              <a:rPr lang="en-US" dirty="0" err="1"/>
              <a:t>mieszkalnych</a:t>
            </a:r>
            <a:r>
              <a:rPr lang="en-US" dirty="0"/>
              <a:t>.</a:t>
            </a:r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2E0C929-96C6-41B1-A001-566036DF0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8740" y="0"/>
            <a:ext cx="500325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550308A-8CC5-4B3F-89E7-40A23E4FEC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70"/>
          <a:stretch/>
        </p:blipFill>
        <p:spPr>
          <a:xfrm>
            <a:off x="7519416" y="10"/>
            <a:ext cx="4672584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43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B912AE0-CAD9-4F8F-A2A2-BDF07D4ED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B386FC-DF0C-47CA-8BDF-5DD816E13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808" y="673240"/>
            <a:ext cx="4510994" cy="3446373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Jan vermeer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372E7-C879-4840-ABE7-79677B187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6807" y="4119613"/>
            <a:ext cx="4510993" cy="2058765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n-US" sz="2000"/>
              <a:t>"Dziewczyna z perła" (ok. 1665)</a:t>
            </a: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6621E27-B4D3-4EEA-8F4D-BB759FD24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5641" y="-1"/>
            <a:ext cx="5706359" cy="6434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DCD9119-A5D2-4D09-BCB2-70ABD368D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74623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931DA00-539A-477E-9B5E-C7714A8917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9832" y="643464"/>
            <a:ext cx="3882944" cy="556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52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FDA9C-A2E1-40A8-AB31-FA45E9E72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47430"/>
            <a:ext cx="8610600" cy="1911254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/>
              <a:t>Barok</a:t>
            </a:r>
            <a:r>
              <a:rPr lang="en-US" sz="4800" dirty="0"/>
              <a:t> </a:t>
            </a:r>
            <a:br>
              <a:rPr lang="en-US" dirty="0"/>
            </a:br>
            <a:r>
              <a:rPr lang="en-US" dirty="0"/>
              <a:t>2 </a:t>
            </a:r>
            <a:r>
              <a:rPr lang="en-US" dirty="0" err="1"/>
              <a:t>poł</a:t>
            </a:r>
            <a:r>
              <a:rPr lang="en-US" dirty="0"/>
              <a:t>. XVI w. - 1 </a:t>
            </a:r>
            <a:r>
              <a:rPr lang="en-US" dirty="0" err="1"/>
              <a:t>poł</a:t>
            </a:r>
            <a:r>
              <a:rPr lang="en-US" dirty="0"/>
              <a:t>. XVIII w.</a:t>
            </a:r>
            <a:r>
              <a:rPr lang="en-US" b="1" dirty="0"/>
              <a:t> 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26DC5CF-2F5C-4177-973C-BEE5697206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7668828"/>
              </p:ext>
            </p:extLst>
          </p:nvPr>
        </p:nvGraphicFramePr>
        <p:xfrm>
          <a:off x="685800" y="2441051"/>
          <a:ext cx="11582400" cy="4119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3231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912AE0-CAD9-4F8F-A2A2-BDF07D4ED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D7C2DEF-63C5-495B-BBE5-720E5D12B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E21E403-0B61-4473-BE57-AB0F16379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58556E-9DF9-434B-8ED8-517C9899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263" y="643464"/>
            <a:ext cx="4452076" cy="3273061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Jan vermeer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3A946-7F07-4C5C-9705-19951B410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695" y="3908774"/>
            <a:ext cx="4092644" cy="2308262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n-US" sz="2000"/>
              <a:t>"Alegoria malarstwa" (ok. 1665)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3EA6CEE-8E25-4539-90B0-E23FB87D5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0908" y="941122"/>
            <a:ext cx="4309427" cy="511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54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3DA7C-AEEC-49E9-BBDD-00DB2E6B9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59" y="764373"/>
            <a:ext cx="6257291" cy="1293028"/>
          </a:xfrm>
        </p:spPr>
        <p:txBody>
          <a:bodyPr>
            <a:normAutofit/>
          </a:bodyPr>
          <a:lstStyle/>
          <a:p>
            <a:r>
              <a:rPr lang="en-US" dirty="0"/>
              <a:t>Diego </a:t>
            </a:r>
            <a:r>
              <a:rPr lang="en-US" dirty="0" err="1"/>
              <a:t>velazquez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4D710-E761-4569-9D7D-1C46256A0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60" y="2194560"/>
            <a:ext cx="6257290" cy="402412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Był</a:t>
            </a:r>
            <a:r>
              <a:rPr lang="en-US" dirty="0"/>
              <a:t> </a:t>
            </a:r>
            <a:r>
              <a:rPr lang="en-US" dirty="0" err="1"/>
              <a:t>malarzem</a:t>
            </a:r>
            <a:r>
              <a:rPr lang="en-US" dirty="0"/>
              <a:t> </a:t>
            </a:r>
            <a:r>
              <a:rPr lang="en-US" dirty="0" err="1"/>
              <a:t>hiszpańskim</a:t>
            </a:r>
            <a:r>
              <a:rPr lang="en-US" dirty="0"/>
              <a:t>.</a:t>
            </a:r>
          </a:p>
          <a:p>
            <a:r>
              <a:rPr lang="en-US" dirty="0" err="1"/>
              <a:t>Wsławił</a:t>
            </a:r>
            <a:r>
              <a:rPr lang="en-US" dirty="0"/>
              <a:t> </a:t>
            </a:r>
            <a:r>
              <a:rPr lang="en-US" dirty="0" err="1"/>
              <a:t>się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portrecista</a:t>
            </a:r>
            <a:r>
              <a:rPr lang="en-US" dirty="0"/>
              <a:t>.</a:t>
            </a:r>
          </a:p>
          <a:p>
            <a:r>
              <a:rPr lang="en-US" dirty="0" err="1"/>
              <a:t>Jego</a:t>
            </a:r>
            <a:r>
              <a:rPr lang="en-US" dirty="0"/>
              <a:t> </a:t>
            </a:r>
            <a:r>
              <a:rPr lang="en-US" dirty="0" err="1"/>
              <a:t>obrazy</a:t>
            </a:r>
            <a:r>
              <a:rPr lang="en-US" dirty="0"/>
              <a:t> </a:t>
            </a:r>
            <a:r>
              <a:rPr lang="en-US" dirty="0" err="1"/>
              <a:t>świadczą</a:t>
            </a:r>
            <a:r>
              <a:rPr lang="en-US" dirty="0"/>
              <a:t> o </a:t>
            </a:r>
            <a:r>
              <a:rPr lang="en-US" dirty="0" err="1"/>
              <a:t>wyczuciu</a:t>
            </a:r>
            <a:r>
              <a:rPr lang="en-US" dirty="0"/>
              <a:t> </a:t>
            </a:r>
            <a:r>
              <a:rPr lang="en-US" dirty="0" err="1"/>
              <a:t>koloru</a:t>
            </a:r>
            <a:r>
              <a:rPr lang="en-US" dirty="0"/>
              <a:t> I </a:t>
            </a:r>
            <a:r>
              <a:rPr lang="en-US" dirty="0" err="1"/>
              <a:t>poszukiwaniach</a:t>
            </a:r>
            <a:r>
              <a:rPr lang="en-US" dirty="0"/>
              <a:t> </a:t>
            </a:r>
            <a:r>
              <a:rPr lang="en-US" dirty="0" err="1"/>
              <a:t>związku</a:t>
            </a:r>
            <a:r>
              <a:rPr lang="en-US" dirty="0"/>
              <a:t> </a:t>
            </a:r>
            <a:r>
              <a:rPr lang="en-US" dirty="0" err="1"/>
              <a:t>między</a:t>
            </a:r>
            <a:r>
              <a:rPr lang="en-US" dirty="0"/>
              <a:t> </a:t>
            </a:r>
            <a:r>
              <a:rPr lang="en-US" dirty="0" err="1"/>
              <a:t>światłem</a:t>
            </a:r>
            <a:r>
              <a:rPr lang="en-US" dirty="0"/>
              <a:t> I </a:t>
            </a:r>
            <a:r>
              <a:rPr lang="en-US" dirty="0" err="1"/>
              <a:t>barwą</a:t>
            </a:r>
            <a:r>
              <a:rPr lang="en-US" dirty="0"/>
              <a:t>.</a:t>
            </a:r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2E0C929-96C6-41B1-A001-566036DF0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8740" y="0"/>
            <a:ext cx="500325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D35D84C-2927-4079-A873-84AC9B0371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14" r="7587"/>
          <a:stretch/>
        </p:blipFill>
        <p:spPr>
          <a:xfrm>
            <a:off x="7519416" y="10"/>
            <a:ext cx="4672584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60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BB912AE0-CAD9-4F8F-A2A2-BDF07D4ED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E86340-9DCD-40CC-A39E-C6309D39F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808" y="673240"/>
            <a:ext cx="4510994" cy="3446373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Diego velazquez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11D82-5847-4058-B04A-137622EAA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6807" y="4119613"/>
            <a:ext cx="4510993" cy="2058765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n-US" sz="2000"/>
              <a:t>"Panny dworskie" (1656)</a:t>
            </a:r>
          </a:p>
        </p:txBody>
      </p:sp>
      <p:sp useBgFill="1">
        <p:nvSpPr>
          <p:cNvPr id="8" name="Rectangle 12">
            <a:extLst>
              <a:ext uri="{FF2B5EF4-FFF2-40B4-BE49-F238E27FC236}">
                <a16:creationId xmlns:a16="http://schemas.microsoft.com/office/drawing/2014/main" id="{A6621E27-B4D3-4EEA-8F4D-BB759FD24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5641" y="-1"/>
            <a:ext cx="5706359" cy="6434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14">
            <a:extLst>
              <a:ext uri="{FF2B5EF4-FFF2-40B4-BE49-F238E27FC236}">
                <a16:creationId xmlns:a16="http://schemas.microsoft.com/office/drawing/2014/main" id="{9DCD9119-A5D2-4D09-BCB2-70ABD368D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74623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61C1111-90B9-49AD-AEC8-F9374BC7F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641" y="643464"/>
            <a:ext cx="4829325" cy="556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44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912AE0-CAD9-4F8F-A2A2-BDF07D4ED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D7C2DEF-63C5-495B-BBE5-720E5D12B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E21E403-0B61-4473-BE57-AB0F16379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54DA99-AA69-4154-952F-8ED5DD892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696" y="643464"/>
            <a:ext cx="3761964" cy="3273061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Diego velazquez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C6B7B-F512-4030-A127-C302443AB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695" y="3923151"/>
            <a:ext cx="3761965" cy="2293885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n-US" sz="2000"/>
              <a:t>"Portret papieża Innocentego X" (1650)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50FB5FF-1B11-472B-9F1D-0431E8F3C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4359" y="941122"/>
            <a:ext cx="4002525" cy="511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32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3000"/>
                <a:shade val="98000"/>
                <a:satMod val="150000"/>
                <a:lumMod val="102000"/>
              </a:schemeClr>
            </a:gs>
            <a:gs pos="50000">
              <a:schemeClr val="bg2">
                <a:tint val="98000"/>
                <a:shade val="90000"/>
                <a:satMod val="13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22DDE2-FB2D-421B-B377-F9AD495CE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95140B-9736-47E4-9A7D-ABB32F3AA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0496C6C-A85F-426B-9ED1-3444166C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7A856-D297-49F8-A938-1E4C2D232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3" y="821265"/>
            <a:ext cx="6098705" cy="522211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/>
              <a:t>Ćwiczenie: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0EF22F-5D3C-4240-8C32-1B20803E5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97108" y="1923563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D912EF34-0253-41FD-9940-D8FBB7DE7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7545075" y="2187578"/>
            <a:ext cx="6857999" cy="24828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2A14D-491A-4BF7-8665-258DC98EB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3028" y="821265"/>
            <a:ext cx="3668279" cy="52221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800" dirty="0"/>
              <a:t>Za </a:t>
            </a:r>
            <a:r>
              <a:rPr lang="en-US" sz="2800" dirty="0" err="1"/>
              <a:t>pomocą</a:t>
            </a:r>
            <a:r>
              <a:rPr lang="en-US" sz="2800" dirty="0"/>
              <a:t> </a:t>
            </a:r>
            <a:r>
              <a:rPr lang="en-US" sz="2800" dirty="0" err="1"/>
              <a:t>ołówka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kredek</a:t>
            </a:r>
            <a:r>
              <a:rPr lang="en-US" sz="2800" dirty="0"/>
              <a:t> </a:t>
            </a:r>
            <a:r>
              <a:rPr lang="en-US" sz="2800" dirty="0" err="1"/>
              <a:t>narysuj</a:t>
            </a:r>
            <a:r>
              <a:rPr lang="en-US" sz="2800" dirty="0"/>
              <a:t> </a:t>
            </a:r>
            <a:r>
              <a:rPr lang="en-US" sz="2800" dirty="0" err="1"/>
              <a:t>portret</a:t>
            </a:r>
            <a:r>
              <a:rPr lang="en-US" sz="2800" dirty="0"/>
              <a:t> </a:t>
            </a:r>
            <a:r>
              <a:rPr lang="en-US" sz="2800" dirty="0" err="1"/>
              <a:t>bliskiej</a:t>
            </a:r>
            <a:r>
              <a:rPr lang="en-US" sz="2800" dirty="0"/>
              <a:t> Ci </a:t>
            </a:r>
            <a:r>
              <a:rPr lang="en-US" sz="2800" dirty="0" err="1"/>
              <a:t>postaci</a:t>
            </a:r>
            <a:r>
              <a:rPr lang="en-US" sz="28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409922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ounded Rectangle 14">
            <a:extLst>
              <a:ext uri="{FF2B5EF4-FFF2-40B4-BE49-F238E27FC236}">
                <a16:creationId xmlns:a16="http://schemas.microsoft.com/office/drawing/2014/main" id="{843DD86A-8FAA-443F-9211-42A2AE8A7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A13AAE-18EB-4BDF-BAF7-F2F97B8D0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F5C1B21-B0DB-4206-99EE-C13D6703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9261589-06E9-4B7C-A8F1-26648507B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561705-23E2-444B-AA2A-91404D492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163"/>
            <a:ext cx="3306744" cy="5148371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chemeClr val="bg1"/>
                </a:solidFill>
              </a:rPr>
              <a:t>MALARSTWO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32EF17C-7E71-4AF1-980D-C80BCEB11D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4879685"/>
              </p:ext>
            </p:extLst>
          </p:nvPr>
        </p:nvGraphicFramePr>
        <p:xfrm>
          <a:off x="5279472" y="746125"/>
          <a:ext cx="6290226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02034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FA49E-1C2E-49D9-8AB6-0EEA7F852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977" y="591845"/>
            <a:ext cx="8610600" cy="1293028"/>
          </a:xfrm>
        </p:spPr>
        <p:txBody>
          <a:bodyPr>
            <a:normAutofit/>
          </a:bodyPr>
          <a:lstStyle/>
          <a:p>
            <a:r>
              <a:rPr lang="en-US" dirty="0"/>
              <a:t>CECHY: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A0D41-1F22-4970-A493-800D3D07E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720107"/>
            <a:ext cx="8217618" cy="48292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700" dirty="0">
                <a:ea typeface="+mn-lt"/>
                <a:cs typeface="+mn-lt"/>
              </a:rPr>
              <a:t></a:t>
            </a:r>
            <a:r>
              <a:rPr lang="en-US" sz="2400" dirty="0" err="1">
                <a:ea typeface="+mn-lt"/>
                <a:cs typeface="+mn-lt"/>
              </a:rPr>
              <a:t>Malarstwo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religijne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historyczne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mitologiczne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alegoryczne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portretowe</a:t>
            </a:r>
            <a:r>
              <a:rPr lang="en-US" sz="2400" dirty="0">
                <a:ea typeface="+mn-lt"/>
                <a:cs typeface="+mn-lt"/>
              </a:rPr>
              <a:t>.</a:t>
            </a:r>
            <a:endParaRPr lang="en-US" sz="2400"/>
          </a:p>
          <a:p>
            <a:r>
              <a:rPr lang="en-US" sz="2400" dirty="0">
                <a:ea typeface="+mn-lt"/>
                <a:cs typeface="+mn-lt"/>
              </a:rPr>
              <a:t></a:t>
            </a:r>
            <a:r>
              <a:rPr lang="en-US" sz="2400" dirty="0" err="1">
                <a:ea typeface="+mn-lt"/>
                <a:cs typeface="+mn-lt"/>
              </a:rPr>
              <a:t>Rozwój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sceny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rodzajowej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pejzażu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martwej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natury</a:t>
            </a:r>
            <a:r>
              <a:rPr lang="en-US" sz="2400" dirty="0">
                <a:ea typeface="+mn-lt"/>
                <a:cs typeface="+mn-lt"/>
              </a:rPr>
              <a:t>.</a:t>
            </a:r>
            <a:endParaRPr lang="en-US" sz="2400"/>
          </a:p>
          <a:p>
            <a:r>
              <a:rPr lang="en-US" sz="2400" dirty="0">
                <a:ea typeface="+mn-lt"/>
                <a:cs typeface="+mn-lt"/>
              </a:rPr>
              <a:t></a:t>
            </a:r>
            <a:r>
              <a:rPr lang="en-US" sz="2400" dirty="0" err="1">
                <a:ea typeface="+mn-lt"/>
                <a:cs typeface="+mn-lt"/>
              </a:rPr>
              <a:t>Kompozycje</a:t>
            </a:r>
            <a:r>
              <a:rPr lang="en-US" sz="2400" dirty="0">
                <a:ea typeface="+mn-lt"/>
                <a:cs typeface="+mn-lt"/>
              </a:rPr>
              <a:t> o </a:t>
            </a:r>
            <a:r>
              <a:rPr lang="en-US" sz="2400" dirty="0" err="1">
                <a:ea typeface="+mn-lt"/>
                <a:cs typeface="+mn-lt"/>
              </a:rPr>
              <a:t>ciemnych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barwach</a:t>
            </a:r>
            <a:r>
              <a:rPr lang="en-US" sz="2400" dirty="0">
                <a:ea typeface="+mn-lt"/>
                <a:cs typeface="+mn-lt"/>
              </a:rPr>
              <a:t> z </a:t>
            </a:r>
            <a:r>
              <a:rPr lang="en-US" sz="2400" dirty="0" err="1">
                <a:ea typeface="+mn-lt"/>
                <a:cs typeface="+mn-lt"/>
              </a:rPr>
              <a:t>zastosowaniem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światłocienia</a:t>
            </a:r>
            <a:r>
              <a:rPr lang="en-US" sz="2400" dirty="0">
                <a:ea typeface="+mn-lt"/>
                <a:cs typeface="+mn-lt"/>
              </a:rPr>
              <a:t> (</a:t>
            </a:r>
            <a:r>
              <a:rPr lang="en-US" sz="2400" dirty="0" err="1">
                <a:ea typeface="+mn-lt"/>
                <a:cs typeface="+mn-lt"/>
              </a:rPr>
              <a:t>tenebryzm</a:t>
            </a:r>
            <a:r>
              <a:rPr lang="en-US" sz="2400" dirty="0">
                <a:ea typeface="+mn-lt"/>
                <a:cs typeface="+mn-lt"/>
              </a:rPr>
              <a:t>).</a:t>
            </a:r>
            <a:endParaRPr lang="en-US" sz="2400"/>
          </a:p>
          <a:p>
            <a:r>
              <a:rPr lang="en-US" sz="2400" dirty="0">
                <a:ea typeface="+mn-lt"/>
                <a:cs typeface="+mn-lt"/>
              </a:rPr>
              <a:t></a:t>
            </a:r>
            <a:r>
              <a:rPr lang="en-US" sz="2400" dirty="0" err="1">
                <a:ea typeface="+mn-lt"/>
                <a:cs typeface="+mn-lt"/>
              </a:rPr>
              <a:t>Malarstwo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oparte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efektach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światłocieniowych</a:t>
            </a:r>
            <a:r>
              <a:rPr lang="en-US" sz="2400" dirty="0">
                <a:ea typeface="+mn-lt"/>
                <a:cs typeface="+mn-lt"/>
              </a:rPr>
              <a:t> (</a:t>
            </a:r>
            <a:r>
              <a:rPr lang="en-US" sz="2400" dirty="0" err="1">
                <a:ea typeface="+mn-lt"/>
                <a:cs typeface="+mn-lt"/>
              </a:rPr>
              <a:t>tzw</a:t>
            </a:r>
            <a:r>
              <a:rPr lang="en-US" sz="2400" dirty="0">
                <a:ea typeface="+mn-lt"/>
                <a:cs typeface="+mn-lt"/>
              </a:rPr>
              <a:t>. </a:t>
            </a:r>
            <a:r>
              <a:rPr lang="en-US" sz="2400" i="1" dirty="0">
                <a:ea typeface="+mn-lt"/>
                <a:cs typeface="+mn-lt"/>
              </a:rPr>
              <a:t>chiaroscuro</a:t>
            </a:r>
            <a:r>
              <a:rPr lang="en-US" sz="2400" dirty="0">
                <a:ea typeface="+mn-lt"/>
                <a:cs typeface="+mn-lt"/>
              </a:rPr>
              <a:t>).</a:t>
            </a:r>
            <a:endParaRPr lang="en-US" sz="2400"/>
          </a:p>
          <a:p>
            <a:r>
              <a:rPr lang="en-US" sz="2400" dirty="0">
                <a:ea typeface="+mn-lt"/>
                <a:cs typeface="+mn-lt"/>
              </a:rPr>
              <a:t></a:t>
            </a:r>
            <a:r>
              <a:rPr lang="en-US" sz="2400" dirty="0" err="1">
                <a:ea typeface="+mn-lt"/>
                <a:cs typeface="+mn-lt"/>
              </a:rPr>
              <a:t>Pojawia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się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malarstwo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iluzjonistyczne</a:t>
            </a:r>
            <a:r>
              <a:rPr lang="en-US" sz="2400" dirty="0">
                <a:ea typeface="+mn-lt"/>
                <a:cs typeface="+mn-lt"/>
              </a:rPr>
              <a:t>.</a:t>
            </a:r>
            <a:endParaRPr lang="en-US" sz="2400"/>
          </a:p>
          <a:p>
            <a:r>
              <a:rPr lang="en-US" sz="2400" dirty="0">
                <a:ea typeface="+mn-lt"/>
                <a:cs typeface="+mn-lt"/>
              </a:rPr>
              <a:t></a:t>
            </a:r>
            <a:r>
              <a:rPr lang="en-US" sz="2400" dirty="0" err="1">
                <a:ea typeface="+mn-lt"/>
                <a:cs typeface="+mn-lt"/>
              </a:rPr>
              <a:t>Popularność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zdobywa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motyw</a:t>
            </a:r>
            <a:r>
              <a:rPr lang="en-US" sz="2400" dirty="0">
                <a:ea typeface="+mn-lt"/>
                <a:cs typeface="+mn-lt"/>
              </a:rPr>
              <a:t> vanitas.</a:t>
            </a:r>
            <a:endParaRPr lang="en-US" sz="2400"/>
          </a:p>
          <a:p>
            <a:r>
              <a:rPr lang="en-US" sz="2400" dirty="0">
                <a:ea typeface="+mn-lt"/>
                <a:cs typeface="+mn-lt"/>
              </a:rPr>
              <a:t></a:t>
            </a:r>
            <a:r>
              <a:rPr lang="en-US" sz="2400" dirty="0" err="1">
                <a:ea typeface="+mn-lt"/>
                <a:cs typeface="+mn-lt"/>
              </a:rPr>
              <a:t>Stosowanie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dominanty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czyli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nakładanie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jasnego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waloru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obok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ciemnych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plam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barwnych</a:t>
            </a:r>
            <a:r>
              <a:rPr lang="en-US" sz="2400" dirty="0">
                <a:ea typeface="+mn-lt"/>
                <a:cs typeface="+mn-lt"/>
              </a:rPr>
              <a:t>. </a:t>
            </a:r>
            <a:endParaRPr lang="en-US" sz="2400" dirty="0"/>
          </a:p>
          <a:p>
            <a:pPr marL="0" indent="0">
              <a:buNone/>
            </a:pPr>
            <a:endParaRPr lang="en-US" sz="170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B41ED5F-5B42-4AB1-9396-8D569CE26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87289" y="2157729"/>
            <a:ext cx="3639337" cy="363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510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6C6657-0190-4E99-B747-F8DB2C7A4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2"/>
            <a:ext cx="7434070" cy="1432289"/>
          </a:xfrm>
        </p:spPr>
        <p:txBody>
          <a:bodyPr>
            <a:normAutofit/>
          </a:bodyPr>
          <a:lstStyle/>
          <a:p>
            <a:r>
              <a:rPr lang="en-US"/>
              <a:t>Styl Rokoko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4032" y="2187576"/>
            <a:ext cx="6857999" cy="24828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8E975-6401-4224-AB25-F7FC84C23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628900"/>
            <a:ext cx="7439700" cy="400672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dirty="0" err="1">
                <a:ea typeface="+mn-lt"/>
                <a:cs typeface="+mn-lt"/>
              </a:rPr>
              <a:t>Tematyka</a:t>
            </a:r>
            <a:r>
              <a:rPr lang="en-US" sz="3200" dirty="0">
                <a:ea typeface="+mn-lt"/>
                <a:cs typeface="+mn-lt"/>
              </a:rPr>
              <a:t>: </a:t>
            </a:r>
            <a:r>
              <a:rPr lang="en-US" sz="3200" dirty="0" err="1">
                <a:ea typeface="+mn-lt"/>
                <a:cs typeface="+mn-lt"/>
              </a:rPr>
              <a:t>życie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dworskie</a:t>
            </a:r>
            <a:r>
              <a:rPr lang="en-US" sz="3200" dirty="0">
                <a:ea typeface="+mn-lt"/>
                <a:cs typeface="+mn-lt"/>
              </a:rPr>
              <a:t>, </a:t>
            </a:r>
            <a:r>
              <a:rPr lang="en-US" sz="3200" dirty="0" err="1">
                <a:ea typeface="+mn-lt"/>
                <a:cs typeface="+mn-lt"/>
              </a:rPr>
              <a:t>zabawy</a:t>
            </a:r>
            <a:r>
              <a:rPr lang="en-US" sz="3200" dirty="0">
                <a:ea typeface="+mn-lt"/>
                <a:cs typeface="+mn-lt"/>
              </a:rPr>
              <a:t>, </a:t>
            </a:r>
            <a:r>
              <a:rPr lang="en-US" sz="3200" dirty="0" err="1">
                <a:ea typeface="+mn-lt"/>
                <a:cs typeface="+mn-lt"/>
              </a:rPr>
              <a:t>maskarady</a:t>
            </a:r>
            <a:r>
              <a:rPr lang="en-US" sz="3200" dirty="0">
                <a:ea typeface="+mn-lt"/>
                <a:cs typeface="+mn-lt"/>
              </a:rPr>
              <a:t>, </a:t>
            </a:r>
            <a:r>
              <a:rPr lang="en-US" sz="3200" dirty="0" err="1">
                <a:ea typeface="+mn-lt"/>
                <a:cs typeface="+mn-lt"/>
              </a:rPr>
              <a:t>sceny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polowań</a:t>
            </a:r>
            <a:r>
              <a:rPr lang="en-US" sz="3200" dirty="0">
                <a:ea typeface="+mn-lt"/>
                <a:cs typeface="+mn-lt"/>
              </a:rPr>
              <a:t>.</a:t>
            </a:r>
            <a:endParaRPr lang="en-US" sz="3200"/>
          </a:p>
          <a:p>
            <a:r>
              <a:rPr lang="en-US" sz="3200" dirty="0">
                <a:ea typeface="+mn-lt"/>
                <a:cs typeface="+mn-lt"/>
              </a:rPr>
              <a:t></a:t>
            </a:r>
            <a:r>
              <a:rPr lang="en-US" sz="3200" dirty="0" err="1">
                <a:ea typeface="+mn-lt"/>
                <a:cs typeface="+mn-lt"/>
              </a:rPr>
              <a:t>Stosowanie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łagodnych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przejść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tonalnych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oraz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chłodnej</a:t>
            </a:r>
            <a:r>
              <a:rPr lang="en-US" sz="3200" dirty="0">
                <a:ea typeface="+mn-lt"/>
                <a:cs typeface="+mn-lt"/>
              </a:rPr>
              <a:t> gamy </a:t>
            </a:r>
            <a:r>
              <a:rPr lang="en-US" sz="3200" dirty="0" err="1">
                <a:ea typeface="+mn-lt"/>
                <a:cs typeface="+mn-lt"/>
              </a:rPr>
              <a:t>barw</a:t>
            </a:r>
            <a:r>
              <a:rPr lang="en-US" sz="3200" dirty="0">
                <a:ea typeface="+mn-lt"/>
                <a:cs typeface="+mn-lt"/>
              </a:rPr>
              <a:t>.</a:t>
            </a:r>
            <a:endParaRPr lang="en-US" sz="3200"/>
          </a:p>
          <a:p>
            <a:r>
              <a:rPr lang="en-US" sz="3200" dirty="0">
                <a:ea typeface="+mn-lt"/>
                <a:cs typeface="+mn-lt"/>
              </a:rPr>
              <a:t></a:t>
            </a:r>
            <a:r>
              <a:rPr lang="en-US" sz="3200" dirty="0" err="1">
                <a:ea typeface="+mn-lt"/>
                <a:cs typeface="+mn-lt"/>
              </a:rPr>
              <a:t>Pojawia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się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technika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pastelu</a:t>
            </a:r>
            <a:r>
              <a:rPr lang="en-US" sz="3200" dirty="0">
                <a:ea typeface="+mn-lt"/>
                <a:cs typeface="+mn-lt"/>
              </a:rPr>
              <a:t>. </a:t>
            </a:r>
            <a:endParaRPr lang="en-US" sz="3200" dirty="0"/>
          </a:p>
          <a:p>
            <a:pPr marL="0" indent="0">
              <a:buNone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565610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9A22DDE2-FB2D-421B-B377-F9AD495CE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995140B-9736-47E4-9A7D-ABB32F3AA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6E63E7A4-A272-4644-BE74-78D761FC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03C5846-EA59-4F5C-87F1-D783CEF81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0EC9341-0F0E-4576-8E72-2A90C9422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3459450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93B2E1-3994-441A-9DA6-D7D50E98B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3" y="821265"/>
            <a:ext cx="6098705" cy="522211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Barok w malarstwie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EC2DF-2D98-4DFE-B45F-506A8DBEE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885" y="821265"/>
            <a:ext cx="3243944" cy="52221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3600" dirty="0" err="1"/>
              <a:t>Wybrani</a:t>
            </a:r>
            <a:r>
              <a:rPr lang="en-US" sz="3200" dirty="0"/>
              <a:t> </a:t>
            </a:r>
            <a:r>
              <a:rPr lang="en-US" sz="3200" dirty="0" err="1"/>
              <a:t>artyści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051778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51892-CB1F-49FC-B5BC-BD3740FBD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59" y="764373"/>
            <a:ext cx="6257291" cy="1293028"/>
          </a:xfrm>
        </p:spPr>
        <p:txBody>
          <a:bodyPr>
            <a:normAutofit/>
          </a:bodyPr>
          <a:lstStyle/>
          <a:p>
            <a:r>
              <a:rPr lang="en-US" dirty="0" err="1"/>
              <a:t>CARAVaggio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BA1F6-577F-4DF1-9547-1419A8F4A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60" y="2194560"/>
            <a:ext cx="6257290" cy="402412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</a:t>
            </a:r>
            <a:r>
              <a:rPr lang="en-US" err="1">
                <a:ea typeface="+mn-lt"/>
                <a:cs typeface="+mn-lt"/>
              </a:rPr>
              <a:t>Włoski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malarz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działający</a:t>
            </a:r>
            <a:r>
              <a:rPr lang="en-US">
                <a:ea typeface="+mn-lt"/>
                <a:cs typeface="+mn-lt"/>
              </a:rPr>
              <a:t> w </a:t>
            </a:r>
            <a:r>
              <a:rPr lang="en-US" err="1">
                <a:ea typeface="+mn-lt"/>
                <a:cs typeface="+mn-lt"/>
              </a:rPr>
              <a:t>latach</a:t>
            </a:r>
            <a:r>
              <a:rPr lang="en-US">
                <a:ea typeface="+mn-lt"/>
                <a:cs typeface="+mn-lt"/>
              </a:rPr>
              <a:t> 1593-1610 w </a:t>
            </a:r>
            <a:r>
              <a:rPr lang="en-US" err="1">
                <a:ea typeface="+mn-lt"/>
                <a:cs typeface="+mn-lt"/>
              </a:rPr>
              <a:t>Rzymie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Neapolu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na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Malcie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Sycylii</a:t>
            </a:r>
            <a:r>
              <a:rPr lang="en-US">
                <a:ea typeface="+mn-lt"/>
                <a:cs typeface="+mn-lt"/>
              </a:rPr>
              <a:t>.</a:t>
            </a:r>
            <a:endParaRPr lang="en-US"/>
          </a:p>
          <a:p>
            <a:r>
              <a:rPr lang="en-US">
                <a:ea typeface="+mn-lt"/>
                <a:cs typeface="+mn-lt"/>
              </a:rPr>
              <a:t></a:t>
            </a:r>
            <a:r>
              <a:rPr lang="en-US" err="1">
                <a:ea typeface="+mn-lt"/>
                <a:cs typeface="+mn-lt"/>
              </a:rPr>
              <a:t>Był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reformatorem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malarstwa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europejskiego</a:t>
            </a:r>
            <a:r>
              <a:rPr lang="en-US">
                <a:ea typeface="+mn-lt"/>
                <a:cs typeface="+mn-lt"/>
              </a:rPr>
              <a:t>.</a:t>
            </a:r>
            <a:endParaRPr lang="en-US"/>
          </a:p>
          <a:p>
            <a:r>
              <a:rPr lang="en-US">
                <a:ea typeface="+mn-lt"/>
                <a:cs typeface="+mn-lt"/>
              </a:rPr>
              <a:t></a:t>
            </a:r>
            <a:r>
              <a:rPr lang="en-US" err="1">
                <a:ea typeface="+mn-lt"/>
                <a:cs typeface="+mn-lt"/>
              </a:rPr>
              <a:t>Wyrzekł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się</a:t>
            </a:r>
            <a:r>
              <a:rPr lang="en-US">
                <a:ea typeface="+mn-lt"/>
                <a:cs typeface="+mn-lt"/>
              </a:rPr>
              <a:t> w </a:t>
            </a:r>
            <a:r>
              <a:rPr lang="en-US" err="1">
                <a:ea typeface="+mn-lt"/>
                <a:cs typeface="+mn-lt"/>
              </a:rPr>
              <a:t>malowidłach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ukazywania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piękna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ludzkiego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ciała</a:t>
            </a:r>
            <a:r>
              <a:rPr lang="en-US">
                <a:ea typeface="+mn-lt"/>
                <a:cs typeface="+mn-lt"/>
              </a:rPr>
              <a:t>. </a:t>
            </a:r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2E0C929-96C6-41B1-A001-566036DF0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8740" y="0"/>
            <a:ext cx="500325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0C66909C-24A6-43E7-9CBF-DF979EB020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5" r="6762"/>
          <a:stretch/>
        </p:blipFill>
        <p:spPr>
          <a:xfrm>
            <a:off x="7519416" y="10"/>
            <a:ext cx="4672584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878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5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37" name="Picture 37">
            <a:extLst>
              <a:ext uri="{FF2B5EF4-FFF2-40B4-BE49-F238E27FC236}">
                <a16:creationId xmlns:a16="http://schemas.microsoft.com/office/drawing/2014/main" id="{BB912AE0-CAD9-4F8F-A2A2-BDF07D4ED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39" name="Rectangle 39">
            <a:extLst>
              <a:ext uri="{FF2B5EF4-FFF2-40B4-BE49-F238E27FC236}">
                <a16:creationId xmlns:a16="http://schemas.microsoft.com/office/drawing/2014/main" id="{BD7C2DEF-63C5-495B-BBE5-720E5D12B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1">
            <a:extLst>
              <a:ext uri="{FF2B5EF4-FFF2-40B4-BE49-F238E27FC236}">
                <a16:creationId xmlns:a16="http://schemas.microsoft.com/office/drawing/2014/main" id="{FE21E403-0B61-4473-BE57-AB0F16379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C17C5A-B76A-4F84-9CF5-3406D572A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696" y="643464"/>
            <a:ext cx="3761964" cy="3273061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/>
              <a:t>Caravaggio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34C803-A7E5-4C7D-A15C-DF6F211F3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695" y="3923151"/>
            <a:ext cx="3761965" cy="2293885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n-US" sz="2000"/>
              <a:t>"Bachus" (1596-1597)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4CDA426-6B2D-42E1-9345-A068C0C742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0251" y="941122"/>
            <a:ext cx="4330740" cy="511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919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BB912AE0-CAD9-4F8F-A2A2-BDF07D4ED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BE25D6-4182-4AC0-AF06-0999856F1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5563" y="1205202"/>
            <a:ext cx="4510994" cy="2109279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Caravaggio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666B1-D206-4B5F-B2CF-CC173F585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5562" y="3558896"/>
            <a:ext cx="4510993" cy="2058765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n-US" sz="2000"/>
              <a:t>"Judyta odcinająca głowę Holofernesowi" (1598-1599)</a:t>
            </a:r>
          </a:p>
        </p:txBody>
      </p:sp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A6621E27-B4D3-4EEA-8F4D-BB759FD24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5641" y="-1"/>
            <a:ext cx="5706359" cy="6434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4" name="Rectangle 93">
            <a:extLst>
              <a:ext uri="{FF2B5EF4-FFF2-40B4-BE49-F238E27FC236}">
                <a16:creationId xmlns:a16="http://schemas.microsoft.com/office/drawing/2014/main" id="{9DCD9119-A5D2-4D09-BCB2-70ABD368D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74623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65E76DBE-6CE1-4C79-BFAC-5BC6073F88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549" r="2" b="2"/>
          <a:stretch/>
        </p:blipFill>
        <p:spPr>
          <a:xfrm>
            <a:off x="643468" y="1133687"/>
            <a:ext cx="5475672" cy="45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330473"/>
      </p:ext>
    </p:extLst>
  </p:cSld>
  <p:clrMapOvr>
    <a:masterClrMapping/>
  </p:clrMapOvr>
</p:sld>
</file>

<file path=ppt/theme/theme1.xml><?xml version="1.0" encoding="utf-8"?>
<a:theme xmlns:a="http://schemas.openxmlformats.org/drawingml/2006/main" name="Para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TC104033937[[fn=Para]]</Template>
  <TotalTime>0</TotalTime>
  <Words>0</Words>
  <Application>Microsoft Office PowerPoint</Application>
  <PresentationFormat>Widescreen</PresentationFormat>
  <Paragraphs>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Para</vt:lpstr>
      <vt:lpstr>Barok – sztuka pełna kontrastów</vt:lpstr>
      <vt:lpstr>Barok  2 poł. XVI w. - 1 poł. XVIII w. </vt:lpstr>
      <vt:lpstr>MALARSTWO</vt:lpstr>
      <vt:lpstr>CECHY:</vt:lpstr>
      <vt:lpstr>Styl Rokoko</vt:lpstr>
      <vt:lpstr>Barok w malarstwie</vt:lpstr>
      <vt:lpstr>CARAVaggio</vt:lpstr>
      <vt:lpstr>Caravaggio</vt:lpstr>
      <vt:lpstr>Caravaggio</vt:lpstr>
      <vt:lpstr>Caravaggio</vt:lpstr>
      <vt:lpstr>cARAVAGGIO</vt:lpstr>
      <vt:lpstr>REMBRAndt van rijn</vt:lpstr>
      <vt:lpstr>Rembrandt</vt:lpstr>
      <vt:lpstr>Peter paul rubens</vt:lpstr>
      <vt:lpstr>Rubens</vt:lpstr>
      <vt:lpstr>Rubens</vt:lpstr>
      <vt:lpstr>Rubens</vt:lpstr>
      <vt:lpstr>Jan Vermeer</vt:lpstr>
      <vt:lpstr>Jan vermeer</vt:lpstr>
      <vt:lpstr>Jan vermeer</vt:lpstr>
      <vt:lpstr>Diego velazquez</vt:lpstr>
      <vt:lpstr>Diego velazquez</vt:lpstr>
      <vt:lpstr>Diego velazquez</vt:lpstr>
      <vt:lpstr>Ćwiczenie: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620</cp:revision>
  <dcterms:created xsi:type="dcterms:W3CDTF">2020-06-03T07:37:18Z</dcterms:created>
  <dcterms:modified xsi:type="dcterms:W3CDTF">2020-06-04T08:40:17Z</dcterms:modified>
</cp:coreProperties>
</file>