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73" r:id="rId4"/>
    <p:sldId id="257" r:id="rId5"/>
    <p:sldId id="268" r:id="rId6"/>
    <p:sldId id="269" r:id="rId7"/>
    <p:sldId id="266" r:id="rId8"/>
    <p:sldId id="272" r:id="rId9"/>
    <p:sldId id="279" r:id="rId10"/>
    <p:sldId id="270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301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F9253-96EF-48A9-B19C-FB1E40E79F42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AB286-88EC-42F1-B1DC-6BEBAA022B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3232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DDDFA3-1080-4FFF-A856-2C6DBC681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DCFAE10-FE8F-4DE1-BED5-2B9BAFE7B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398DF9D-6D2A-4596-83FF-0EE4EFB1A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D24A-4E0C-4FDC-890B-60B9FFAB5118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C9C004E-C0EE-4240-A0D3-CAA19D827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230AA80-CD0D-4066-BEB6-58DC5DAD5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E547-54FC-44D3-AE97-81E5A30FED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238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5A04CF-2223-4F4C-9972-6329CC2B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D65DC50-42FB-4064-8ADF-0DE2DDD6A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2638DEE-D105-4404-AAD5-8647A8728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D24A-4E0C-4FDC-890B-60B9FFAB5118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4225AE-FAE2-4753-A4D2-6C8C1EB62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525D34C-008E-48B9-A57D-3CBBFDCD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E547-54FC-44D3-AE97-81E5A30FED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085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D2ABDBD-2443-4BE2-A1AC-5C9F073CC5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173887B-07AC-4D17-93D8-9F35FB1BD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E11508-5EC1-46F8-94A4-F91F8859D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D24A-4E0C-4FDC-890B-60B9FFAB5118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5E158A9-D63C-43F5-8763-58F02FE3C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1B0FCCC-32C6-4203-93A7-59F28496D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E547-54FC-44D3-AE97-81E5A30FED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346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95472E-7F13-4C7E-8FFC-52DA16F18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5A88C4-E626-4DE6-A038-822BD2055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04D64A-E15A-4B2D-8A63-7D875DA21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D24A-4E0C-4FDC-890B-60B9FFAB5118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525D41-927F-456D-AC50-1BD41DB2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CC3947-30D7-4238-9CE8-A8AE74668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E547-54FC-44D3-AE97-81E5A30FED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771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9025D1-A311-461A-9125-B9B29CD6B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9D6F21A-C078-47DE-86A2-02168D3D2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3211427-64B5-40CD-8698-CA6DB5CD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D24A-4E0C-4FDC-890B-60B9FFAB5118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B51A5B7-9CC6-4DB2-91C3-C066F6881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F0C0F74-F984-4BDF-9308-DEB40641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E547-54FC-44D3-AE97-81E5A30FED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34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42083C-35F2-47F8-95FE-3B012B109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B63579-20D7-4723-AEAE-0D27351477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6C175C7-CFD9-4A7B-81D6-B1DF9D341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DCF9158-16DC-47FC-82D8-8B31002B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D24A-4E0C-4FDC-890B-60B9FFAB5118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3751707-766E-42EC-91BC-499F12EF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CDD7D91-8243-4CE8-83C3-C1345391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E547-54FC-44D3-AE97-81E5A30FED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956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34BC0C-A1AC-4413-84A4-4544F1702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9B036C4-5E58-466E-9EC6-37E555B90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67DA2E-66DC-41E0-9256-5D50E8E95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EB711D3-90C6-48BD-AC12-0A0D26AC7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6BE794F-EDCA-4B80-9747-F820E17BC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A554BC3-BD43-43CA-90A0-2F23F9B49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D24A-4E0C-4FDC-890B-60B9FFAB5118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629E9C9-DA86-4786-A95E-837361818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D2383BA-1A4C-4AFF-A635-03807AC42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E547-54FC-44D3-AE97-81E5A30FED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405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C448FA-38DB-424E-BA2E-39A186FC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FDDE4B0-80C1-43EA-AA6E-DDC251BB7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D24A-4E0C-4FDC-890B-60B9FFAB5118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E7BA3A7-B83E-44F6-98EE-B7177248C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345FC3E-BEB9-438B-BCB8-91489E571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E547-54FC-44D3-AE97-81E5A30FED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75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BD7ABD3-1FA4-4E21-A927-E3A647A6E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D24A-4E0C-4FDC-890B-60B9FFAB5118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C4C2620-EFAD-4DB5-84D4-C167E8A5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DFDCDEB-8593-4222-9314-7322DE05F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E547-54FC-44D3-AE97-81E5A30FED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849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7E5A8E-F43A-4AD2-B39F-3DC049E7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D401A3-9C16-4FF1-A820-DC8F90332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BBC4E3F-4A84-4A53-8E77-33848FA6B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AF0E6A7-B18F-4EF9-8AD9-BB56C7D36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D24A-4E0C-4FDC-890B-60B9FFAB5118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87CAEC6-AB0C-4C3E-920E-A863D572F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08D40C3-D2DC-412D-AC79-5BDE0CAFD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E547-54FC-44D3-AE97-81E5A30FED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045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9595BA-4306-4E48-83CE-FCAA98D8B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517E934-AB14-41DB-A3EF-5874C217E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D64CA93-5CA8-47CF-9C8A-7440F0D0C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8FFEA94-0D7A-4FE8-B628-50443C4D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D24A-4E0C-4FDC-890B-60B9FFAB5118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60561E7-F022-4631-A7C3-F9F65F31B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D8CD09B-9603-4A32-90FD-4AB8FF668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4E547-54FC-44D3-AE97-81E5A30FED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312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B9BDFA0-4E8D-4CBB-8DFD-81B9A1DF4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BC03134-277A-4F4C-B258-0A942455B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F460D4-C1FB-42D9-B3CA-068C50228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DD24A-4E0C-4FDC-890B-60B9FFAB5118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6DBFFAD-4187-4BE1-9454-C77186BFB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B842BA8-6CA4-4626-920E-2C526C380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4E547-54FC-44D3-AE97-81E5A30FED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88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Kpntg7p6i4" TargetMode="External"/><Relationship Id="rId2" Type="http://schemas.openxmlformats.org/officeDocument/2006/relationships/hyperlink" Target="https://youtu.be/nFAL5S9AxU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earningapps.org/view8505679" TargetMode="External"/><Relationship Id="rId4" Type="http://schemas.openxmlformats.org/officeDocument/2006/relationships/hyperlink" Target="https://learningapps.org/watch?v=p2aufrjaj2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6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1999C5-E609-4EE9-AB51-0E8429B0AC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8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Trochę mowy </a:t>
            </a:r>
            <a:br>
              <a:rPr lang="pl-PL" sz="8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8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częściach mowy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2495ACE-7148-47E5-96B7-6B9E4BC9EF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6000" b="1" dirty="0">
                <a:solidFill>
                  <a:srgbClr val="0000CC"/>
                </a:solidFill>
              </a:rPr>
              <a:t>Czasowniki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339EDB2-00F9-4E75-86A0-35B9660F39A2}"/>
              </a:ext>
            </a:extLst>
          </p:cNvPr>
          <p:cNvSpPr txBox="1"/>
          <p:nvPr/>
        </p:nvSpPr>
        <p:spPr>
          <a:xfrm>
            <a:off x="7569200" y="5735637"/>
            <a:ext cx="2920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Przygotowała Beata Kałużna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094EED8-EDF2-43A4-A3BD-3846263F9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" y="3523488"/>
            <a:ext cx="2627376" cy="333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65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D4C89500-C4DE-43C0-89DE-67F7B2D14842}"/>
              </a:ext>
            </a:extLst>
          </p:cNvPr>
          <p:cNvGrpSpPr/>
          <p:nvPr/>
        </p:nvGrpSpPr>
        <p:grpSpPr>
          <a:xfrm>
            <a:off x="1066399" y="-81023"/>
            <a:ext cx="10445750" cy="6858000"/>
            <a:chOff x="869950" y="-38100"/>
            <a:chExt cx="10452100" cy="6934200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8C9599CC-6537-4306-AF69-839B4C9DB8D0}"/>
                </a:ext>
              </a:extLst>
            </p:cNvPr>
            <p:cNvSpPr/>
            <p:nvPr/>
          </p:nvSpPr>
          <p:spPr>
            <a:xfrm>
              <a:off x="869950" y="-38100"/>
              <a:ext cx="10452100" cy="6934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F882B047-A03A-438D-8FC3-280132103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96850"/>
              <a:ext cx="9144000" cy="6464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7121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>
            <a:extLst>
              <a:ext uri="{FF2B5EF4-FFF2-40B4-BE49-F238E27FC236}">
                <a16:creationId xmlns:a16="http://schemas.microsoft.com/office/drawing/2014/main" id="{AE38A3EC-424D-43CD-AC38-5B0718276A5F}"/>
              </a:ext>
            </a:extLst>
          </p:cNvPr>
          <p:cNvGrpSpPr/>
          <p:nvPr/>
        </p:nvGrpSpPr>
        <p:grpSpPr>
          <a:xfrm>
            <a:off x="920750" y="57150"/>
            <a:ext cx="10350500" cy="6743700"/>
            <a:chOff x="869950" y="-38100"/>
            <a:chExt cx="10452100" cy="6934200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8C9599CC-6537-4306-AF69-839B4C9DB8D0}"/>
                </a:ext>
              </a:extLst>
            </p:cNvPr>
            <p:cNvSpPr/>
            <p:nvPr/>
          </p:nvSpPr>
          <p:spPr>
            <a:xfrm>
              <a:off x="869950" y="-38100"/>
              <a:ext cx="10452100" cy="6934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" name="Prostokąt 1">
              <a:extLst>
                <a:ext uri="{FF2B5EF4-FFF2-40B4-BE49-F238E27FC236}">
                  <a16:creationId xmlns:a16="http://schemas.microsoft.com/office/drawing/2014/main" id="{F75255DD-7038-402D-A1ED-C19EE4FF091D}"/>
                </a:ext>
              </a:extLst>
            </p:cNvPr>
            <p:cNvSpPr/>
            <p:nvPr/>
          </p:nvSpPr>
          <p:spPr>
            <a:xfrm>
              <a:off x="1181100" y="238126"/>
              <a:ext cx="9839325" cy="623887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Prostokąt 3">
            <a:extLst>
              <a:ext uri="{FF2B5EF4-FFF2-40B4-BE49-F238E27FC236}">
                <a16:creationId xmlns:a16="http://schemas.microsoft.com/office/drawing/2014/main" id="{2CD00314-C98B-4C94-A818-002D4A4DC65A}"/>
              </a:ext>
            </a:extLst>
          </p:cNvPr>
          <p:cNvSpPr/>
          <p:nvPr/>
        </p:nvSpPr>
        <p:spPr>
          <a:xfrm>
            <a:off x="1857375" y="407587"/>
            <a:ext cx="878205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1000" b="1" dirty="0">
                <a:solidFill>
                  <a:srgbClr val="0000CC"/>
                </a:solidFill>
              </a:rPr>
              <a:t>CZASOWNIK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CELE: </a:t>
            </a:r>
            <a:endParaRPr lang="pl-PL" sz="2800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r>
              <a:rPr lang="pl-PL" sz="2800" dirty="0">
                <a:solidFill>
                  <a:srgbClr val="FF0000"/>
                </a:solidFill>
              </a:rPr>
              <a:t>poznacie liczbę, osoby, czas i rodzaj czasowników,</a:t>
            </a:r>
          </a:p>
          <a:p>
            <a:pPr marL="457200" indent="-457200">
              <a:buFontTx/>
              <a:buChar char="-"/>
            </a:pPr>
            <a:r>
              <a:rPr lang="pl-PL" sz="2800" dirty="0">
                <a:solidFill>
                  <a:srgbClr val="FF0000"/>
                </a:solidFill>
              </a:rPr>
              <a:t>utrwalicie wiadomości o czasowniku. </a:t>
            </a:r>
          </a:p>
          <a:p>
            <a:r>
              <a:rPr lang="pl-PL" sz="2800" dirty="0"/>
              <a:t>  </a:t>
            </a:r>
          </a:p>
          <a:p>
            <a:r>
              <a:rPr lang="pl-PL" sz="2800" dirty="0"/>
              <a:t>NACOBEZU: </a:t>
            </a:r>
          </a:p>
          <a:p>
            <a:r>
              <a:rPr lang="pl-PL" sz="2400" dirty="0"/>
              <a:t>1. Potrafisz powiedzieć, co to są czasowniki i na jakie pytania  odpowiadają. </a:t>
            </a:r>
          </a:p>
          <a:p>
            <a:r>
              <a:rPr lang="pl-PL" sz="2400" dirty="0"/>
              <a:t>2. Umiesz wskazać czasowniki w tekście. </a:t>
            </a:r>
          </a:p>
          <a:p>
            <a:r>
              <a:rPr lang="pl-PL" sz="2400" dirty="0"/>
              <a:t>3. Potrafisz określić liczbę, osobę, czas i rodzaj czasowników. </a:t>
            </a:r>
          </a:p>
        </p:txBody>
      </p:sp>
    </p:spTree>
    <p:extLst>
      <p:ext uri="{BB962C8B-B14F-4D97-AF65-F5344CB8AC3E}">
        <p14:creationId xmlns:p14="http://schemas.microsoft.com/office/powerpoint/2010/main" val="279306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6A51D712-9D38-4682-A51D-310DEF8CAF80}"/>
              </a:ext>
            </a:extLst>
          </p:cNvPr>
          <p:cNvGrpSpPr/>
          <p:nvPr/>
        </p:nvGrpSpPr>
        <p:grpSpPr>
          <a:xfrm>
            <a:off x="869950" y="0"/>
            <a:ext cx="10452100" cy="6858000"/>
            <a:chOff x="984250" y="0"/>
            <a:chExt cx="10452100" cy="6858000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8C9599CC-6537-4306-AF69-839B4C9DB8D0}"/>
                </a:ext>
              </a:extLst>
            </p:cNvPr>
            <p:cNvSpPr/>
            <p:nvPr/>
          </p:nvSpPr>
          <p:spPr>
            <a:xfrm>
              <a:off x="984250" y="0"/>
              <a:ext cx="10452100" cy="68580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" name="Prostokąt 1">
              <a:extLst>
                <a:ext uri="{FF2B5EF4-FFF2-40B4-BE49-F238E27FC236}">
                  <a16:creationId xmlns:a16="http://schemas.microsoft.com/office/drawing/2014/main" id="{65D2FD79-68F1-438B-BA3D-FE592CFDB7FB}"/>
                </a:ext>
              </a:extLst>
            </p:cNvPr>
            <p:cNvSpPr/>
            <p:nvPr/>
          </p:nvSpPr>
          <p:spPr>
            <a:xfrm>
              <a:off x="1572047" y="276225"/>
              <a:ext cx="9276506" cy="63055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CZASOWNIK</a:t>
              </a:r>
            </a:p>
            <a:p>
              <a:pPr algn="ctr"/>
              <a:r>
                <a:rPr lang="pl-PL" sz="2800" b="1" dirty="0">
                  <a:solidFill>
                    <a:schemeClr val="tx1"/>
                  </a:solidFill>
                </a:rPr>
                <a:t> </a:t>
              </a:r>
              <a:r>
                <a:rPr lang="pl-PL" sz="2800" b="1" dirty="0">
                  <a:solidFill>
                    <a:schemeClr val="tx1"/>
                  </a:solidFill>
                  <a:latin typeface="Szkolne Litery EFN" panose="02000503020000020003" pitchFamily="2" charset="0"/>
                </a:rPr>
                <a:t>to odmienna część mowy, informuje o czynnościach i stanach.</a:t>
              </a:r>
            </a:p>
            <a:p>
              <a:pPr algn="ctr"/>
              <a:r>
                <a:rPr lang="pl-PL" sz="2400" b="1" dirty="0">
                  <a:solidFill>
                    <a:schemeClr val="tx1"/>
                  </a:solidFill>
                  <a:latin typeface="Szkolne Litery EFN" panose="02000503020000020003" pitchFamily="2" charset="0"/>
                </a:rPr>
                <a:t>Czynności : Co robi? mówi – mam wpływ na tę czynności i ich skutek.</a:t>
              </a:r>
            </a:p>
            <a:p>
              <a:pPr algn="ctr"/>
              <a:r>
                <a:rPr lang="pl-PL" sz="2400" b="1" dirty="0">
                  <a:solidFill>
                    <a:schemeClr val="tx1"/>
                  </a:solidFill>
                  <a:latin typeface="Szkolne Litery EFN" panose="02000503020000020003" pitchFamily="2" charset="0"/>
                </a:rPr>
                <a:t>Stany – Co się z nim dzieje? rosnę – nie mam wpływu na tę czynność.</a:t>
              </a:r>
            </a:p>
            <a:p>
              <a:pPr algn="ctr"/>
              <a:endParaRPr lang="pl-PL" sz="2800" b="1" dirty="0">
                <a:solidFill>
                  <a:schemeClr val="tx1"/>
                </a:solidFill>
                <a:latin typeface="Szkolne Litery EFN" panose="02000503020000020003" pitchFamily="2" charset="0"/>
              </a:endParaRPr>
            </a:p>
            <a:p>
              <a:pPr algn="ctr"/>
              <a:r>
                <a:rPr lang="pl-PL" sz="2800" b="1" dirty="0">
                  <a:solidFill>
                    <a:srgbClr val="FF0000"/>
                  </a:solidFill>
                  <a:latin typeface="Szkolne Litery EFN" panose="02000503020000020003" pitchFamily="2" charset="0"/>
                </a:rPr>
                <a:t>Odmienia się przez: osoby, liczby, rodzaje, i czasy.</a:t>
              </a:r>
            </a:p>
            <a:p>
              <a:pPr algn="ctr"/>
              <a:r>
                <a:rPr lang="pl-PL" sz="2800" b="1" dirty="0">
                  <a:solidFill>
                    <a:srgbClr val="FF0000"/>
                  </a:solidFill>
                  <a:latin typeface="Szkolne Litery EFN" panose="02000503020000020003" pitchFamily="2" charset="0"/>
                </a:rPr>
                <a:t>Występuje w formie osobowej (ja biegnę, my idziemy) i  nieosobowej  (nie wskazują na żadną </a:t>
              </a:r>
              <a:r>
                <a:rPr lang="pl-PL" sz="2800" b="1" dirty="0" err="1">
                  <a:solidFill>
                    <a:srgbClr val="FF0000"/>
                  </a:solidFill>
                  <a:latin typeface="Szkolne Litery EFN" panose="02000503020000020003" pitchFamily="2" charset="0"/>
                </a:rPr>
                <a:t>osobę:_zrobiono</a:t>
              </a:r>
              <a:r>
                <a:rPr lang="pl-PL" sz="2800" b="1" dirty="0">
                  <a:solidFill>
                    <a:srgbClr val="FF0000"/>
                  </a:solidFill>
                  <a:latin typeface="Szkolne Litery EFN" panose="02000503020000020003" pitchFamily="2" charset="0"/>
                </a:rPr>
                <a:t>, spać).</a:t>
              </a:r>
              <a:r>
                <a:rPr lang="pl-PL" sz="2800" b="1" dirty="0">
                  <a:solidFill>
                    <a:schemeClr val="tx1"/>
                  </a:solidFill>
                </a:rPr>
                <a:t> </a:t>
              </a:r>
              <a:r>
                <a:rPr lang="pl-PL" sz="2800" b="1" dirty="0">
                  <a:solidFill>
                    <a:srgbClr val="FF0000"/>
                  </a:solidFill>
                  <a:latin typeface="Szkolne Litery EFN" panose="02000503020000020003" pitchFamily="2" charset="0"/>
                </a:rPr>
                <a:t>Nieodmienną formą czasownika jest bezokolicznik.</a:t>
              </a:r>
            </a:p>
            <a:p>
              <a:pPr algn="ctr"/>
              <a:endParaRPr lang="pl-PL" dirty="0">
                <a:solidFill>
                  <a:srgbClr val="0000CC"/>
                </a:solidFill>
                <a:latin typeface="Szkolne Litery EFN" panose="02000503020000020003" pitchFamily="2" charset="0"/>
              </a:endParaRPr>
            </a:p>
            <a:p>
              <a:pPr algn="ctr"/>
              <a:endParaRPr lang="pl-PL" dirty="0">
                <a:solidFill>
                  <a:srgbClr val="0000CC"/>
                </a:solidFill>
                <a:latin typeface="Szkolne Litery EFN" panose="02000503020000020003" pitchFamily="2" charset="0"/>
              </a:endParaRPr>
            </a:p>
            <a:p>
              <a:pPr algn="ctr"/>
              <a:endParaRPr lang="pl-PL" dirty="0">
                <a:solidFill>
                  <a:srgbClr val="0000CC"/>
                </a:solidFill>
                <a:latin typeface="Szkolne Litery EFN" panose="0200050302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678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B359BC9E-077E-40BF-B9FC-B254D174AE18}"/>
              </a:ext>
            </a:extLst>
          </p:cNvPr>
          <p:cNvGrpSpPr/>
          <p:nvPr/>
        </p:nvGrpSpPr>
        <p:grpSpPr>
          <a:xfrm>
            <a:off x="929132" y="0"/>
            <a:ext cx="10333736" cy="6858000"/>
            <a:chOff x="723900" y="0"/>
            <a:chExt cx="10452100" cy="6934200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8C9599CC-6537-4306-AF69-839B4C9DB8D0}"/>
                </a:ext>
              </a:extLst>
            </p:cNvPr>
            <p:cNvSpPr/>
            <p:nvPr/>
          </p:nvSpPr>
          <p:spPr>
            <a:xfrm>
              <a:off x="723900" y="0"/>
              <a:ext cx="10452100" cy="6934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22B9B2A2-41F6-4C1B-86B8-37862A155B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8" t="3333" r="2726" b="2407"/>
            <a:stretch/>
          </p:blipFill>
          <p:spPr>
            <a:xfrm>
              <a:off x="1425575" y="273054"/>
              <a:ext cx="9048750" cy="6388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2810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71AB4598-ECFC-401C-A8E4-96E2CBA23E98}"/>
              </a:ext>
            </a:extLst>
          </p:cNvPr>
          <p:cNvGrpSpPr/>
          <p:nvPr/>
        </p:nvGrpSpPr>
        <p:grpSpPr>
          <a:xfrm>
            <a:off x="898525" y="0"/>
            <a:ext cx="10394950" cy="6858000"/>
            <a:chOff x="869950" y="-38100"/>
            <a:chExt cx="10452100" cy="6934200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8C9599CC-6537-4306-AF69-839B4C9DB8D0}"/>
                </a:ext>
              </a:extLst>
            </p:cNvPr>
            <p:cNvSpPr/>
            <p:nvPr/>
          </p:nvSpPr>
          <p:spPr>
            <a:xfrm>
              <a:off x="869950" y="-38100"/>
              <a:ext cx="10452100" cy="6934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2FAD9BCF-6E33-4FDC-B399-35DD49827A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8" t="3704" r="2595" b="2778"/>
            <a:stretch/>
          </p:blipFill>
          <p:spPr>
            <a:xfrm>
              <a:off x="1524000" y="254000"/>
              <a:ext cx="9169400" cy="6413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4912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2CC88726-6879-4D13-8EE3-447F88381DA5}"/>
              </a:ext>
            </a:extLst>
          </p:cNvPr>
          <p:cNvGrpSpPr/>
          <p:nvPr/>
        </p:nvGrpSpPr>
        <p:grpSpPr>
          <a:xfrm>
            <a:off x="920750" y="0"/>
            <a:ext cx="10350500" cy="6858000"/>
            <a:chOff x="869950" y="-38100"/>
            <a:chExt cx="10452100" cy="6934200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8C9599CC-6537-4306-AF69-839B4C9DB8D0}"/>
                </a:ext>
              </a:extLst>
            </p:cNvPr>
            <p:cNvSpPr/>
            <p:nvPr/>
          </p:nvSpPr>
          <p:spPr>
            <a:xfrm>
              <a:off x="869950" y="-38100"/>
              <a:ext cx="10452100" cy="6934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83816BBC-B829-4EA1-B130-089924B8F1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5" t="2594" r="2858" b="3148"/>
            <a:stretch/>
          </p:blipFill>
          <p:spPr>
            <a:xfrm>
              <a:off x="1498600" y="177800"/>
              <a:ext cx="9169400" cy="6464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3173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A55CEF9-4918-4159-B407-E2779DFCB95E}"/>
              </a:ext>
            </a:extLst>
          </p:cNvPr>
          <p:cNvGrpSpPr/>
          <p:nvPr/>
        </p:nvGrpSpPr>
        <p:grpSpPr>
          <a:xfrm>
            <a:off x="907669" y="0"/>
            <a:ext cx="10376662" cy="6858000"/>
            <a:chOff x="869950" y="-38100"/>
            <a:chExt cx="10452100" cy="6934200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8C9599CC-6537-4306-AF69-839B4C9DB8D0}"/>
                </a:ext>
              </a:extLst>
            </p:cNvPr>
            <p:cNvSpPr/>
            <p:nvPr/>
          </p:nvSpPr>
          <p:spPr>
            <a:xfrm>
              <a:off x="869950" y="-38100"/>
              <a:ext cx="10452100" cy="6934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C3FE362A-4282-45FD-9E8C-D6F7461275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8" t="3334" r="2464" b="2592"/>
            <a:stretch/>
          </p:blipFill>
          <p:spPr>
            <a:xfrm>
              <a:off x="1536700" y="228600"/>
              <a:ext cx="9169400" cy="645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0336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005F5C79-BE07-4206-80D6-345A41192AA7}"/>
              </a:ext>
            </a:extLst>
          </p:cNvPr>
          <p:cNvGrpSpPr/>
          <p:nvPr/>
        </p:nvGrpSpPr>
        <p:grpSpPr>
          <a:xfrm>
            <a:off x="869950" y="0"/>
            <a:ext cx="10452100" cy="6934200"/>
            <a:chOff x="869950" y="-38100"/>
            <a:chExt cx="10452100" cy="6934200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8C9599CC-6537-4306-AF69-839B4C9DB8D0}"/>
                </a:ext>
              </a:extLst>
            </p:cNvPr>
            <p:cNvSpPr/>
            <p:nvPr/>
          </p:nvSpPr>
          <p:spPr>
            <a:xfrm>
              <a:off x="869950" y="-38100"/>
              <a:ext cx="10452100" cy="6934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" name="Prostokąt 1">
              <a:extLst>
                <a:ext uri="{FF2B5EF4-FFF2-40B4-BE49-F238E27FC236}">
                  <a16:creationId xmlns:a16="http://schemas.microsoft.com/office/drawing/2014/main" id="{A2FFEAD4-FAB4-4D66-A02A-E2426406CEA0}"/>
                </a:ext>
              </a:extLst>
            </p:cNvPr>
            <p:cNvSpPr/>
            <p:nvPr/>
          </p:nvSpPr>
          <p:spPr>
            <a:xfrm>
              <a:off x="1381125" y="371475"/>
              <a:ext cx="9448800" cy="60769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/>
                <a:t>wy</a:t>
              </a:r>
            </a:p>
          </p:txBody>
        </p:sp>
      </p:grpSp>
      <p:sp>
        <p:nvSpPr>
          <p:cNvPr id="5" name="Prostokąt 4">
            <a:extLst>
              <a:ext uri="{FF2B5EF4-FFF2-40B4-BE49-F238E27FC236}">
                <a16:creationId xmlns:a16="http://schemas.microsoft.com/office/drawing/2014/main" id="{02C08D56-B86C-4A31-9E30-EE84DB4BE088}"/>
              </a:ext>
            </a:extLst>
          </p:cNvPr>
          <p:cNvSpPr/>
          <p:nvPr/>
        </p:nvSpPr>
        <p:spPr>
          <a:xfrm>
            <a:off x="3048000" y="296733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l-PL" dirty="0">
                <a:solidFill>
                  <a:prstClr val="black"/>
                </a:solidFill>
                <a:hlinkClick r:id="rId2"/>
              </a:rPr>
              <a:t>https://youtu.be/nFAL5S9AxUM</a:t>
            </a:r>
            <a:endParaRPr lang="pl-PL" dirty="0">
              <a:solidFill>
                <a:prstClr val="black"/>
              </a:solidFill>
            </a:endParaRPr>
          </a:p>
          <a:p>
            <a:pPr lvl="0"/>
            <a:endParaRPr lang="pl-PL" dirty="0">
              <a:solidFill>
                <a:prstClr val="black"/>
              </a:solidFill>
            </a:endParaRPr>
          </a:p>
          <a:p>
            <a:pPr lvl="0"/>
            <a:r>
              <a:rPr lang="pl-PL" dirty="0">
                <a:solidFill>
                  <a:prstClr val="black"/>
                </a:solidFill>
                <a:hlinkClick r:id="rId3"/>
              </a:rPr>
              <a:t>https://youtu.be/eKpntg7p6i4</a:t>
            </a:r>
            <a:endParaRPr lang="pl-PL" dirty="0">
              <a:solidFill>
                <a:prstClr val="black"/>
              </a:solidFill>
            </a:endParaRPr>
          </a:p>
          <a:p>
            <a:pPr lvl="0"/>
            <a:endParaRPr lang="pl-PL" dirty="0">
              <a:solidFill>
                <a:prstClr val="black"/>
              </a:solidFill>
            </a:endParaRPr>
          </a:p>
          <a:p>
            <a:pPr lvl="0"/>
            <a:r>
              <a:rPr lang="pl-PL" dirty="0">
                <a:solidFill>
                  <a:prstClr val="black"/>
                </a:solidFill>
                <a:hlinkClick r:id="rId4"/>
              </a:rPr>
              <a:t>https://learningapps.org/watch?v=p2aufrjaj20</a:t>
            </a:r>
            <a:endParaRPr lang="pl-PL" dirty="0">
              <a:solidFill>
                <a:prstClr val="black"/>
              </a:solidFill>
            </a:endParaRPr>
          </a:p>
          <a:p>
            <a:pPr lvl="0"/>
            <a:endParaRPr lang="pl-PL" dirty="0">
              <a:solidFill>
                <a:prstClr val="black"/>
              </a:solidFill>
            </a:endParaRPr>
          </a:p>
          <a:p>
            <a:pPr lvl="0"/>
            <a:r>
              <a:rPr lang="pl-PL" dirty="0">
                <a:solidFill>
                  <a:prstClr val="black"/>
                </a:solidFill>
                <a:hlinkClick r:id="rId5"/>
              </a:rPr>
              <a:t>https://learningapps.org/view8505679</a:t>
            </a:r>
            <a:endParaRPr lang="pl-PL" dirty="0">
              <a:solidFill>
                <a:prstClr val="black"/>
              </a:solidFill>
            </a:endParaRPr>
          </a:p>
          <a:p>
            <a:pPr lvl="0"/>
            <a:endParaRPr lang="pl-PL" dirty="0">
              <a:solidFill>
                <a:prstClr val="black"/>
              </a:solidFill>
            </a:endParaRPr>
          </a:p>
          <a:p>
            <a:pPr lvl="0"/>
            <a:endParaRPr lang="pl-PL" dirty="0">
              <a:solidFill>
                <a:prstClr val="black"/>
              </a:solidFill>
            </a:endParaRPr>
          </a:p>
          <a:p>
            <a:pPr lvl="0"/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62BB0A8-039E-4F20-A3BE-25F3FB19912F}"/>
              </a:ext>
            </a:extLst>
          </p:cNvPr>
          <p:cNvSpPr txBox="1"/>
          <p:nvPr/>
        </p:nvSpPr>
        <p:spPr>
          <a:xfrm>
            <a:off x="3048000" y="1273215"/>
            <a:ext cx="5017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Wykonaj zadania i obejrzyj filmik:</a:t>
            </a:r>
          </a:p>
        </p:txBody>
      </p:sp>
      <p:sp>
        <p:nvSpPr>
          <p:cNvPr id="8" name="Strzałka: w dół 7">
            <a:extLst>
              <a:ext uri="{FF2B5EF4-FFF2-40B4-BE49-F238E27FC236}">
                <a16:creationId xmlns:a16="http://schemas.microsoft.com/office/drawing/2014/main" id="{CA104679-15EC-4070-AEA9-E38E022DB15D}"/>
              </a:ext>
            </a:extLst>
          </p:cNvPr>
          <p:cNvSpPr/>
          <p:nvPr/>
        </p:nvSpPr>
        <p:spPr>
          <a:xfrm>
            <a:off x="4421530" y="1796435"/>
            <a:ext cx="196769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990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4EF1D80C-745E-4C59-84E9-7E2B7B84BBAA}"/>
              </a:ext>
            </a:extLst>
          </p:cNvPr>
          <p:cNvGrpSpPr/>
          <p:nvPr/>
        </p:nvGrpSpPr>
        <p:grpSpPr>
          <a:xfrm>
            <a:off x="855662" y="0"/>
            <a:ext cx="10480675" cy="6858000"/>
            <a:chOff x="869950" y="-38100"/>
            <a:chExt cx="10452100" cy="6934200"/>
          </a:xfrm>
        </p:grpSpPr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DD184E6E-1FFD-466D-99C1-1C35DE16E9CA}"/>
                </a:ext>
              </a:extLst>
            </p:cNvPr>
            <p:cNvSpPr/>
            <p:nvPr/>
          </p:nvSpPr>
          <p:spPr>
            <a:xfrm>
              <a:off x="869950" y="-38100"/>
              <a:ext cx="10452100" cy="6934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AA5E0583-4A0B-4664-A8BB-AD9E5BBF7C2D}"/>
                </a:ext>
              </a:extLst>
            </p:cNvPr>
            <p:cNvSpPr/>
            <p:nvPr/>
          </p:nvSpPr>
          <p:spPr>
            <a:xfrm>
              <a:off x="1181100" y="238126"/>
              <a:ext cx="9839325" cy="623887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/>
                <a:t>   </a:t>
              </a:r>
            </a:p>
          </p:txBody>
        </p:sp>
      </p:grpSp>
      <p:sp>
        <p:nvSpPr>
          <p:cNvPr id="5" name="Prostokąt 4">
            <a:extLst>
              <a:ext uri="{FF2B5EF4-FFF2-40B4-BE49-F238E27FC236}">
                <a16:creationId xmlns:a16="http://schemas.microsoft.com/office/drawing/2014/main" id="{D030359E-C47D-43D4-B31E-FCF0560E7E9E}"/>
              </a:ext>
            </a:extLst>
          </p:cNvPr>
          <p:cNvSpPr/>
          <p:nvPr/>
        </p:nvSpPr>
        <p:spPr>
          <a:xfrm>
            <a:off x="1770927" y="982177"/>
            <a:ext cx="871573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9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uwagę.</a:t>
            </a:r>
          </a:p>
          <a:p>
            <a:pPr lvl="0" algn="ctr"/>
            <a:endParaRPr lang="pl-PL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pl-P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Teraz możesz wykonać zadania </a:t>
            </a:r>
          </a:p>
          <a:p>
            <a:pPr lvl="0" algn="ctr"/>
            <a:r>
              <a:rPr lang="pl-P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kartach pracy:</a:t>
            </a:r>
          </a:p>
        </p:txBody>
      </p:sp>
    </p:spTree>
    <p:extLst>
      <p:ext uri="{BB962C8B-B14F-4D97-AF65-F5344CB8AC3E}">
        <p14:creationId xmlns:p14="http://schemas.microsoft.com/office/powerpoint/2010/main" val="224798313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214</Words>
  <Application>Microsoft Office PowerPoint</Application>
  <PresentationFormat>Panoramiczny</PresentationFormat>
  <Paragraphs>35</Paragraphs>
  <Slides>10</Slides>
  <Notes>0</Notes>
  <HiddenSlides>1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Szkolne Litery EFN</vt:lpstr>
      <vt:lpstr>Times New Roman</vt:lpstr>
      <vt:lpstr>Motyw pakietu Office</vt:lpstr>
      <vt:lpstr>Trochę mowy  o częściach mowy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Trochę mowy o częściach mowy</dc:title>
  <dc:creator>Vostro 15</dc:creator>
  <cp:lastModifiedBy>Vostro 15</cp:lastModifiedBy>
  <cp:revision>23</cp:revision>
  <dcterms:created xsi:type="dcterms:W3CDTF">2020-04-24T08:38:17Z</dcterms:created>
  <dcterms:modified xsi:type="dcterms:W3CDTF">2020-04-26T22:38:19Z</dcterms:modified>
</cp:coreProperties>
</file>