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0F1ED-8BE7-4892-9DC2-16BD2B6F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07C9A1-A2F6-435C-A448-0231D104F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D6F076-E1BF-4D44-8E28-C988FF51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63097E-382E-4DA6-9B33-DDA3B54F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669E75D-D0B7-439C-9D7D-216F38B1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39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B7009-57CA-4EA0-8FD4-5BAB250E1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7E9D6A0-C336-456F-BBDF-53898B37F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56B968-634B-4406-A3B1-F7135D88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BCF824-39FF-4208-9310-3DB98764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9172B26-63A2-49F2-9437-BF454A4A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774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3D67E60-F333-4A16-9380-271BE7AB8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E011714-9056-43DF-95E4-0FE09A355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55E55E5-DF06-412F-947A-179B8C4B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5783765-A512-405B-BD2D-C59EFC26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0EEDB5-9613-4302-A01D-9D34037C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415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14C55-D04E-4A98-95B5-A9038F3A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FD811-FE1B-4A28-A343-B5564A353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4D0F4D-3A3A-4E03-90CF-9EFD2B1B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92D67C1-5BFA-41C9-8EA6-AFAFC08D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1B838F3-0357-42A2-B7A3-9D7F10F1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73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DB903-71AD-4CEA-8AA7-BD90D904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DA8B2E-0668-4F91-A66E-81DF1811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D6D6DE-38E2-4ED4-8D21-ED440CA8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93D9C1A-0BB6-483B-843F-F4E790BF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2BA4392-1D8D-48A5-8033-9E334F45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0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E0D0E-EDB2-4B54-892F-080F4C1B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0DB9E0-AA0D-47E4-9782-FB89B5A76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2D4037C-1874-4E5C-9737-208C5A47A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4EF652D-9965-43B6-A17C-08A94ED8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5223195-851C-4D65-A7A2-EABD511B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62D3543-6074-4451-A04F-8C7163D5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31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F6C54-3848-49A6-B7DB-8EC06668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419CC8-9F80-427D-A24B-7C7BDA1CA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D437192-5641-47EC-945C-571235E6A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4BE738-9A13-4D68-A6E2-ADB386F06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5E8F8DA-ABE5-4578-A5B1-B742AA57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AA48DB8-B15C-4AD1-908E-0D3E63B8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5210180-537A-4A0B-A535-CD29F6BA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78DC7BB-70C3-4089-960C-199C5764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34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AD30B-3A00-4348-A5B8-1A829A73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33DD896-371C-49B0-885E-CEA4D7DC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1F36FC3-F660-47A4-83AB-8003F1F6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214A113-3998-4291-BA0A-4CA05A69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259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EE0F105-FB20-4E9E-AD7D-E9D77C15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101EC72-1161-4470-8416-E1394275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1D1EA1D-8B9E-487C-90FE-DC53B86F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66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A22ED-145F-496B-A662-39C0D597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CFECF2-C1FC-446E-994B-CA11DFD3E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5C39D9-C218-49CC-8BA7-B26877F13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606B40C-49F3-4666-9C35-8EA8B0A1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4317C17-B70C-4CDD-B953-1B4C20A7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C4DF5E6-BC5E-4605-A2C4-FA02C0DA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4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FD3F9-76B6-4901-8566-C97943E3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AF1BFD4-5283-45FE-8A4B-937C5DF04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F6F50F-AB40-410A-AEFC-6AE391CB8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B339492-136D-4A5D-88BC-8F091372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AD4400E-5D77-4341-AF4B-5912FEB4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C1180CD-00F3-484E-8795-671BCF3B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7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503D66E-AB5A-4001-9173-34C73EB9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69E0CF-5C37-40CC-A93B-F8A820D3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26877E-618B-4A9D-9838-7CFD1D023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0D0A-78FD-4151-AEE1-410754966CE4}" type="datetimeFigureOut">
              <a:rPr lang="sk-SK" smtClean="0"/>
              <a:t>28. 6. 2022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85F013-B498-4FD5-AC82-B75FD2F84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B04879-A62D-42BE-A591-28A248FE2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878F-7039-4175-B015-0C9FBD089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86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 descr="Projekt 2019 - 2022 | Gymnazium Trebisov">
            <a:extLst>
              <a:ext uri="{FF2B5EF4-FFF2-40B4-BE49-F238E27FC236}">
                <a16:creationId xmlns:a16="http://schemas.microsoft.com/office/drawing/2014/main" id="{966E188A-7ECA-4CEE-B932-0BE7C30C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343" y="1171727"/>
            <a:ext cx="8135254" cy="20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FA30F4-5DCA-4772-85BC-B60185E7C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4267831"/>
            <a:ext cx="7970903" cy="1071585"/>
          </a:xfrm>
        </p:spPr>
        <p:txBody>
          <a:bodyPr>
            <a:normAutofit/>
          </a:bodyPr>
          <a:lstStyle/>
          <a:p>
            <a:pPr algn="l"/>
            <a:r>
              <a:rPr lang="sk-SK" sz="4800">
                <a:solidFill>
                  <a:srgbClr val="FFFFFF"/>
                </a:solidFill>
              </a:rPr>
              <a:t>Daňové priznanie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8A2E0C-2A86-4FDA-9C2A-55D91F25A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5345714"/>
            <a:ext cx="7970903" cy="538211"/>
          </a:xfrm>
        </p:spPr>
        <p:txBody>
          <a:bodyPr anchor="t">
            <a:normAutofit/>
          </a:bodyPr>
          <a:lstStyle/>
          <a:p>
            <a:pPr algn="l"/>
            <a:r>
              <a:rPr lang="sk-SK" sz="1100">
                <a:solidFill>
                  <a:srgbClr val="FEFFFF"/>
                </a:solidFill>
              </a:rPr>
              <a:t>Ing. Alena Buchtová</a:t>
            </a:r>
          </a:p>
          <a:p>
            <a:pPr algn="l"/>
            <a:r>
              <a:rPr lang="sk-SK" sz="1100">
                <a:solidFill>
                  <a:srgbClr val="FEFFFF"/>
                </a:solidFill>
              </a:rPr>
              <a:t>Február 2022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61210-6214-4001-A54C-725BAB3E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Daňové priznanie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65B39D-B59A-45F3-8806-5BDF97CA8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                                                                    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17284F1-9D81-42BC-B3B0-3758DB2158EF}"/>
              </a:ext>
            </a:extLst>
          </p:cNvPr>
          <p:cNvSpPr/>
          <p:nvPr/>
        </p:nvSpPr>
        <p:spPr>
          <a:xfrm flipH="1">
            <a:off x="3756736" y="2880397"/>
            <a:ext cx="2689934" cy="739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Daň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BF503BC1-3C44-4232-8DDB-B633A007A959}"/>
              </a:ext>
            </a:extLst>
          </p:cNvPr>
          <p:cNvSpPr/>
          <p:nvPr/>
        </p:nvSpPr>
        <p:spPr>
          <a:xfrm flipH="1">
            <a:off x="1404153" y="4245006"/>
            <a:ext cx="2689934" cy="739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 Daň z prímu právnických osôb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3F8F347F-F4B2-4308-A7AC-0C597F98B81B}"/>
              </a:ext>
            </a:extLst>
          </p:cNvPr>
          <p:cNvSpPr/>
          <p:nvPr/>
        </p:nvSpPr>
        <p:spPr>
          <a:xfrm flipH="1">
            <a:off x="5952479" y="4234906"/>
            <a:ext cx="2689934" cy="649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Daň z príjmu fyzických osôb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B4ED864-3346-4E64-BB55-4C8392D06D1B}"/>
              </a:ext>
            </a:extLst>
          </p:cNvPr>
          <p:cNvSpPr/>
          <p:nvPr/>
        </p:nvSpPr>
        <p:spPr>
          <a:xfrm flipH="1">
            <a:off x="8441924" y="5521998"/>
            <a:ext cx="2689934" cy="739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Daň zo živnosti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DE6A87D-403A-4208-9D39-72EED282A14C}"/>
              </a:ext>
            </a:extLst>
          </p:cNvPr>
          <p:cNvSpPr/>
          <p:nvPr/>
        </p:nvSpPr>
        <p:spPr>
          <a:xfrm flipH="1">
            <a:off x="3907656" y="5606988"/>
            <a:ext cx="2689934" cy="739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Daň zo závislej činnosti</a:t>
            </a:r>
          </a:p>
        </p:txBody>
      </p: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9A3007E5-C8AB-4173-B657-F2A01B39E13B}"/>
              </a:ext>
            </a:extLst>
          </p:cNvPr>
          <p:cNvCxnSpPr>
            <a:stCxn id="4" idx="5"/>
          </p:cNvCxnSpPr>
          <p:nvPr/>
        </p:nvCxnSpPr>
        <p:spPr>
          <a:xfrm flipH="1">
            <a:off x="2939989" y="3511989"/>
            <a:ext cx="1210679" cy="73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>
            <a:extLst>
              <a:ext uri="{FF2B5EF4-FFF2-40B4-BE49-F238E27FC236}">
                <a16:creationId xmlns:a16="http://schemas.microsoft.com/office/drawing/2014/main" id="{9A3B78AD-5F9E-4C0F-8A44-35DB6BA9B3EB}"/>
              </a:ext>
            </a:extLst>
          </p:cNvPr>
          <p:cNvCxnSpPr>
            <a:stCxn id="4" idx="3"/>
          </p:cNvCxnSpPr>
          <p:nvPr/>
        </p:nvCxnSpPr>
        <p:spPr>
          <a:xfrm>
            <a:off x="6052738" y="3511989"/>
            <a:ext cx="1573180" cy="7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AAC5AFBC-54EC-4605-9EF1-DED60E5CFD4E}"/>
              </a:ext>
            </a:extLst>
          </p:cNvPr>
          <p:cNvCxnSpPr>
            <a:cxnSpLocks/>
            <a:stCxn id="10" idx="4"/>
            <a:endCxn id="12" idx="1"/>
          </p:cNvCxnSpPr>
          <p:nvPr/>
        </p:nvCxnSpPr>
        <p:spPr>
          <a:xfrm flipH="1">
            <a:off x="6203658" y="4884071"/>
            <a:ext cx="1093788" cy="831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>
            <a:extLst>
              <a:ext uri="{FF2B5EF4-FFF2-40B4-BE49-F238E27FC236}">
                <a16:creationId xmlns:a16="http://schemas.microsoft.com/office/drawing/2014/main" id="{D3C2B538-03E7-4382-8B85-1CDD7AE5C7BE}"/>
              </a:ext>
            </a:extLst>
          </p:cNvPr>
          <p:cNvCxnSpPr>
            <a:stCxn id="10" idx="4"/>
            <a:endCxn id="11" idx="7"/>
          </p:cNvCxnSpPr>
          <p:nvPr/>
        </p:nvCxnSpPr>
        <p:spPr>
          <a:xfrm>
            <a:off x="7297446" y="4884071"/>
            <a:ext cx="1538410" cy="74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1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508DEB-5095-46EB-804F-E519BE87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>
                <a:solidFill>
                  <a:srgbClr val="FFFFFF"/>
                </a:solidFill>
              </a:rPr>
              <a:t>Daň z príjmu právnických osôb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03DF903-ADCD-4638-BD84-579F07CD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k-SK" sz="2200" dirty="0"/>
              <a:t>Základom dane je výsledok hospodárenia – z podvojného účtovníctva</a:t>
            </a:r>
          </a:p>
          <a:p>
            <a:pPr marL="0" indent="0">
              <a:buNone/>
            </a:pPr>
            <a:r>
              <a:rPr lang="sk-SK" sz="2200" dirty="0"/>
              <a:t>    - výnosy sú väčšie ako náklady – zisk</a:t>
            </a:r>
          </a:p>
          <a:p>
            <a:pPr marL="0" indent="0">
              <a:buNone/>
            </a:pPr>
            <a:r>
              <a:rPr lang="sk-SK" sz="2200" dirty="0"/>
              <a:t>    - výnosy sú menšie ako náklady – strata</a:t>
            </a:r>
          </a:p>
          <a:p>
            <a:pPr marL="0" indent="0">
              <a:buNone/>
            </a:pPr>
            <a:r>
              <a:rPr lang="sk-SK" sz="2200" dirty="0"/>
              <a:t>    - výnosy sa rovnajú nákladom – hospodársky výsledok je rovný 0</a:t>
            </a:r>
          </a:p>
          <a:p>
            <a:pPr marL="0" indent="0">
              <a:buNone/>
            </a:pPr>
            <a:endParaRPr lang="sk-SK" sz="2200" dirty="0"/>
          </a:p>
          <a:p>
            <a:pPr marL="0" indent="0">
              <a:buNone/>
            </a:pPr>
            <a:r>
              <a:rPr lang="sk-SK" sz="2200" dirty="0"/>
              <a:t>Výsledok hospodárenia sa musí upraviť o </a:t>
            </a:r>
            <a:r>
              <a:rPr lang="sk-SK" sz="2200" dirty="0" err="1"/>
              <a:t>pripočitateľné</a:t>
            </a:r>
            <a:r>
              <a:rPr lang="sk-SK" sz="2200" dirty="0"/>
              <a:t> a </a:t>
            </a:r>
            <a:r>
              <a:rPr lang="sk-SK" sz="2200" dirty="0" err="1"/>
              <a:t>odpočitateľné</a:t>
            </a:r>
            <a:r>
              <a:rPr lang="sk-SK" sz="2200" dirty="0"/>
              <a:t> položky</a:t>
            </a:r>
          </a:p>
          <a:p>
            <a:pPr marL="0" indent="0">
              <a:buNone/>
            </a:pPr>
            <a:endParaRPr lang="sk-SK" sz="2200" dirty="0"/>
          </a:p>
          <a:p>
            <a:pPr marL="0" indent="0">
              <a:buNone/>
            </a:pPr>
            <a:r>
              <a:rPr lang="sk-SK" sz="2200" dirty="0"/>
              <a:t>Daň z príjmov právnickej osoby je 21%</a:t>
            </a:r>
          </a:p>
        </p:txBody>
      </p:sp>
    </p:spTree>
    <p:extLst>
      <p:ext uri="{BB962C8B-B14F-4D97-AF65-F5344CB8AC3E}">
        <p14:creationId xmlns:p14="http://schemas.microsoft.com/office/powerpoint/2010/main" val="393281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B7FECA-F7A8-4B72-B282-26899AE4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 príjmu právnických osôb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AFD334-3274-4DB5-818A-80A8E4FE3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k-SK" sz="1700"/>
              <a:t>Pripočitateľné položky</a:t>
            </a:r>
          </a:p>
          <a:p>
            <a:pPr marL="0" indent="0">
              <a:buNone/>
            </a:pPr>
            <a:endParaRPr lang="sk-SK" sz="1700"/>
          </a:p>
          <a:p>
            <a:pPr marL="0" indent="0">
              <a:buNone/>
            </a:pPr>
            <a:r>
              <a:rPr lang="sk-SK" sz="1700"/>
              <a:t>   - rozdiely medzi účtovnými a daňovými odpismi</a:t>
            </a:r>
          </a:p>
          <a:p>
            <a:pPr marL="0" indent="0">
              <a:buNone/>
            </a:pPr>
            <a:r>
              <a:rPr lang="sk-SK" sz="1700"/>
              <a:t>   - cestovné náhrady poskytnuté nad limit</a:t>
            </a:r>
          </a:p>
          <a:p>
            <a:pPr marL="0" indent="0">
              <a:buNone/>
            </a:pPr>
            <a:r>
              <a:rPr lang="sk-SK" sz="1700"/>
              <a:t>   - poskytnuté dary</a:t>
            </a:r>
          </a:p>
          <a:p>
            <a:pPr marL="0" indent="0">
              <a:buNone/>
            </a:pPr>
            <a:r>
              <a:rPr lang="sk-SK" sz="1700"/>
              <a:t>   - zaplatené pokuty </a:t>
            </a:r>
          </a:p>
          <a:p>
            <a:pPr marL="0" indent="0">
              <a:buNone/>
            </a:pPr>
            <a:r>
              <a:rPr lang="sk-SK" sz="1700"/>
              <a:t>   - manká a škody</a:t>
            </a:r>
          </a:p>
          <a:p>
            <a:pPr marL="0" indent="0">
              <a:buNone/>
            </a:pPr>
            <a:r>
              <a:rPr lang="sk-SK" sz="1700"/>
              <a:t>   - odmeny členom orgánov spoločnosti</a:t>
            </a:r>
          </a:p>
          <a:p>
            <a:pPr marL="0" indent="0">
              <a:buNone/>
            </a:pPr>
            <a:r>
              <a:rPr lang="sk-SK" sz="1700"/>
              <a:t>   - kurzové zisky</a:t>
            </a:r>
          </a:p>
          <a:p>
            <a:pPr marL="0" indent="0">
              <a:buNone/>
            </a:pPr>
            <a:r>
              <a:rPr lang="sk-SK" sz="170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4073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CE2224-7654-433A-8B7E-A6D8EB6C6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 príjmu právnických osôb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9D3665-6CA6-47C9-BEBB-CE32E4685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k-SK" sz="2200"/>
              <a:t>Odpočitateľné položky</a:t>
            </a:r>
          </a:p>
          <a:p>
            <a:pPr marL="0" indent="0">
              <a:buNone/>
            </a:pPr>
            <a:endParaRPr lang="sk-SK" sz="2200"/>
          </a:p>
          <a:p>
            <a:pPr marL="0" indent="0">
              <a:buNone/>
            </a:pPr>
            <a:r>
              <a:rPr lang="sk-SK" sz="2200"/>
              <a:t>   - výnosy z finančného majetku</a:t>
            </a:r>
          </a:p>
          <a:p>
            <a:pPr marL="0" indent="0">
              <a:buNone/>
            </a:pPr>
            <a:r>
              <a:rPr lang="sk-SK" sz="2200"/>
              <a:t>   - kurzové straty</a:t>
            </a:r>
          </a:p>
          <a:p>
            <a:pPr marL="0" indent="0">
              <a:buNone/>
            </a:pPr>
            <a:r>
              <a:rPr lang="sk-SK" sz="2200"/>
              <a:t>   - úroky z omeškania a pokuty</a:t>
            </a:r>
          </a:p>
          <a:p>
            <a:pPr marL="0" indent="0">
              <a:buNone/>
            </a:pPr>
            <a:r>
              <a:rPr lang="sk-SK" sz="2200"/>
              <a:t>   - príjem z cenných papierov</a:t>
            </a:r>
          </a:p>
          <a:p>
            <a:pPr marL="0" indent="0">
              <a:buNone/>
            </a:pPr>
            <a:endParaRPr lang="sk-SK" sz="2200"/>
          </a:p>
          <a:p>
            <a:pPr marL="0" indent="0">
              <a:buNone/>
            </a:pPr>
            <a:r>
              <a:rPr lang="sk-SK" sz="2200"/>
              <a:t>https://pfseform.financnasprava.sk/Formulare/eFormVzor/DP/form.525.html</a:t>
            </a:r>
          </a:p>
          <a:p>
            <a:pPr marL="0" indent="0">
              <a:buNone/>
            </a:pPr>
            <a:endParaRPr lang="sk-SK" sz="2200"/>
          </a:p>
        </p:txBody>
      </p:sp>
    </p:spTree>
    <p:extLst>
      <p:ext uri="{BB962C8B-B14F-4D97-AF65-F5344CB8AC3E}">
        <p14:creationId xmlns:p14="http://schemas.microsoft.com/office/powerpoint/2010/main" val="265430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7EC18D-3D72-4F77-988B-C2BECEFD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zo závislej činnosti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41C4FD-DFB4-4D84-82D2-2E95906A3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k-SK" sz="2200" b="1"/>
              <a:t>Hrubá mzda</a:t>
            </a:r>
          </a:p>
          <a:p>
            <a:endParaRPr lang="sk-SK" sz="2200" b="1"/>
          </a:p>
          <a:p>
            <a:pPr marL="0" indent="0">
              <a:buNone/>
            </a:pPr>
            <a:r>
              <a:rPr lang="sk-SK" sz="2200"/>
              <a:t>   - odvody do sociálnej a zdravotnej poisťovne</a:t>
            </a:r>
          </a:p>
          <a:p>
            <a:pPr marL="0" indent="0">
              <a:buNone/>
            </a:pPr>
            <a:r>
              <a:rPr lang="sk-SK" sz="2200"/>
              <a:t>   - </a:t>
            </a:r>
            <a:r>
              <a:rPr lang="sk-SK" sz="2200" u="sng"/>
              <a:t>nezdaniteľná časť základu dane (375,95 €)</a:t>
            </a:r>
          </a:p>
          <a:p>
            <a:pPr marL="0" indent="0">
              <a:buNone/>
            </a:pPr>
            <a:r>
              <a:rPr lang="sk-SK" sz="2200"/>
              <a:t>   = základ dane</a:t>
            </a:r>
          </a:p>
          <a:p>
            <a:pPr marL="0" indent="0">
              <a:buNone/>
            </a:pPr>
            <a:r>
              <a:rPr lang="sk-SK" sz="2200"/>
              <a:t>       základ dane x 19 % daň z príjmu zo závislej činnosti = daň z príjmu </a:t>
            </a:r>
          </a:p>
          <a:p>
            <a:pPr marL="0" indent="0">
              <a:buNone/>
            </a:pPr>
            <a:endParaRPr lang="sk-SK" sz="2200"/>
          </a:p>
          <a:p>
            <a:pPr marL="0" indent="0">
              <a:buNone/>
            </a:pPr>
            <a:r>
              <a:rPr lang="sk-SK" sz="2200" b="1"/>
              <a:t>Čistá mzda = hrubá mzda – odvody – daň z príjmu</a:t>
            </a:r>
            <a:endParaRPr lang="sk-SK" sz="2200" b="1" u="sng"/>
          </a:p>
          <a:p>
            <a:endParaRPr lang="sk-SK" sz="2200"/>
          </a:p>
        </p:txBody>
      </p:sp>
    </p:spTree>
    <p:extLst>
      <p:ext uri="{BB962C8B-B14F-4D97-AF65-F5344CB8AC3E}">
        <p14:creationId xmlns:p14="http://schemas.microsoft.com/office/powerpoint/2010/main" val="98279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9D5E5A-7354-4EFC-B983-64EECC5A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zo závislej činnosti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9E469C-8458-4142-846D-09DAACC7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sk-SK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Vysporiadanie dane zo závislej činnosti môže zamestnanec urobiť dvoma spôsobmi:</a:t>
            </a:r>
          </a:p>
          <a:p>
            <a:pPr marL="514350" indent="-514350">
              <a:buAutoNum type="arabicPeriod"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Požiadať zamestnávateľa o ročné zúčtovanie dane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2. Vyplniť daňové priznanie typu A</a:t>
            </a:r>
          </a:p>
          <a:p>
            <a:pPr marL="0" indent="0">
              <a:buNone/>
            </a:pPr>
            <a:endParaRPr lang="sk-SK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https://www.financnasprava.sk/sk/elektronicke-sluzby/verejne-sluzby/katalog-danovych-a-colnych/katalog-vzorov-tlaciv</a:t>
            </a:r>
          </a:p>
          <a:p>
            <a:endParaRPr lang="sk-SK" sz="2400"/>
          </a:p>
        </p:txBody>
      </p:sp>
    </p:spTree>
    <p:extLst>
      <p:ext uri="{BB962C8B-B14F-4D97-AF65-F5344CB8AC3E}">
        <p14:creationId xmlns:p14="http://schemas.microsoft.com/office/powerpoint/2010/main" val="1390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0C575E4-093A-421B-BADC-C5AF0AA9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 príjmu SZČO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EE406F-3A32-4922-ABE4-8A9B96EF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sk-SK" sz="2200"/>
              <a:t>Základ dane samostatne zárobkovo činnej osoby sa vypočíta ako rozdiel príjmov a výdavkov, pričom živnostník môže uplatniť dva spôsoby stanovenia výšky výdavkov:</a:t>
            </a:r>
          </a:p>
          <a:p>
            <a:pPr marL="0" indent="0">
              <a:buNone/>
            </a:pPr>
            <a:endParaRPr lang="sk-SK" sz="2200"/>
          </a:p>
          <a:p>
            <a:pPr marL="0" indent="0">
              <a:buNone/>
            </a:pPr>
            <a:r>
              <a:rPr lang="sk-SK" sz="2200"/>
              <a:t>a/ reálne výdavky – výdavky podložené účtovnými dokladmi v peňažnom denníku</a:t>
            </a:r>
          </a:p>
          <a:p>
            <a:pPr marL="0" indent="0">
              <a:buNone/>
            </a:pPr>
            <a:endParaRPr lang="sk-SK" sz="2200"/>
          </a:p>
          <a:p>
            <a:pPr marL="0" indent="0">
              <a:buNone/>
            </a:pPr>
            <a:r>
              <a:rPr lang="sk-SK" sz="2200"/>
              <a:t>b/ paušálne výdavky – vo výške 60% zo svojich zdaniteľných príjmov bez dokladovania týchto výdavkoch, navyše k týmto výdavkom si môže uplatniť skutočne zaplatené odvody na sociálnu a zdravotnú poisťovňu</a:t>
            </a:r>
          </a:p>
        </p:txBody>
      </p:sp>
    </p:spTree>
    <p:extLst>
      <p:ext uri="{BB962C8B-B14F-4D97-AF65-F5344CB8AC3E}">
        <p14:creationId xmlns:p14="http://schemas.microsoft.com/office/powerpoint/2010/main" val="343101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AA908A-D188-470C-9E5A-98E7AB85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sk-SK" sz="4000" b="1">
                <a:solidFill>
                  <a:srgbClr val="FFFFFF"/>
                </a:solidFill>
              </a:rPr>
              <a:t>Daň z príjmu SZČO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007278-63A1-4C8E-BCDF-6BDE23F3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Sadzba dane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15% - ak zdaniteľné príjmy nepresiahnu 49 790 €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Ak zdaniteľné príjmy presiahnu 49 790 €: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19% - ak je základ dane menší ako 37 981,96 €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25 % - z čiastky prevyšujúcej 37 981,96 €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Vypĺňa sa daňové priznanie typu B:</a:t>
            </a:r>
          </a:p>
          <a:p>
            <a:pPr marL="0" indent="0">
              <a:buNone/>
            </a:pPr>
            <a:r>
              <a:rPr lang="sk-SK" sz="2400">
                <a:latin typeface="Times New Roman" panose="02020603050405020304" pitchFamily="18" charset="0"/>
                <a:cs typeface="Times New Roman" panose="02020603050405020304" pitchFamily="18" charset="0"/>
              </a:rPr>
              <a:t>https://pfseform.financnasprava.sk/Formulare/eFormVzor/DP/form.524.html</a:t>
            </a:r>
          </a:p>
          <a:p>
            <a:endParaRPr lang="sk-SK" sz="2400"/>
          </a:p>
        </p:txBody>
      </p:sp>
    </p:spTree>
    <p:extLst>
      <p:ext uri="{BB962C8B-B14F-4D97-AF65-F5344CB8AC3E}">
        <p14:creationId xmlns:p14="http://schemas.microsoft.com/office/powerpoint/2010/main" val="295553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434</Words>
  <Application>Microsoft Office PowerPoint</Application>
  <PresentationFormat>Širokouhlá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Motív Office</vt:lpstr>
      <vt:lpstr>Daňové priznanie</vt:lpstr>
      <vt:lpstr>Daňové priznanie</vt:lpstr>
      <vt:lpstr>Daň z príjmu právnických osôb</vt:lpstr>
      <vt:lpstr>Daň z príjmu právnických osôb</vt:lpstr>
      <vt:lpstr>Daň z príjmu právnických osôb</vt:lpstr>
      <vt:lpstr>Daň zo závislej činnosti</vt:lpstr>
      <vt:lpstr>Daň zo závislej činnosti</vt:lpstr>
      <vt:lpstr>Daň z príjmu SZČO</vt:lpstr>
      <vt:lpstr>Daň z príjmu SZČO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Buchtová Alena Ing.</dc:creator>
  <cp:lastModifiedBy>Centrum voľného času pri SOŠ drevárskej a stavebnej Krásno nad Kysucou</cp:lastModifiedBy>
  <cp:revision>7</cp:revision>
  <dcterms:created xsi:type="dcterms:W3CDTF">2022-01-06T12:47:39Z</dcterms:created>
  <dcterms:modified xsi:type="dcterms:W3CDTF">2022-06-28T07:31:02Z</dcterms:modified>
</cp:coreProperties>
</file>