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62" r:id="rId3"/>
    <p:sldId id="259" r:id="rId4"/>
    <p:sldId id="264" r:id="rId5"/>
    <p:sldId id="265" r:id="rId6"/>
    <p:sldId id="263" r:id="rId7"/>
    <p:sldId id="266" r:id="rId8"/>
    <p:sldId id="267" r:id="rId9"/>
    <p:sldId id="260" r:id="rId10"/>
    <p:sldId id="269" r:id="rId11"/>
    <p:sldId id="268" r:id="rId12"/>
    <p:sldId id="261" r:id="rId13"/>
    <p:sldId id="270" r:id="rId14"/>
    <p:sldId id="272" r:id="rId15"/>
    <p:sldId id="273" r:id="rId16"/>
    <p:sldId id="271" r:id="rId17"/>
    <p:sldId id="257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56" d="100"/>
          <a:sy n="56" d="100"/>
        </p:scale>
        <p:origin x="70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8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46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50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51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81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6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7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6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4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6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3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88" r:id="rId7"/>
    <p:sldLayoutId id="2147483689" r:id="rId8"/>
    <p:sldLayoutId id="2147483690" r:id="rId9"/>
    <p:sldLayoutId id="2147483691" r:id="rId10"/>
    <p:sldLayoutId id="2147483698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flickr.com/photos/tedxbratislava/5787843060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ickr.com/photos/tedxbratislava/5812893061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Slacklinin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ickr.com/photos/tedxbratislava/5813338890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ickr.com/photos/tedxbratislava/5812778869/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live.staticflickr.com/2056/5812888589_3cfa3f024b_b.jpg" TargetMode="External"/><Relationship Id="rId3" Type="http://schemas.openxmlformats.org/officeDocument/2006/relationships/hyperlink" Target="https://pl.wikipedia.org/wiki/Jan_Mela" TargetMode="External"/><Relationship Id="rId7" Type="http://schemas.openxmlformats.org/officeDocument/2006/relationships/hyperlink" Target="https://live.staticflickr.com/2579/5813459912_14ea570bc5_b.jpg" TargetMode="External"/><Relationship Id="rId2" Type="http://schemas.openxmlformats.org/officeDocument/2006/relationships/hyperlink" Target="http://pozahoryzonty.org/jasie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ive.staticflickr.com/2355/5812778869_8aa0114ec5_b.jpg" TargetMode="External"/><Relationship Id="rId5" Type="http://schemas.openxmlformats.org/officeDocument/2006/relationships/hyperlink" Target="https://live.staticflickr.com/5101/5787843060_0d9be4101c_n.jpg" TargetMode="External"/><Relationship Id="rId4" Type="http://schemas.openxmlformats.org/officeDocument/2006/relationships/hyperlink" Target="https://deon.pl/inteligentne-zycie/styl-zycia/jan-mela-jestem-szczesciarzem-wywiad,408755" TargetMode="External"/><Relationship Id="rId9" Type="http://schemas.openxmlformats.org/officeDocument/2006/relationships/hyperlink" Target="https://upload.wikimedia.org/wikipedia/commons/e/e0/Cambridgeslackerssaf40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ickr.com/photos/tedxbratislava/5812893061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ickr.com/photos/tedxbratislava/581345991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ickr.com/photos/tedxbratislava/5812888589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ickr.com/photos/tedxbratislava/581333889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ickr.com/photos/tedxbratislava/5812893061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Marek_Kami%C5%84sk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310E06F9-9F12-4D1B-92C0-4B30818D0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DA29CF3-8B8B-4DDF-A19B-72E0059DD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DC57656-A01F-4B32-B5C4-D171EDC9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351485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DEA49F7-1946-40FE-ACF9-81D0AC97CA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59" y="-7281"/>
            <a:ext cx="12191999" cy="3522134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DA6C87A-BE1B-F94D-AEA8-156673115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744909"/>
            <a:ext cx="5562600" cy="2379291"/>
          </a:xfrm>
        </p:spPr>
        <p:txBody>
          <a:bodyPr anchor="b">
            <a:normAutofit/>
          </a:bodyPr>
          <a:lstStyle/>
          <a:p>
            <a:pPr algn="l"/>
            <a:r>
              <a:rPr lang="pl-PL" dirty="0"/>
              <a:t>Jasiek Mela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BC6DDD5-2E74-2D40-916C-01E23D9C08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869109"/>
            <a:ext cx="5562599" cy="2350716"/>
          </a:xfrm>
        </p:spPr>
        <p:txBody>
          <a:bodyPr anchor="t">
            <a:normAutofit/>
          </a:bodyPr>
          <a:lstStyle/>
          <a:p>
            <a:pPr algn="l"/>
            <a:r>
              <a:rPr lang="pl-PL" sz="2200" dirty="0">
                <a:solidFill>
                  <a:schemeClr val="tx2">
                    <a:alpha val="80000"/>
                  </a:schemeClr>
                </a:solidFill>
              </a:rPr>
              <a:t>Niepełnosprawny zdobywca biegunów</a:t>
            </a:r>
          </a:p>
        </p:txBody>
      </p:sp>
      <p:pic>
        <p:nvPicPr>
          <p:cNvPr id="8" name="Obraz 7" descr="Obraz zawierający osoba&#10;&#10;Opis wygenerowany automatycznie">
            <a:extLst>
              <a:ext uri="{FF2B5EF4-FFF2-40B4-BE49-F238E27FC236}">
                <a16:creationId xmlns:a16="http://schemas.microsoft.com/office/drawing/2014/main" id="{9259A929-B3E3-EE42-B085-4895DD4964CE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175105" y="639488"/>
            <a:ext cx="3726055" cy="5580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722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4FB2F27-3F7D-440E-A905-86607A926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678C14-A033-4139-BCA9-8382B03964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90D8B5-EBA1-E848-8838-8FD938AB6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4216"/>
            <a:ext cx="4647901" cy="37903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>
                <a:solidFill>
                  <a:schemeClr val="tx2"/>
                </a:solidFill>
              </a:rPr>
              <a:t>Jest najmłodszym w historii zdobywcą dwóch biegunów </a:t>
            </a:r>
            <a:br>
              <a:rPr lang="pl-PL" sz="2400" dirty="0">
                <a:solidFill>
                  <a:schemeClr val="tx2"/>
                </a:solidFill>
              </a:rPr>
            </a:br>
            <a:r>
              <a:rPr lang="pl-PL" sz="2400" dirty="0">
                <a:solidFill>
                  <a:schemeClr val="tx2"/>
                </a:solidFill>
              </a:rPr>
              <a:t>w jednym roku.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43188FD-F61C-4D59-9459-319BFB20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255" y="0"/>
            <a:ext cx="6397745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0AC3FF9-EB0C-48D0-BA7C-CE7C190E1E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794256" y="0"/>
            <a:ext cx="6397744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Obraz 4" descr="Obraz zawierający osoba, mężczyzna, wewnątrz, ciemny&#10;&#10;Opis wygenerowany automatycznie">
            <a:extLst>
              <a:ext uri="{FF2B5EF4-FFF2-40B4-BE49-F238E27FC236}">
                <a16:creationId xmlns:a16="http://schemas.microsoft.com/office/drawing/2014/main" id="{E9DCB9CA-F9EE-3B40-8B2E-A74396A19F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32573" r="696" b="-1"/>
          <a:stretch/>
        </p:blipFill>
        <p:spPr>
          <a:xfrm>
            <a:off x="6626806" y="1019556"/>
            <a:ext cx="4817466" cy="481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220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D47212-315C-D449-A36D-2D719974C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EE800E-6748-CF48-9C19-A17BC6E70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Z perspektywy czasu wiadomo, że obie wyprawy zakończyły się dobrze. Ale mogło być zupełnie inaczej. Polarnicy wzięli na siebie ogromną odpowiedzialność, zabierając ze sobą bardzo młodego, niedoświadczonego i niepełnosprawnego chłopaka. Dokonali niemożliwego. I udało się.  </a:t>
            </a:r>
          </a:p>
        </p:txBody>
      </p:sp>
    </p:spTree>
    <p:extLst>
      <p:ext uri="{BB962C8B-B14F-4D97-AF65-F5344CB8AC3E}">
        <p14:creationId xmlns:p14="http://schemas.microsoft.com/office/powerpoint/2010/main" val="118033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CDF6B7-FEAB-9745-8241-EECB5715F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628" y="902043"/>
            <a:ext cx="5284254" cy="523822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pl-PL" sz="2200" dirty="0">
                <a:solidFill>
                  <a:schemeClr val="tx2"/>
                </a:solidFill>
              </a:rPr>
              <a:t>W kolejnych latach Jasiek uczestniczył w wyprawach na Kilimandżaro, Elbrus, wspinał się na górę El </a:t>
            </a:r>
            <a:r>
              <a:rPr lang="pl-PL" sz="2200" dirty="0" err="1">
                <a:solidFill>
                  <a:schemeClr val="tx2"/>
                </a:solidFill>
              </a:rPr>
              <a:t>Capitan</a:t>
            </a:r>
            <a:r>
              <a:rPr lang="pl-PL" sz="2200" dirty="0">
                <a:solidFill>
                  <a:schemeClr val="tx2"/>
                </a:solidFill>
              </a:rPr>
              <a:t> i przebiegł New York City </a:t>
            </a:r>
            <a:r>
              <a:rPr lang="pl-PL" sz="2200" dirty="0" err="1">
                <a:solidFill>
                  <a:schemeClr val="tx2"/>
                </a:solidFill>
              </a:rPr>
              <a:t>Marathon</a:t>
            </a:r>
            <a:r>
              <a:rPr lang="pl-PL" sz="2200" dirty="0">
                <a:solidFill>
                  <a:schemeClr val="tx2"/>
                </a:solidFill>
              </a:rPr>
              <a:t>. </a:t>
            </a:r>
            <a:br>
              <a:rPr lang="pl-PL" sz="2200" dirty="0">
                <a:solidFill>
                  <a:schemeClr val="tx2"/>
                </a:solidFill>
              </a:rPr>
            </a:br>
            <a:r>
              <a:rPr lang="pl-PL" sz="2200" dirty="0">
                <a:solidFill>
                  <a:schemeClr val="tx2"/>
                </a:solidFill>
              </a:rPr>
              <a:t>Założył fundację Jaśka </a:t>
            </a:r>
            <a:r>
              <a:rPr lang="pl-PL" sz="2200" dirty="0" err="1">
                <a:solidFill>
                  <a:schemeClr val="tx2"/>
                </a:solidFill>
              </a:rPr>
              <a:t>Meli</a:t>
            </a:r>
            <a:r>
              <a:rPr lang="pl-PL" sz="2200" dirty="0">
                <a:solidFill>
                  <a:schemeClr val="tx2"/>
                </a:solidFill>
              </a:rPr>
              <a:t> </a:t>
            </a:r>
            <a:r>
              <a:rPr lang="pl-PL" sz="2200" i="1" dirty="0">
                <a:solidFill>
                  <a:schemeClr val="tx2"/>
                </a:solidFill>
              </a:rPr>
              <a:t>Poza Horyzonty </a:t>
            </a:r>
            <a:r>
              <a:rPr lang="pl-PL" sz="2200" dirty="0">
                <a:solidFill>
                  <a:schemeClr val="tx2"/>
                </a:solidFill>
              </a:rPr>
              <a:t>pomagającą w finansowaniu protez. Współtworzył program podróżniczy </a:t>
            </a:r>
            <a:r>
              <a:rPr lang="pl-PL" sz="2200" i="1" dirty="0">
                <a:solidFill>
                  <a:schemeClr val="tx2"/>
                </a:solidFill>
              </a:rPr>
              <a:t>Między biegunami</a:t>
            </a:r>
            <a:r>
              <a:rPr lang="pl-PL" sz="2200" dirty="0">
                <a:solidFill>
                  <a:schemeClr val="tx2"/>
                </a:solidFill>
              </a:rPr>
              <a:t> emitowany na antenie Radia Kraków. Zasiadał w Radzie Programowej internetowego Radia IN.  </a:t>
            </a:r>
            <a:br>
              <a:rPr lang="pl-PL" sz="2200" dirty="0">
                <a:solidFill>
                  <a:schemeClr val="tx2"/>
                </a:solidFill>
              </a:rPr>
            </a:br>
            <a:r>
              <a:rPr lang="pl-PL" sz="2200" dirty="0">
                <a:solidFill>
                  <a:schemeClr val="tx2"/>
                </a:solidFill>
              </a:rPr>
              <a:t>W 2014 roku wziął udział w programie </a:t>
            </a:r>
            <a:r>
              <a:rPr lang="pl-PL" sz="2200" i="1" dirty="0">
                <a:solidFill>
                  <a:schemeClr val="tx2"/>
                </a:solidFill>
              </a:rPr>
              <a:t>Dancing with the Stars: Taniec z gwiazdami</a:t>
            </a:r>
            <a:r>
              <a:rPr lang="pl-PL" sz="2200" dirty="0">
                <a:solidFill>
                  <a:schemeClr val="tx2"/>
                </a:solidFill>
              </a:rPr>
              <a:t>, w którym zajął 5. miejsce. </a:t>
            </a:r>
            <a:br>
              <a:rPr lang="pl-PL" sz="2200" dirty="0">
                <a:solidFill>
                  <a:schemeClr val="tx2"/>
                </a:solidFill>
              </a:rPr>
            </a:br>
            <a:r>
              <a:rPr lang="pl-PL" sz="2200" dirty="0">
                <a:solidFill>
                  <a:schemeClr val="tx2"/>
                </a:solidFill>
              </a:rPr>
              <a:t>Był ambasadorem zorganizowanych </a:t>
            </a:r>
            <a:br>
              <a:rPr lang="pl-PL" sz="2200" dirty="0">
                <a:solidFill>
                  <a:schemeClr val="tx2"/>
                </a:solidFill>
              </a:rPr>
            </a:br>
            <a:r>
              <a:rPr lang="pl-PL" sz="2200" dirty="0">
                <a:solidFill>
                  <a:schemeClr val="tx2"/>
                </a:solidFill>
              </a:rPr>
              <a:t>w Krakowie </a:t>
            </a:r>
            <a:r>
              <a:rPr lang="pl-PL" sz="2200" i="1" dirty="0">
                <a:solidFill>
                  <a:schemeClr val="tx2"/>
                </a:solidFill>
              </a:rPr>
              <a:t>Światowych Dni Młodzieży </a:t>
            </a:r>
            <a:br>
              <a:rPr lang="pl-PL" sz="2200" i="1" dirty="0">
                <a:solidFill>
                  <a:schemeClr val="tx2"/>
                </a:solidFill>
              </a:rPr>
            </a:br>
            <a:r>
              <a:rPr lang="pl-PL" sz="2200" dirty="0">
                <a:solidFill>
                  <a:schemeClr val="tx2"/>
                </a:solidFill>
              </a:rPr>
              <a:t>w 2016 roku. </a:t>
            </a:r>
            <a:br>
              <a:rPr lang="pl-PL" sz="2200" dirty="0">
                <a:solidFill>
                  <a:schemeClr val="tx2"/>
                </a:solidFill>
              </a:rPr>
            </a:br>
            <a:r>
              <a:rPr lang="pl-PL" sz="2200" dirty="0">
                <a:solidFill>
                  <a:schemeClr val="tx2"/>
                </a:solidFill>
              </a:rPr>
              <a:t>Ma córkę Jadwigę (ur. 2020), podróżuje autostopem, robi zdjęcia w pustostanach, szyje na maszynie i chodzi na </a:t>
            </a:r>
            <a:r>
              <a:rPr lang="pl-PL" sz="2200" dirty="0" err="1">
                <a:solidFill>
                  <a:schemeClr val="tx2"/>
                </a:solidFill>
              </a:rPr>
              <a:t>slackline</a:t>
            </a:r>
            <a:r>
              <a:rPr lang="pl-PL" sz="2200" dirty="0">
                <a:solidFill>
                  <a:schemeClr val="tx2"/>
                </a:solidFill>
              </a:rPr>
              <a:t> (fot. 1). I objada się burgerami </a:t>
            </a:r>
            <a:r>
              <a:rPr lang="pl-PL" sz="2200" dirty="0">
                <a:solidFill>
                  <a:schemeClr val="tx2"/>
                </a:solidFill>
                <a:sym typeface="Wingdings" pitchFamily="2" charset="2"/>
              </a:rPr>
              <a:t> </a:t>
            </a:r>
            <a:endParaRPr lang="pl-PL" sz="1500" dirty="0">
              <a:solidFill>
                <a:schemeClr val="tx2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92DB257-3E16-4A3C-9E28-468282812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45352" y="0"/>
            <a:ext cx="5946647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87685E6-1160-459B-8C70-301404C06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245352" y="0"/>
            <a:ext cx="5943600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Obraz 4" descr="Obraz zawierający trawa, zewnętrzne, niebo, drzewo&#10;&#10;Opis wygenerowany automatycznie">
            <a:extLst>
              <a:ext uri="{FF2B5EF4-FFF2-40B4-BE49-F238E27FC236}">
                <a16:creationId xmlns:a16="http://schemas.microsoft.com/office/drawing/2014/main" id="{4C3046FF-23FC-3848-B5E9-8909CE8C63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869" r="37150" b="-1"/>
          <a:stretch/>
        </p:blipFill>
        <p:spPr>
          <a:xfrm>
            <a:off x="6858001" y="567942"/>
            <a:ext cx="4724400" cy="571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915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92DB257-3E16-4A3C-9E28-468282812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5989027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87685E6-1160-459B-8C70-301404C06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48" y="0"/>
            <a:ext cx="5989019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94C9708-F6A4-4956-B261-A4A2C4DFEB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48400" y="0"/>
            <a:ext cx="59436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5" name="Obraz 4" descr="Obraz zawierający tekst, stojące&#10;&#10;Opis wygenerowany automatycznie">
            <a:extLst>
              <a:ext uri="{FF2B5EF4-FFF2-40B4-BE49-F238E27FC236}">
                <a16:creationId xmlns:a16="http://schemas.microsoft.com/office/drawing/2014/main" id="{5B2F344A-BB66-1446-B6BC-49F044682F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060144" y="613741"/>
            <a:ext cx="3817215" cy="5716862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251EB9-9099-E349-ADF6-9D7E4F18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0" y="1346887"/>
            <a:ext cx="4952681" cy="479338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2100" dirty="0">
                <a:solidFill>
                  <a:schemeClr val="tx2"/>
                </a:solidFill>
              </a:rPr>
              <a:t>Skąd czerpie motywację? Najlepiej sam odpowie na to pytanie: </a:t>
            </a:r>
          </a:p>
          <a:p>
            <a:pPr marL="0" indent="0" algn="just">
              <a:buNone/>
            </a:pPr>
            <a:r>
              <a:rPr lang="pl-PL" sz="2100" i="1" dirty="0">
                <a:solidFill>
                  <a:schemeClr val="tx2"/>
                </a:solidFill>
              </a:rPr>
              <a:t>Brak motywacji, zainteresowań, pasji, celu w życiu to kalectwo. To nie przypadek, że osoby mocniej doświadczone przez los mają więcej determinacji. W szpitalu wiele razy zadawałem sobie pytanie, czy warto </a:t>
            </a:r>
            <a:br>
              <a:rPr lang="pl-PL" sz="2100" i="1" dirty="0">
                <a:solidFill>
                  <a:schemeClr val="tx2"/>
                </a:solidFill>
              </a:rPr>
            </a:br>
            <a:r>
              <a:rPr lang="pl-PL" sz="2100" i="1" dirty="0">
                <a:solidFill>
                  <a:schemeClr val="tx2"/>
                </a:solidFill>
              </a:rPr>
              <a:t>o życie walczyć. Stwierdziłem, że </a:t>
            </a:r>
            <a:r>
              <a:rPr lang="pl-PL" sz="2100" b="1" i="1" dirty="0">
                <a:solidFill>
                  <a:schemeClr val="tx2"/>
                </a:solidFill>
              </a:rPr>
              <a:t>chcę tego życia</a:t>
            </a:r>
            <a:r>
              <a:rPr lang="pl-PL" sz="2100" i="1" dirty="0">
                <a:solidFill>
                  <a:schemeClr val="tx2"/>
                </a:solidFill>
              </a:rPr>
              <a:t>. </a:t>
            </a:r>
            <a:r>
              <a:rPr lang="pl-PL" sz="2100" b="1" i="1" dirty="0">
                <a:solidFill>
                  <a:schemeClr val="tx2"/>
                </a:solidFill>
              </a:rPr>
              <a:t>Tyle pracy włożyłem w to, żeby je mieć, to teraz nie będę siedział i nic nie robił! Trzeba działać. Dodać życiu wartości</a:t>
            </a:r>
            <a:r>
              <a:rPr lang="pl-PL" sz="2100" b="1" dirty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pl-PL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248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97EE8A-E290-624E-A267-C8558C31C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9752"/>
            <a:ext cx="10515600" cy="5045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Po chwili dodaje:</a:t>
            </a:r>
          </a:p>
          <a:p>
            <a:pPr marL="0" indent="0" algn="just">
              <a:buNone/>
            </a:pPr>
            <a:r>
              <a:rPr lang="pl-PL" i="1" dirty="0"/>
              <a:t>Żyjemy w czasach wielkich możliwości, ale i kryzysu motywacji. Dziś jest ogromna potrzeba oryginalności. Dostęp do Internetu daje nam możliwość porównywania się z innymi i ludzie się zniechęcają. </a:t>
            </a:r>
            <a:r>
              <a:rPr lang="pl-PL" b="1" i="1" dirty="0"/>
              <a:t>Bardzo ważne jest, z jaką intencją coś robimy</a:t>
            </a:r>
            <a:r>
              <a:rPr lang="pl-PL" i="1" dirty="0"/>
              <a:t>. </a:t>
            </a:r>
            <a:r>
              <a:rPr lang="pl-PL" b="1" i="1" dirty="0"/>
              <a:t>Motywacje powinny być wewnętrzne, a nie zewnętrzne - na pokaz. </a:t>
            </a:r>
            <a:r>
              <a:rPr lang="pl-PL" i="1" dirty="0"/>
              <a:t>Z każdym celem w życiu jest jak z Kilimandżaro. Aby go osiągnąć, potrzebne są: </a:t>
            </a:r>
            <a:r>
              <a:rPr lang="pl-PL" b="1" i="1" dirty="0"/>
              <a:t>wiara w siebie, determinacja, przekonanie, że obrany przez nas cel jest bardzo ważny, zdolność pójścia pod prąd.</a:t>
            </a:r>
          </a:p>
        </p:txBody>
      </p:sp>
    </p:spTree>
    <p:extLst>
      <p:ext uri="{BB962C8B-B14F-4D97-AF65-F5344CB8AC3E}">
        <p14:creationId xmlns:p14="http://schemas.microsoft.com/office/powerpoint/2010/main" val="2034895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C19E0F-3A7E-3B4D-A522-E711D62DD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9816"/>
            <a:ext cx="4952681" cy="4830451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pl-PL" sz="1800" dirty="0">
                <a:solidFill>
                  <a:schemeClr val="tx2"/>
                </a:solidFill>
              </a:rPr>
              <a:t>Choćby zrobienie szalika na drutach dla swojej dziewczyny. Jasiek wspomina: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l-PL" sz="1800" i="1" dirty="0">
                <a:solidFill>
                  <a:schemeClr val="tx2"/>
                </a:solidFill>
              </a:rPr>
              <a:t>Pomyślałem najpierw, że facetowi z jedną ręką się nie uda, a potem: "Jak to: się nie uda?! Na biegun się dało wejść, a szalika się nie da zrobić? Kupuję włóczkę, idę do babci i działamy. Jakoś to wymyślę. Jak nie ręką, to kolanami sobie ten drut przytrzymam". </a:t>
            </a:r>
          </a:p>
          <a:p>
            <a:pPr marL="0" indent="0" algn="ctr">
              <a:lnSpc>
                <a:spcPct val="100000"/>
              </a:lnSpc>
              <a:buNone/>
            </a:pPr>
            <a:endParaRPr lang="pl-PL" sz="1800" i="1" dirty="0">
              <a:solidFill>
                <a:schemeClr val="tx2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pl-PL" sz="1800" b="1" i="1" dirty="0">
                <a:solidFill>
                  <a:schemeClr val="tx2"/>
                </a:solidFill>
              </a:rPr>
              <a:t>"Niemożliwe" bardzo często jest naszą wymówką. </a:t>
            </a:r>
            <a:r>
              <a:rPr lang="pl-PL" sz="2200" b="1" i="1" dirty="0">
                <a:solidFill>
                  <a:schemeClr val="tx2"/>
                </a:solidFill>
              </a:rPr>
              <a:t>Wierzę, że ciężką pracą da się prawie wszystko.</a:t>
            </a:r>
            <a:r>
              <a:rPr lang="pl-PL" sz="1800" b="1" i="1" dirty="0">
                <a:solidFill>
                  <a:schemeClr val="tx2"/>
                </a:solidFill>
              </a:rPr>
              <a:t> To główna lekcja z mojego życia.</a:t>
            </a:r>
            <a:br>
              <a:rPr lang="pl-PL" sz="1800" b="1" dirty="0">
                <a:solidFill>
                  <a:schemeClr val="tx2"/>
                </a:solidFill>
              </a:rPr>
            </a:br>
            <a:endParaRPr lang="pl-PL" sz="1800" b="1" dirty="0">
              <a:solidFill>
                <a:schemeClr val="tx2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92DB257-3E16-4A3C-9E28-468282812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45352" y="0"/>
            <a:ext cx="5946647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87685E6-1160-459B-8C70-301404C06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245352" y="0"/>
            <a:ext cx="5943600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059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8C81AE-8F0D-49F3-9FB4-334B0DCDF1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E07308-53FD-FE40-89FD-B76DF5569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0324"/>
            <a:ext cx="4633486" cy="50627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200" dirty="0">
                <a:solidFill>
                  <a:schemeClr val="tx2"/>
                </a:solidFill>
              </a:rPr>
              <a:t>Obecnie spotyka się z wieloma osobami w szkołach, ośrodkach kultury, szpitalach, więzieniach. Motywuje, inspiruje, dodaje nadziei. Nie łudzi się, że ktoś z dnia na dzień zmieni swoje życie po spotkaniu z nim. Ale być może zrobi pierwszy krok, zmieni perspektywę. Wszyscy mamy przecież podobną drogę do pokonania niezależnie od naszej sprawności. </a:t>
            </a:r>
          </a:p>
          <a:p>
            <a:pPr marL="0" indent="0">
              <a:buNone/>
            </a:pPr>
            <a:endParaRPr lang="pl-PL" sz="1800" dirty="0">
              <a:solidFill>
                <a:schemeClr val="tx2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F174AE6-83F4-4EF2-8F3A-E34B1822DB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800" y="0"/>
            <a:ext cx="6172199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C30E035-0509-409C-B71F-0650ACB148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019800" y="0"/>
            <a:ext cx="6172198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id="{593FDAF8-AF49-934D-9B9D-D98FBAAAFD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26997" r="6251" b="-2"/>
          <a:stretch/>
        </p:blipFill>
        <p:spPr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64771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D7D61C-0340-1F48-A60C-B6B61134C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Opracowanie i bibliografia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2CA45C-F0F4-F244-B4C0-81822FF1E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Opracowanie: mgr Anna Trzcińska, Zespół Szkół Specjalnych Nr 78 im. E. Szelburg-Zarembiny w Instytucie "Pomnik-Centrum Zdrowia Dziecka”, grudzień 2020 roku</a:t>
            </a:r>
          </a:p>
          <a:p>
            <a:r>
              <a:rPr lang="pl-PL" dirty="0"/>
              <a:t>Grupa wychowanków: dzieci starsze</a:t>
            </a:r>
          </a:p>
          <a:p>
            <a:r>
              <a:rPr lang="pl-PL" dirty="0"/>
              <a:t>Materiały źródłowe: </a:t>
            </a:r>
            <a:r>
              <a:rPr lang="pl-PL" dirty="0">
                <a:hlinkClick r:id="rId2"/>
              </a:rPr>
              <a:t>http://pozahoryzonty.org/jasiek/</a:t>
            </a:r>
            <a:r>
              <a:rPr lang="pl-PL" dirty="0"/>
              <a:t>,  </a:t>
            </a:r>
            <a:r>
              <a:rPr lang="pl-PL" dirty="0">
                <a:hlinkClick r:id="rId3"/>
              </a:rPr>
              <a:t>https://pl.wikipedia.org/wiki/Jan_Mela</a:t>
            </a:r>
            <a:r>
              <a:rPr lang="pl-PL" dirty="0"/>
              <a:t>, </a:t>
            </a:r>
            <a:r>
              <a:rPr lang="pl-PL" dirty="0">
                <a:hlinkClick r:id="rId4"/>
              </a:rPr>
              <a:t>https://deon.pl/inteligentne-zycie/styl-zycia/jan-mela-jestem-szczesciarzem-wywiad,408755</a:t>
            </a:r>
            <a:r>
              <a:rPr lang="pl-PL" dirty="0"/>
              <a:t> (dostęp: 02.12.2020)</a:t>
            </a:r>
          </a:p>
          <a:p>
            <a:r>
              <a:rPr lang="pl-PL" dirty="0"/>
              <a:t>Zdjęcia: </a:t>
            </a:r>
            <a:r>
              <a:rPr lang="pl-PL" dirty="0">
                <a:hlinkClick r:id="rId5"/>
              </a:rPr>
              <a:t>https://live.staticflickr.com/5101/5787843060_0d9be4101c_n.jpg</a:t>
            </a:r>
            <a:r>
              <a:rPr lang="pl-PL" dirty="0"/>
              <a:t>, </a:t>
            </a:r>
            <a:r>
              <a:rPr lang="pl-PL" dirty="0">
                <a:hlinkClick r:id="rId6"/>
              </a:rPr>
              <a:t>https://live.staticflickr.com/2355/5812778869_8aa0114ec5_b.jpg</a:t>
            </a:r>
            <a:r>
              <a:rPr lang="pl-PL" dirty="0"/>
              <a:t>, </a:t>
            </a:r>
            <a:r>
              <a:rPr lang="pl-PL" dirty="0">
                <a:hlinkClick r:id="rId7"/>
              </a:rPr>
              <a:t>https://live.staticflickr.com/2579/5813459912_14ea570bc5_b.jpg</a:t>
            </a:r>
            <a:r>
              <a:rPr lang="pl-PL" dirty="0"/>
              <a:t>, </a:t>
            </a:r>
            <a:r>
              <a:rPr lang="pl-PL" dirty="0">
                <a:hlinkClick r:id="rId8"/>
              </a:rPr>
              <a:t>https://live.staticflickr.com/2056/5812888589_3cfa3f024b_b.jpg</a:t>
            </a:r>
            <a:r>
              <a:rPr lang="pl-PL" dirty="0"/>
              <a:t>, </a:t>
            </a:r>
            <a:r>
              <a:rPr lang="pl-PL" dirty="0">
                <a:hlinkClick r:id="rId9"/>
              </a:rPr>
              <a:t>https://upload.wikimedia.org/wikipedia/commons/e/e0/Cambridgeslackerssaf40.jpg</a:t>
            </a:r>
            <a:r>
              <a:rPr lang="pl-PL" dirty="0"/>
              <a:t> (dostęp: 02.12.2020)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8826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A8C81AE-8F0D-49F3-9FB4-334B0DCDF1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550F843-36EF-5D4B-922A-B18D450C6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9813"/>
            <a:ext cx="4633785" cy="2397324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tx2"/>
                </a:solidFill>
              </a:rPr>
              <a:t>Wstęp</a:t>
            </a:r>
            <a:br>
              <a:rPr lang="pl-PL" dirty="0">
                <a:solidFill>
                  <a:schemeClr val="tx2"/>
                </a:solidFill>
              </a:rPr>
            </a:b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72C167-6D2C-BE46-A7FD-5CB232869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2432"/>
            <a:ext cx="4633486" cy="395065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pl-PL" sz="1800" dirty="0">
                <a:solidFill>
                  <a:schemeClr val="tx2"/>
                </a:solidFill>
              </a:rPr>
              <a:t>Gdy miał 7 lat spłonął jego dom. </a:t>
            </a:r>
            <a:br>
              <a:rPr lang="pl-PL" sz="1800" dirty="0">
                <a:solidFill>
                  <a:schemeClr val="tx2"/>
                </a:solidFill>
              </a:rPr>
            </a:br>
            <a:r>
              <a:rPr lang="pl-PL" sz="1800" dirty="0">
                <a:solidFill>
                  <a:schemeClr val="tx2"/>
                </a:solidFill>
              </a:rPr>
              <a:t>Gdy miał 9 utopił się jego młodszy brat – Piotruś.</a:t>
            </a:r>
            <a:br>
              <a:rPr lang="pl-PL" sz="1800" dirty="0">
                <a:solidFill>
                  <a:schemeClr val="tx2"/>
                </a:solidFill>
              </a:rPr>
            </a:br>
            <a:r>
              <a:rPr lang="pl-PL" sz="1800" dirty="0">
                <a:solidFill>
                  <a:schemeClr val="tx2"/>
                </a:solidFill>
              </a:rPr>
              <a:t>Jako 13-letni chłopiec stracił </a:t>
            </a:r>
            <a:br>
              <a:rPr lang="pl-PL" sz="1800" dirty="0">
                <a:solidFill>
                  <a:schemeClr val="tx2"/>
                </a:solidFill>
              </a:rPr>
            </a:br>
            <a:r>
              <a:rPr lang="pl-PL" sz="1800" dirty="0">
                <a:solidFill>
                  <a:schemeClr val="tx2"/>
                </a:solidFill>
              </a:rPr>
              <a:t>rękę i nogę. </a:t>
            </a:r>
            <a:br>
              <a:rPr lang="pl-PL" sz="1800" dirty="0">
                <a:solidFill>
                  <a:schemeClr val="tx2"/>
                </a:solidFill>
              </a:rPr>
            </a:br>
            <a:r>
              <a:rPr lang="pl-PL" sz="1800" dirty="0">
                <a:solidFill>
                  <a:schemeClr val="tx2"/>
                </a:solidFill>
              </a:rPr>
              <a:t>Mimo to twierdzi, że jest szczęściarzem. Uważa, że </a:t>
            </a:r>
            <a:br>
              <a:rPr lang="pl-PL" sz="1800" dirty="0">
                <a:solidFill>
                  <a:schemeClr val="tx2"/>
                </a:solidFill>
              </a:rPr>
            </a:br>
            <a:r>
              <a:rPr lang="pl-PL" sz="1800" dirty="0">
                <a:solidFill>
                  <a:schemeClr val="tx2"/>
                </a:solidFill>
              </a:rPr>
              <a:t>dzięki pracy można wszystko. </a:t>
            </a:r>
            <a:br>
              <a:rPr lang="pl-PL" sz="1800" dirty="0">
                <a:solidFill>
                  <a:schemeClr val="tx2"/>
                </a:solidFill>
              </a:rPr>
            </a:br>
            <a:r>
              <a:rPr lang="pl-PL" sz="1800" dirty="0">
                <a:solidFill>
                  <a:schemeClr val="tx2"/>
                </a:solidFill>
              </a:rPr>
              <a:t>Na przykład zdobyć biegun. </a:t>
            </a:r>
            <a:br>
              <a:rPr lang="pl-PL" sz="1800" dirty="0">
                <a:solidFill>
                  <a:schemeClr val="tx2"/>
                </a:solidFill>
              </a:rPr>
            </a:br>
            <a:r>
              <a:rPr lang="pl-PL" sz="1800" dirty="0">
                <a:solidFill>
                  <a:schemeClr val="tx2"/>
                </a:solidFill>
              </a:rPr>
              <a:t>Albo zrobić jedną ręką szalik na drutach. </a:t>
            </a:r>
          </a:p>
          <a:p>
            <a:pPr marL="0" indent="0" algn="ctr">
              <a:lnSpc>
                <a:spcPct val="100000"/>
              </a:lnSpc>
              <a:buNone/>
            </a:pPr>
            <a:br>
              <a:rPr lang="pl-PL" sz="1800" dirty="0">
                <a:solidFill>
                  <a:schemeClr val="tx2"/>
                </a:solidFill>
              </a:rPr>
            </a:br>
            <a:r>
              <a:rPr lang="pl-PL" sz="1800" dirty="0">
                <a:solidFill>
                  <a:schemeClr val="tx2"/>
                </a:solidFill>
              </a:rPr>
              <a:t>Z okazji Międzynarodowego Dnia Osób Niepełnosprawnych </a:t>
            </a:r>
            <a:br>
              <a:rPr lang="pl-PL" sz="1800" dirty="0">
                <a:solidFill>
                  <a:schemeClr val="tx2"/>
                </a:solidFill>
              </a:rPr>
            </a:br>
            <a:r>
              <a:rPr lang="pl-PL" sz="1800" dirty="0">
                <a:solidFill>
                  <a:schemeClr val="tx2"/>
                </a:solidFill>
              </a:rPr>
              <a:t>zapraszamy Was na spotkanie </a:t>
            </a:r>
            <a:br>
              <a:rPr lang="pl-PL" sz="1800" dirty="0">
                <a:solidFill>
                  <a:schemeClr val="tx2"/>
                </a:solidFill>
              </a:rPr>
            </a:br>
            <a:r>
              <a:rPr lang="pl-PL" sz="1800" dirty="0">
                <a:solidFill>
                  <a:schemeClr val="tx2"/>
                </a:solidFill>
              </a:rPr>
              <a:t>z </a:t>
            </a:r>
            <a:r>
              <a:rPr lang="pl-PL" sz="1800" b="1" dirty="0">
                <a:solidFill>
                  <a:schemeClr val="tx2"/>
                </a:solidFill>
              </a:rPr>
              <a:t>Jaśkiem Melą</a:t>
            </a:r>
            <a:r>
              <a:rPr lang="pl-PL" sz="18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F174AE6-83F4-4EF2-8F3A-E34B1822DB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800" y="0"/>
            <a:ext cx="6172199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C30E035-0509-409C-B71F-0650ACB148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019800" y="0"/>
            <a:ext cx="6172198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Obraz 4" descr="Obraz zawierający osoba, mężczyzna, wewnątrz, ciemny&#10;&#10;Opis wygenerowany automatycznie">
            <a:extLst>
              <a:ext uri="{FF2B5EF4-FFF2-40B4-BE49-F238E27FC236}">
                <a16:creationId xmlns:a16="http://schemas.microsoft.com/office/drawing/2014/main" id="{B579CA72-AF79-F746-97F0-EA88F58416E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32563" r="685" b="-2"/>
          <a:stretch/>
        </p:blipFill>
        <p:spPr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25482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92DB257-3E16-4A3C-9E28-468282812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5989027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87685E6-1160-459B-8C70-301404C06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48" y="0"/>
            <a:ext cx="5989019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94C9708-F6A4-4956-B261-A4A2C4DFEB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48400" y="0"/>
            <a:ext cx="59436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5" name="Obraz 4" descr="Obraz zawierający tekst, osoba, tablica&#10;&#10;Opis wygenerowany automatycznie">
            <a:extLst>
              <a:ext uri="{FF2B5EF4-FFF2-40B4-BE49-F238E27FC236}">
                <a16:creationId xmlns:a16="http://schemas.microsoft.com/office/drawing/2014/main" id="{4BCE9F99-BFD7-0B44-BDD1-5C3648AA21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060749" y="613741"/>
            <a:ext cx="3816005" cy="5716862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354B5A-1E8D-CB4B-99D3-312B15695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0" y="926757"/>
            <a:ext cx="4952681" cy="521350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2100" dirty="0">
                <a:solidFill>
                  <a:schemeClr val="tx2"/>
                </a:solidFill>
              </a:rPr>
              <a:t>Jasiek urodził się 30 grudnia 1988 roku w Gdańsku, ale wychował się </a:t>
            </a:r>
            <a:br>
              <a:rPr lang="pl-PL" sz="2100" dirty="0">
                <a:solidFill>
                  <a:schemeClr val="tx2"/>
                </a:solidFill>
              </a:rPr>
            </a:br>
            <a:r>
              <a:rPr lang="pl-PL" sz="2100" dirty="0">
                <a:solidFill>
                  <a:schemeClr val="tx2"/>
                </a:solidFill>
              </a:rPr>
              <a:t>w Malborku.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100" dirty="0">
                <a:solidFill>
                  <a:schemeClr val="tx2"/>
                </a:solidFill>
              </a:rPr>
              <a:t>24 lipca 2002 doznał porażenia prądem, kiedy wszedł podczas deszczu do niezabezpieczonej stacji transformatorowej na placu zabaw </a:t>
            </a:r>
            <a:br>
              <a:rPr lang="pl-PL" sz="2100" dirty="0">
                <a:solidFill>
                  <a:schemeClr val="tx2"/>
                </a:solidFill>
              </a:rPr>
            </a:br>
            <a:r>
              <a:rPr lang="pl-PL" sz="2100" dirty="0">
                <a:solidFill>
                  <a:schemeClr val="tx2"/>
                </a:solidFill>
              </a:rPr>
              <a:t>w Malborku. 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100" dirty="0">
                <a:solidFill>
                  <a:schemeClr val="tx2"/>
                </a:solidFill>
              </a:rPr>
              <a:t>Odzyskawszy przytomność, został niezwłocznie przewieziony do szpitala w Gdańsku. Po trzech miesiącach leczenia podjęto decyzję o amputacji lewego podudzia i prawego przedramienia. </a:t>
            </a:r>
          </a:p>
        </p:txBody>
      </p:sp>
    </p:spTree>
    <p:extLst>
      <p:ext uri="{BB962C8B-B14F-4D97-AF65-F5344CB8AC3E}">
        <p14:creationId xmlns:p14="http://schemas.microsoft.com/office/powerpoint/2010/main" val="3909877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B2F707-EF35-4955-8439-F76145F3C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317211-3292-43D8-8824-C090DBADA4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525" y="0"/>
            <a:ext cx="12188951" cy="6858000"/>
          </a:xfrm>
          <a:prstGeom prst="rect">
            <a:avLst/>
          </a:prstGeom>
          <a:blipFill dpi="0" rotWithShape="1">
            <a:blip r:embed="rId2">
              <a:alphaModFix amt="15000"/>
              <a:lum bright="70000" contrast="-70000"/>
            </a:blip>
            <a:srcRect/>
            <a:tile tx="889000" ty="0" sx="100000" sy="100000" flip="xy" algn="t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Obraz 4" descr="Obraz zawierający tekst, osoba&#10;&#10;Opis wygenerowany automatycznie">
            <a:extLst>
              <a:ext uri="{FF2B5EF4-FFF2-40B4-BE49-F238E27FC236}">
                <a16:creationId xmlns:a16="http://schemas.microsoft.com/office/drawing/2014/main" id="{6A00B466-ADEF-9D4A-81F5-FDD97FBA0A4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60000"/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r="-1" b="15725"/>
          <a:stretch/>
        </p:blipFill>
        <p:spPr>
          <a:xfrm>
            <a:off x="1524" y="688"/>
            <a:ext cx="12188952" cy="6856624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D80BAE-ED27-5645-B697-65819516C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5372" y="726538"/>
            <a:ext cx="4977905" cy="5017076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1800" dirty="0">
                <a:solidFill>
                  <a:srgbClr val="FFFFFF"/>
                </a:solidFill>
              </a:rPr>
              <a:t>Miał wówczas 13 lat. Wypadek okaleczył go dotkliwie. Nie mógł już grać w piłkę nożną, </a:t>
            </a:r>
            <a:br>
              <a:rPr lang="pl-PL" sz="1800" dirty="0">
                <a:solidFill>
                  <a:srgbClr val="FFFFFF"/>
                </a:solidFill>
              </a:rPr>
            </a:br>
            <a:r>
              <a:rPr lang="pl-PL" sz="1800" dirty="0">
                <a:solidFill>
                  <a:srgbClr val="FFFFFF"/>
                </a:solidFill>
              </a:rPr>
              <a:t>a relacje towarzyskie załamały się. Wspomina: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1800" i="1" dirty="0">
                <a:solidFill>
                  <a:srgbClr val="FFFFFF"/>
                </a:solidFill>
              </a:rPr>
              <a:t>Szybciej wydoroślałem, ale absolutnie mi to się nie podobało. Zostałem zmuszony do przeskoczenia paru poziomów do góry i do zastanawiania się nad rzeczami, o których nie miałem najmniejszej ochoty myśleć. Kiedy Piotruś się utopił, mnóstwo pytań rodziło się w mojej głowie. Rodzice nie znali na nie odpowiedzi. U nas […] rodzice zawsze wiedzieli, co robić. Sytuacja, w której nie wiedzieli, była dla mnie przerażająca. Tak samo mój wypadek. Pamiętam moment, kiedy widziałem płaczącego tatę, i to był dla mnie koniec świata. Przecież tata zawsze wie, co robić, on się nie załamuje!</a:t>
            </a:r>
          </a:p>
        </p:txBody>
      </p:sp>
    </p:spTree>
    <p:extLst>
      <p:ext uri="{BB962C8B-B14F-4D97-AF65-F5344CB8AC3E}">
        <p14:creationId xmlns:p14="http://schemas.microsoft.com/office/powerpoint/2010/main" val="32963936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C27691-82FA-2A4D-9BD4-B6C613D57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8032"/>
            <a:ext cx="10515600" cy="48971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Kiedy leżał w szpitalu, zapytał mamę wprost: </a:t>
            </a:r>
          </a:p>
          <a:p>
            <a:pPr marL="0" indent="0">
              <a:buNone/>
            </a:pPr>
            <a:r>
              <a:rPr lang="pl-PL" i="1" dirty="0"/>
              <a:t>Mamo, czy ja umrę? </a:t>
            </a:r>
          </a:p>
          <a:p>
            <a:pPr marL="0" indent="0">
              <a:buNone/>
            </a:pPr>
            <a:r>
              <a:rPr lang="pl-PL" dirty="0"/>
              <a:t>Powiedziała:</a:t>
            </a:r>
          </a:p>
          <a:p>
            <a:pPr marL="0" indent="0">
              <a:buNone/>
            </a:pPr>
            <a:r>
              <a:rPr lang="pl-PL" i="1" dirty="0"/>
              <a:t>Nie wiadomo. Na razie jest słabo, ale musimy być dobrej myśli. Musimy się modlić. </a:t>
            </a:r>
          </a:p>
          <a:p>
            <a:pPr marL="0" indent="0">
              <a:buNone/>
            </a:pPr>
            <a:r>
              <a:rPr lang="pl-PL" dirty="0"/>
              <a:t>Ta odpowiedź zbiła go z nóg. Ale bardzo potrzebował szczerości, a lekarze ukrywali przed nim prawdę. Po latach wciąż docenia ten moment.</a:t>
            </a:r>
          </a:p>
        </p:txBody>
      </p:sp>
    </p:spTree>
    <p:extLst>
      <p:ext uri="{BB962C8B-B14F-4D97-AF65-F5344CB8AC3E}">
        <p14:creationId xmlns:p14="http://schemas.microsoft.com/office/powerpoint/2010/main" val="2152025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A8C81AE-8F0D-49F3-9FB4-334B0DCDF1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3A181D-A78D-3843-8C79-6F248A3C3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9178"/>
            <a:ext cx="4633486" cy="496390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l-PL" sz="2000" dirty="0">
                <a:solidFill>
                  <a:schemeClr val="tx2"/>
                </a:solidFill>
              </a:rPr>
              <a:t>Jak sam mówi, traumatyczne przeżycia zmieniły tor jego życia. Dodaje: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l-PL" sz="2000" dirty="0">
              <a:solidFill>
                <a:schemeClr val="tx2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l-PL" sz="2000" i="1" dirty="0">
                <a:solidFill>
                  <a:schemeClr val="tx2"/>
                </a:solidFill>
              </a:rPr>
              <a:t>Po każdym trudnym doświadczeniu możemy doszukiwać się w nim sensu albo traktować je jako dowód na to, że Bóg jest zły, a ludzie są do bani. Nauczyłem się, że lepiej jest postrzegać rzeczy jako dobre. Nie da się tak zrobić od razu. Na początku jest bunt, pojawiają się dziesiątki pytań: "Po co? Dlaczego akurat mnie się to przydarzyło?". Trudne doświadczenia nauczyły mnie pokory.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F174AE6-83F4-4EF2-8F3A-E34B1822DB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800" y="0"/>
            <a:ext cx="6172199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C30E035-0509-409C-B71F-0650ACB148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019800" y="0"/>
            <a:ext cx="6172198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Obraz 7" descr="Obraz zawierający tekst, stojące&#10;&#10;Opis wygenerowany automatycznie">
            <a:extLst>
              <a:ext uri="{FF2B5EF4-FFF2-40B4-BE49-F238E27FC236}">
                <a16:creationId xmlns:a16="http://schemas.microsoft.com/office/drawing/2014/main" id="{D268644D-AB4D-8A46-A1F8-6AB1FB3D642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21254" r="1" b="11976"/>
          <a:stretch/>
        </p:blipFill>
        <p:spPr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34612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3A9B7B3-F171-4C25-99FC-C54250F064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D5C7C5-9C27-4A61-9F57-1857D4532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B9546E-20BE-462C-8BE8-4EBDB46F8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2567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FE5D2E8-C366-48AC-97AE-18C67E4EF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2225674"/>
          </a:xfrm>
          <a:prstGeom prst="rect">
            <a:avLst/>
          </a:prstGeom>
          <a:blipFill dpi="0" rotWithShape="1">
            <a:blip r:embed="rId2">
              <a:alphaModFix amt="24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709469-6857-1E4D-87F0-5F3058DFB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5" y="2362200"/>
            <a:ext cx="9873541" cy="393598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1800" dirty="0">
                <a:solidFill>
                  <a:schemeClr val="tx1">
                    <a:alpha val="80000"/>
                  </a:schemeClr>
                </a:solidFill>
              </a:rPr>
              <a:t>Po wypadku musiał znieść wiele bólu. Towarzyszyło mu poczucie bezradności i niemożności wykorzystania czasu spędzonego w szpitalu. Mógł siedzieć, płakać i nic poza tym. </a:t>
            </a:r>
          </a:p>
          <a:p>
            <a:pPr marL="0" indent="0" algn="ctr">
              <a:buNone/>
            </a:pPr>
            <a:r>
              <a:rPr lang="pl-PL" sz="1800" dirty="0">
                <a:solidFill>
                  <a:schemeClr val="tx1">
                    <a:alpha val="80000"/>
                  </a:schemeClr>
                </a:solidFill>
              </a:rPr>
              <a:t>Pewnego dnia odwiedził go ksiądz Łada, duszpasterz z Pruszcza Gdańskiego, i powiedział, </a:t>
            </a:r>
            <a:br>
              <a:rPr lang="pl-PL" sz="1800" dirty="0">
                <a:solidFill>
                  <a:schemeClr val="tx1">
                    <a:alpha val="80000"/>
                  </a:schemeClr>
                </a:solidFill>
              </a:rPr>
            </a:br>
            <a:r>
              <a:rPr lang="pl-PL" sz="1800" dirty="0">
                <a:solidFill>
                  <a:schemeClr val="tx1">
                    <a:alpha val="80000"/>
                  </a:schemeClr>
                </a:solidFill>
              </a:rPr>
              <a:t>że cierpienie może być pewnego rodzaju modlitwą, którą można za kogoś ofiarować. </a:t>
            </a:r>
            <a:br>
              <a:rPr lang="pl-PL" sz="1800" dirty="0">
                <a:solidFill>
                  <a:schemeClr val="tx1">
                    <a:alpha val="80000"/>
                  </a:schemeClr>
                </a:solidFill>
              </a:rPr>
            </a:br>
            <a:r>
              <a:rPr lang="pl-PL" sz="1800" dirty="0">
                <a:solidFill>
                  <a:schemeClr val="tx1">
                    <a:alpha val="80000"/>
                  </a:schemeClr>
                </a:solidFill>
              </a:rPr>
              <a:t>Reakcja Jaśka była natychmiastowa:</a:t>
            </a:r>
          </a:p>
          <a:p>
            <a:pPr marL="0" indent="0" algn="ctr">
              <a:buNone/>
            </a:pPr>
            <a:r>
              <a:rPr lang="pl-PL" sz="1800" i="1" dirty="0">
                <a:solidFill>
                  <a:schemeClr val="tx1">
                    <a:alpha val="80000"/>
                  </a:schemeClr>
                </a:solidFill>
              </a:rPr>
              <a:t>„Ofiarowuję to za Piotrusia". To nadało sens każdej ilości cierpienia. Pomyślałem, że nawet jeżeli z tego szpitala nie wyjdę, wszystko idzie na konto […] brata. Nie ma nic gorszego niż poczucie bezsensu, a tamte słowa pomogły mi ten sens odnaleźć.</a:t>
            </a:r>
          </a:p>
        </p:txBody>
      </p:sp>
    </p:spTree>
    <p:extLst>
      <p:ext uri="{BB962C8B-B14F-4D97-AF65-F5344CB8AC3E}">
        <p14:creationId xmlns:p14="http://schemas.microsoft.com/office/powerpoint/2010/main" val="1147444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B2F707-EF35-4955-8439-F76145F3C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C8134F5-D8B2-4E75-AB7D-52504044E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blipFill dpi="0" rotWithShape="1">
            <a:blip r:embed="rId2">
              <a:alphaModFix amt="10000"/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Obraz 4" descr="Obraz zawierający osoba, mężczyzna, wewnątrz, ciemny&#10;&#10;Opis wygenerowany automatycznie">
            <a:extLst>
              <a:ext uri="{FF2B5EF4-FFF2-40B4-BE49-F238E27FC236}">
                <a16:creationId xmlns:a16="http://schemas.microsoft.com/office/drawing/2014/main" id="{79054A48-5BF2-6A4D-B8BB-C0766995227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60000"/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3303" r="-1" b="12422"/>
          <a:stretch/>
        </p:blipFill>
        <p:spPr>
          <a:xfrm>
            <a:off x="1524" y="688"/>
            <a:ext cx="12188952" cy="6856624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3111DF-B68A-E94A-8465-200337BDE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96" y="2162432"/>
            <a:ext cx="7488194" cy="378116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dirty="0">
                <a:solidFill>
                  <a:srgbClr val="FFFFFF"/>
                </a:solidFill>
              </a:rPr>
              <a:t>Zaczął żyć pełnią. </a:t>
            </a:r>
          </a:p>
        </p:txBody>
      </p:sp>
    </p:spTree>
    <p:extLst>
      <p:ext uri="{BB962C8B-B14F-4D97-AF65-F5344CB8AC3E}">
        <p14:creationId xmlns:p14="http://schemas.microsoft.com/office/powerpoint/2010/main" val="2573361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AB8125F-0FD8-48CD-9F43-73E5494EA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019DD6C-5899-4C07-864B-EB0A7D104A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BDFFBC1-15BD-428E-B8AF-ECF5D1B76D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51"/>
            <a:ext cx="12192000" cy="221768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BFB3075-0323-4EB0-B1A5-776A0E709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1"/>
            <a:ext cx="12191999" cy="2224386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FBDC754-6DE7-5E43-A189-A54898F3F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1000"/>
            <a:ext cx="10003218" cy="1600124"/>
          </a:xfrm>
        </p:spPr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FC00A0-A038-3D4A-9B8E-A26F7E23B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5362"/>
            <a:ext cx="4800600" cy="355282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2400" dirty="0">
                <a:solidFill>
                  <a:schemeClr val="tx1"/>
                </a:solidFill>
              </a:rPr>
              <a:t>Dwa lata po wypadku, w wieku 15 lat, razem z polarnikami,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Markiem Kamińskim,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Wojtkiem Ostrowskim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i Wojtkiem Moskalem,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wyruszył na wyprawę na Biegun Północny, </a:t>
            </a:r>
            <a:br>
              <a:rPr lang="pl-PL" sz="2400" dirty="0">
                <a:solidFill>
                  <a:schemeClr val="tx1"/>
                </a:solidFill>
              </a:rPr>
            </a:br>
            <a:r>
              <a:rPr lang="pl-PL" sz="2400" dirty="0">
                <a:solidFill>
                  <a:schemeClr val="tx1"/>
                </a:solidFill>
              </a:rPr>
              <a:t>a następnie na Południowy. </a:t>
            </a:r>
          </a:p>
        </p:txBody>
      </p:sp>
      <p:pic>
        <p:nvPicPr>
          <p:cNvPr id="8" name="Obraz 7" descr="Obraz zawierający śnieg, zewnętrzne, jazda na nartach, stok&#10;&#10;Opis wygenerowany automatycznie">
            <a:extLst>
              <a:ext uri="{FF2B5EF4-FFF2-40B4-BE49-F238E27FC236}">
                <a16:creationId xmlns:a16="http://schemas.microsoft.com/office/drawing/2014/main" id="{F28012D3-11A8-9D4F-A62F-59442413D2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037326" y="2745362"/>
            <a:ext cx="5504375" cy="355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926585"/>
      </p:ext>
    </p:extLst>
  </p:cSld>
  <p:clrMapOvr>
    <a:masterClrMapping/>
  </p:clrMapOvr>
</p:sld>
</file>

<file path=ppt/theme/theme1.xml><?xml version="1.0" encoding="utf-8"?>
<a:theme xmlns:a="http://schemas.openxmlformats.org/drawingml/2006/main" name="BlockprintVTI">
  <a:themeElements>
    <a:clrScheme name="Custom 69">
      <a:dk1>
        <a:sysClr val="windowText" lastClr="000000"/>
      </a:dk1>
      <a:lt1>
        <a:sysClr val="window" lastClr="FFFFFF"/>
      </a:lt1>
      <a:dk2>
        <a:srgbClr val="44131A"/>
      </a:dk2>
      <a:lt2>
        <a:srgbClr val="F2ECEA"/>
      </a:lt2>
      <a:accent1>
        <a:srgbClr val="A62C52"/>
      </a:accent1>
      <a:accent2>
        <a:srgbClr val="A7928D"/>
      </a:accent2>
      <a:accent3>
        <a:srgbClr val="307C71"/>
      </a:accent3>
      <a:accent4>
        <a:srgbClr val="41575D"/>
      </a:accent4>
      <a:accent5>
        <a:srgbClr val="8FA3A3"/>
      </a:accent5>
      <a:accent6>
        <a:srgbClr val="CA8370"/>
      </a:accent6>
      <a:hlink>
        <a:srgbClr val="D13D6E"/>
      </a:hlink>
      <a:folHlink>
        <a:srgbClr val="6C9D92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1303</Words>
  <Application>Microsoft Office PowerPoint</Application>
  <PresentationFormat>Panoramiczny</PresentationFormat>
  <Paragraphs>40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2" baseType="lpstr">
      <vt:lpstr>Arial</vt:lpstr>
      <vt:lpstr>Avenir Next LT Pro</vt:lpstr>
      <vt:lpstr>AvenirNext LT Pro Medium</vt:lpstr>
      <vt:lpstr>Wingdings</vt:lpstr>
      <vt:lpstr>BlockprintVTI</vt:lpstr>
      <vt:lpstr>Jasiek Mela</vt:lpstr>
      <vt:lpstr>Wstęp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Opracowanie i bibliografia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Jasiek Mela</dc:title>
  <dc:creator>Trzcińska Anna - włoski</dc:creator>
  <cp:lastModifiedBy>Vostro 15</cp:lastModifiedBy>
  <cp:revision>7</cp:revision>
  <dcterms:created xsi:type="dcterms:W3CDTF">2020-12-02T11:56:59Z</dcterms:created>
  <dcterms:modified xsi:type="dcterms:W3CDTF">2020-12-02T13:25:15Z</dcterms:modified>
</cp:coreProperties>
</file>