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57" r:id="rId5"/>
    <p:sldId id="262" r:id="rId6"/>
    <p:sldId id="258" r:id="rId7"/>
    <p:sldId id="263" r:id="rId8"/>
    <p:sldId id="259" r:id="rId9"/>
    <p:sldId id="260" r:id="rId10"/>
    <p:sldId id="261" r:id="rId11"/>
    <p:sldId id="265" r:id="rId12"/>
    <p:sldId id="266" r:id="rId13"/>
    <p:sldId id="272" r:id="rId14"/>
    <p:sldId id="273" r:id="rId15"/>
    <p:sldId id="282" r:id="rId16"/>
    <p:sldId id="270" r:id="rId17"/>
    <p:sldId id="275" r:id="rId18"/>
    <p:sldId id="281" r:id="rId19"/>
    <p:sldId id="271" r:id="rId20"/>
    <p:sldId id="276" r:id="rId21"/>
    <p:sldId id="277" r:id="rId22"/>
    <p:sldId id="278" r:id="rId23"/>
    <p:sldId id="279" r:id="rId24"/>
    <p:sldId id="280" r:id="rId25"/>
    <p:sldId id="27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sz Szwajka" initials="BS" lastIdx="1" clrIdx="0">
    <p:extLst>
      <p:ext uri="{19B8F6BF-5375-455C-9EA6-DF929625EA0E}">
        <p15:presenceInfo xmlns:p15="http://schemas.microsoft.com/office/powerpoint/2012/main" userId="S::szwajka_bartosz@sp400.edu.pl::c99a6327-fc2e-4f4c-b6a1-7d63da1b27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0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6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9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60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21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2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87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59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3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9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55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0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9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24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0E1EB7-DB1A-4EA4-A669-12D4456F9344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FF4520-0741-42D1-8E62-C6CB59FB8D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3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oyotajuniors.pl/uploads/artykuly/92a38-znaki-dla-rowerzystow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oyotajuniors.pl/uploads/artykuly/7d248-znaki-dla-rowerzystow-zakazu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oyotajuniors.pl/uploads/artykuly/1e84a-znaki-dla-rowerzystow-c-d-t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rd.edu.pl/brd2/strony/wlaczanie_sp.html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E56AE-2361-4871-B921-BAEA1A12A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Zasady poruszania się po drogach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1CECAE-572E-4DD3-987E-2D4C1428B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Karta rowerowa- teoria </a:t>
            </a:r>
          </a:p>
        </p:txBody>
      </p:sp>
    </p:spTree>
    <p:extLst>
      <p:ext uri="{BB962C8B-B14F-4D97-AF65-F5344CB8AC3E}">
        <p14:creationId xmlns:p14="http://schemas.microsoft.com/office/powerpoint/2010/main" val="200333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D21B8E-F699-477C-916E-983D3365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solidFill>
                  <a:srgbClr val="FFFF00"/>
                </a:solidFill>
              </a:rPr>
              <a:t>Znaki ostrzegawcze-</a:t>
            </a:r>
            <a:br>
              <a:rPr lang="pl-PL" sz="2400" dirty="0">
                <a:solidFill>
                  <a:srgbClr val="FFFF00"/>
                </a:solidFill>
              </a:rPr>
            </a:br>
            <a:r>
              <a:rPr lang="pl-PL" sz="2400" dirty="0">
                <a:solidFill>
                  <a:srgbClr val="FFFF00"/>
                </a:solidFill>
              </a:rPr>
              <a:t>https://znaki-drogowe.dlakierowcy.info/s/4089/77040-Znaki-ostrzegawcze.htm</a:t>
            </a:r>
          </a:p>
        </p:txBody>
      </p:sp>
      <p:pic>
        <p:nvPicPr>
          <p:cNvPr id="4" name="Symbol zastępczy zawartości 3" descr="obrazek">
            <a:hlinkClick r:id="rId2"/>
            <a:extLst>
              <a:ext uri="{FF2B5EF4-FFF2-40B4-BE49-F238E27FC236}">
                <a16:creationId xmlns:a16="http://schemas.microsoft.com/office/drawing/2014/main" id="{D49A0D5A-3174-4D2F-BD87-01BDD017AF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35" y="2307717"/>
            <a:ext cx="6315527" cy="410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07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B0A17-A82B-4D24-9526-493997CD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Znaki zakazu-</a:t>
            </a:r>
            <a:b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https://znaki-drogowe.dlakierowcy.info/s/4089/77041-Znaki-zakazu.htm</a:t>
            </a:r>
          </a:p>
        </p:txBody>
      </p:sp>
      <p:pic>
        <p:nvPicPr>
          <p:cNvPr id="4" name="Symbol zastępczy zawartości 3" descr="obrazek">
            <a:hlinkClick r:id="rId2"/>
            <a:extLst>
              <a:ext uri="{FF2B5EF4-FFF2-40B4-BE49-F238E27FC236}">
                <a16:creationId xmlns:a16="http://schemas.microsoft.com/office/drawing/2014/main" id="{C6299E10-FA08-467C-A81A-C252ECCB88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4" y="2794715"/>
            <a:ext cx="8152327" cy="3400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29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A999C-D8F6-4F54-9104-F7305F8D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Znaki nakazu-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https://znaki-drogowe.dlakierowcy.info/s/4089/77042-Znaki-nakazu.htm</a:t>
            </a:r>
          </a:p>
        </p:txBody>
      </p:sp>
      <p:pic>
        <p:nvPicPr>
          <p:cNvPr id="4" name="Symbol zastępczy zawartości 3" descr="obrazek">
            <a:hlinkClick r:id="rId2"/>
            <a:extLst>
              <a:ext uri="{FF2B5EF4-FFF2-40B4-BE49-F238E27FC236}">
                <a16:creationId xmlns:a16="http://schemas.microsoft.com/office/drawing/2014/main" id="{4EE21322-AEB9-4037-9D93-AD12E1D113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796" y="2469878"/>
            <a:ext cx="7778839" cy="394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5881B-8D48-430D-9592-D2D2841C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</a:t>
            </a:r>
            <a:r>
              <a:rPr lang="pl-PL" dirty="0">
                <a:solidFill>
                  <a:srgbClr val="FFFF00"/>
                </a:solidFill>
              </a:rPr>
              <a:t>Znaki poziome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FC3AAF-9E5D-4FA1-89EB-A96BBE41CD56}"/>
              </a:ext>
            </a:extLst>
          </p:cNvPr>
          <p:cNvSpPr txBox="1"/>
          <p:nvPr/>
        </p:nvSpPr>
        <p:spPr>
          <a:xfrm>
            <a:off x="665016" y="2552619"/>
            <a:ext cx="107169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Bardzo ważne znaki poziome - pamiętaj żółte linie mają pierwszeństwo przed białymi. Jeśli zauważysz na jezdni zarówno białe, jak i żółte znaki -  stosuj się do żółtych.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P-2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"linia pojedyncza ciągła" oddziela pasy ruchu o tym samym kierunku i oznacza ponadto zakaz przejeżdżania (najeżdżania) przez linię.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P-4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"linia podwójna ciągła" rozdziela pasy ruchu o kierunkach przeciwnych i oznacza zakaz najeżdżania (przejeżdżania) przez tę linię.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P-8b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"strzałka kierunkowa do skręcania", oznacza, że jazda z pasa ruchu, na którym jest umieszczony, jest dozwolona tylko w kierunkach wskazanych strzałką kierunkową.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P-10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"przejście dla pieszych" oznacza miejsce przejścia dla pieszych. Pamiętaj: nie wolno jeździć rowerem po przejściu dla pieszych. Zejdź i spokojnie przeprowadź rower.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P-11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"przejazd dla rowerzystów" oznacza miejsce przejazdu dla rowerzystów.</a:t>
            </a:r>
          </a:p>
          <a:p>
            <a:pPr algn="l" fontAlgn="base"/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Znak P-12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"linia bezwzględnego zatrzymania - stop" wskazuje miejsce zatrzymania pojazdu w związku ze znakami pionowymi </a:t>
            </a:r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B-20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lub </a:t>
            </a:r>
            <a:r>
              <a:rPr lang="pl-PL" b="1" i="0" dirty="0">
                <a:solidFill>
                  <a:srgbClr val="FFFFFF"/>
                </a:solidFill>
                <a:effectLst/>
                <a:latin typeface="inherit"/>
              </a:rPr>
              <a:t>B-32</a:t>
            </a:r>
            <a:r>
              <a:rPr lang="pl-PL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77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A797C9-8959-4A89-90D7-99B415D8D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845127"/>
            <a:ext cx="7329055" cy="50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6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7D2CA-4A02-4CFD-9686-978FDF83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FF00"/>
                </a:solidFill>
              </a:rPr>
              <a:t>Korzystanie z chodnika lub drogi dla pieszych przez kierującego rowerem jest dozwolone, gdy: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3B2FB7C-D9BC-4A55-A05D-E0AD0BC41F6F}"/>
              </a:ext>
            </a:extLst>
          </p:cNvPr>
          <p:cNvSpPr txBox="1"/>
          <p:nvPr/>
        </p:nvSpPr>
        <p:spPr>
          <a:xfrm>
            <a:off x="810000" y="2240924"/>
            <a:ext cx="98665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- opiekuje się on osobą w wieku do lat 10 również kierującą rowerem; 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- szerokość chodnika wzdłuż drogi, po której ruch pojazdów jest dozwolony z prędkością większą niż 50 km/h, wynosi co najmniej 2 m i brakuje wydzielonej drogi dla rowerów oraz pasa ruchu dla rowerów; 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- warunki pogodowe zagrażają bezpieczeństwu rowerzysty na jezdni (śnieg, silny wiatr, ulewa, gołoledź, gęsta mgła).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06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58710E-E567-47D4-8C18-9DD0C745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Uczestnik ruchu drogowego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B9268C9-225D-43FC-AFBC-9890EC50BB2D}"/>
              </a:ext>
            </a:extLst>
          </p:cNvPr>
          <p:cNvSpPr txBox="1"/>
          <p:nvPr/>
        </p:nvSpPr>
        <p:spPr>
          <a:xfrm>
            <a:off x="581891" y="1720840"/>
            <a:ext cx="633152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br>
              <a:rPr lang="pl-PL" dirty="0">
                <a:effectLst/>
                <a:latin typeface="Segoe UI" panose="020B0502040204020203" pitchFamily="34" charset="0"/>
              </a:rPr>
            </a:b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Uczestnik ruchu drogowego jest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zobowiązany stosować się w kolejności: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1) do poleceń i sygnałów dawanych przez osoby kierujące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ruchem lub uprawnione do jego kontroli,</a:t>
            </a:r>
          </a:p>
          <a:p>
            <a:pPr rtl="0"/>
            <a:r>
              <a:rPr lang="pl-PL" sz="2400" dirty="0">
                <a:effectLst/>
                <a:latin typeface="Segoe UI" panose="020B0502040204020203" pitchFamily="34" charset="0"/>
              </a:rPr>
              <a:t>2) do sygnałów świetlnych,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3) do znaków drogowych pionowych,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4) do znaków drogowych poziomych,</a:t>
            </a:r>
            <a:br>
              <a:rPr lang="pl-PL" sz="2400" dirty="0">
                <a:effectLst/>
                <a:latin typeface="Segoe UI" panose="020B0502040204020203" pitchFamily="34" charset="0"/>
              </a:rPr>
            </a:br>
            <a:r>
              <a:rPr lang="pl-PL" sz="2400" dirty="0">
                <a:effectLst/>
                <a:latin typeface="Segoe UI" panose="020B0502040204020203" pitchFamily="34" charset="0"/>
              </a:rPr>
              <a:t>5) do norm zawartych w przepisach kodeksu drogowego</a:t>
            </a:r>
          </a:p>
          <a:p>
            <a:pPr rtl="0"/>
            <a:endParaRPr lang="pl-PL" dirty="0">
              <a:latin typeface="Segoe UI" panose="020B0502040204020203" pitchFamily="34" charset="0"/>
            </a:endParaRPr>
          </a:p>
          <a:p>
            <a:pPr rtl="0"/>
            <a:endParaRPr lang="pl-PL" dirty="0">
              <a:effectLst/>
              <a:latin typeface="Segoe UI" panose="020B0502040204020203" pitchFamily="34" charset="0"/>
            </a:endParaRPr>
          </a:p>
          <a:p>
            <a:pPr rtl="0"/>
            <a:endParaRPr lang="pl-PL" dirty="0">
              <a:latin typeface="Segoe UI" panose="020B0502040204020203" pitchFamily="34" charset="0"/>
            </a:endParaRPr>
          </a:p>
          <a:p>
            <a:pPr rtl="0"/>
            <a:endParaRPr lang="pl-PL" dirty="0">
              <a:effectLst/>
              <a:latin typeface="Segoe UI" panose="020B0502040204020203" pitchFamily="34" charset="0"/>
            </a:endParaRPr>
          </a:p>
          <a:p>
            <a:pPr rtl="0"/>
            <a:endParaRPr lang="pl-PL" dirty="0">
              <a:latin typeface="Segoe UI" panose="020B0502040204020203" pitchFamily="34" charset="0"/>
            </a:endParaRPr>
          </a:p>
          <a:p>
            <a:pPr rtl="0"/>
            <a:r>
              <a:rPr lang="pl-PL" dirty="0">
                <a:effectLst/>
                <a:latin typeface="Segoe UI" panose="020B0502040204020203" pitchFamily="34" charset="0"/>
              </a:rPr>
              <a:t> .</a:t>
            </a:r>
          </a:p>
        </p:txBody>
      </p:sp>
      <p:pic>
        <p:nvPicPr>
          <p:cNvPr id="4100" name="Picture 4" descr="obraz">
            <a:extLst>
              <a:ext uri="{FF2B5EF4-FFF2-40B4-BE49-F238E27FC236}">
                <a16:creationId xmlns:a16="http://schemas.microsoft.com/office/drawing/2014/main" id="{15B406D1-FC0A-4F92-A44D-0FEA3F8F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10" y="2741468"/>
            <a:ext cx="428148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4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25E6D-620A-43A1-B639-8F4397DF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Manewry drogowe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259E52-0D08-4C96-9148-9A48C5E21910}"/>
              </a:ext>
            </a:extLst>
          </p:cNvPr>
          <p:cNvSpPr txBox="1"/>
          <p:nvPr/>
        </p:nvSpPr>
        <p:spPr>
          <a:xfrm>
            <a:off x="934690" y="2791213"/>
            <a:ext cx="10447307" cy="383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art. 2. ustawy Prawo o ruchu drogowym z dnia 20 czerwca 1997 roku znajdziemy definicję interesujących nas manewrów: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wymijanie</a:t>
            </a:r>
            <a:r>
              <a:rPr lang="pl-PL" sz="24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przejeżdżanie (przechodzenie) obok pojazdu lub uczestnika ruchu poruszającego się w przeciwnym kierunku;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omijanie</a:t>
            </a:r>
            <a:r>
              <a:rPr lang="pl-PL" sz="2400" i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4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przejeżdżanie (przechodzenie) obok nieporuszającego się pojazdu, uczestnika ruchu lub przeszkody;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wyprzedzanie</a:t>
            </a:r>
            <a:r>
              <a:rPr lang="pl-PL" sz="24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przejeżdżanie (przechodzenie) obok pojazdu lub uczestnika ruchu poruszającego się w tym samym kierunku</a:t>
            </a:r>
            <a:r>
              <a:rPr lang="pl-PL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0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E5B0B-9334-4788-9A46-46AB0585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Włączanie się do ruchu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CF985B5-DFCF-45A9-9527-899C9B90CF17}"/>
              </a:ext>
            </a:extLst>
          </p:cNvPr>
          <p:cNvSpPr txBox="1"/>
          <p:nvPr/>
        </p:nvSpPr>
        <p:spPr>
          <a:xfrm>
            <a:off x="810001" y="2339488"/>
            <a:ext cx="10742348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dirty="0">
                <a:effectLst/>
                <a:latin typeface="Lato"/>
              </a:rPr>
              <a:t>Włączasz się do ruchu kiedy rozpoczynasz jazdę po postoju, lub zatrzymaniu się nie wynikającym z warunków lub przepisów ruchu drogowego, oraz przy wjeżdżaniu:</a:t>
            </a:r>
          </a:p>
          <a:p>
            <a:endParaRPr lang="pl-PL" sz="2000" dirty="0">
              <a:latin typeface="Lato"/>
            </a:endParaRPr>
          </a:p>
          <a:p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1</a:t>
            </a:r>
            <a:r>
              <a:rPr lang="pl-PL" sz="2000" b="0" i="0" dirty="0">
                <a:effectLst/>
                <a:latin typeface="Lato"/>
              </a:rPr>
              <a:t> - na drogę z nieruchomości, z </a:t>
            </a:r>
            <a:r>
              <a:rPr lang="pl-PL" sz="2000" b="1" i="0" u="none" strike="noStrike" dirty="0">
                <a:effectLst/>
                <a:latin typeface="Open Sans" panose="020B0606030504020204" pitchFamily="34" charset="0"/>
                <a:hlinkClick r:id="rId2" tooltip="nieprawidłowe włączanie się do ruch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obiektu przydrożnego</a:t>
            </a:r>
            <a:r>
              <a:rPr lang="pl-PL" sz="2000" b="0" i="0" dirty="0">
                <a:effectLst/>
                <a:latin typeface="Lato"/>
              </a:rPr>
              <a:t> lub dojazdu do takiego obiektu, z drogi nie będącej drogą publiczną (np. - koniec drogi wewnętrznej, czy - koniec strefy ruchu),</a:t>
            </a:r>
            <a:br>
              <a:rPr lang="pl-PL" sz="2000" b="0" i="0" dirty="0">
                <a:effectLst/>
                <a:latin typeface="Lato"/>
              </a:rPr>
            </a:br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2</a:t>
            </a:r>
            <a:r>
              <a:rPr lang="pl-PL" sz="2000" b="0" i="0" dirty="0">
                <a:effectLst/>
                <a:latin typeface="Lato"/>
              </a:rPr>
              <a:t> - na drogę z pola, lub na drogę twardą z drogi gruntowej,</a:t>
            </a:r>
            <a:br>
              <a:rPr lang="pl-PL" sz="2000" b="0" i="0" dirty="0">
                <a:effectLst/>
                <a:latin typeface="Lato"/>
              </a:rPr>
            </a:br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3</a:t>
            </a:r>
            <a:r>
              <a:rPr lang="pl-PL" sz="2000" b="0" i="0" dirty="0">
                <a:effectLst/>
                <a:latin typeface="Lato"/>
              </a:rPr>
              <a:t> - ze strefy zamieszkania oznaczonej znakiem –</a:t>
            </a:r>
            <a:br>
              <a:rPr lang="pl-PL" sz="2000" b="0" i="0" dirty="0">
                <a:effectLst/>
                <a:latin typeface="Lato"/>
              </a:rPr>
            </a:br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4</a:t>
            </a:r>
            <a:r>
              <a:rPr lang="pl-PL" sz="2000" b="0" i="0" dirty="0">
                <a:effectLst/>
                <a:latin typeface="Lato"/>
              </a:rPr>
              <a:t> - na jezdnię z pobocza, z chodnika lub z końca pasa ruchu dla pojazdów powolnych</a:t>
            </a:r>
            <a:br>
              <a:rPr lang="pl-PL" sz="2000" b="0" i="0" dirty="0">
                <a:effectLst/>
                <a:latin typeface="Lato"/>
              </a:rPr>
            </a:br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5</a:t>
            </a:r>
            <a:r>
              <a:rPr lang="pl-PL" sz="2000" b="0" i="0" dirty="0">
                <a:effectLst/>
                <a:latin typeface="Lato"/>
              </a:rPr>
              <a:t> - na jezdnię lub pobocze z drogi dla rowerów z wyjątkiem wjazdu na przejazd dla rowerzystów</a:t>
            </a:r>
          </a:p>
          <a:p>
            <a:r>
              <a:rPr lang="pl-PL" sz="2000" b="1" i="0" dirty="0">
                <a:solidFill>
                  <a:srgbClr val="FFFF00"/>
                </a:solidFill>
                <a:effectLst/>
                <a:latin typeface="Lato"/>
              </a:rPr>
              <a:t>6</a:t>
            </a:r>
            <a:r>
              <a:rPr lang="pl-PL" sz="2000" b="0" i="0" dirty="0">
                <a:effectLst/>
                <a:latin typeface="Lato"/>
              </a:rPr>
              <a:t> - tramwajem wyjeżdżając na drogę z zajezdni, lub na jezdnię z pętli</a:t>
            </a:r>
            <a:br>
              <a:rPr lang="pl-PL" sz="2000" b="0" i="0" dirty="0">
                <a:effectLst/>
                <a:latin typeface="Lato"/>
              </a:rPr>
            </a:br>
            <a:endParaRPr lang="pl-PL" sz="2000" dirty="0"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>
              <a:solidFill>
                <a:srgbClr val="888888"/>
              </a:solidFill>
              <a:latin typeface="Lato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82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D7AC3-DEC9-41C2-A2C4-F472CC2C2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0" i="0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Kierującemu rowerem lub motorowerem zabrania się</a:t>
            </a:r>
            <a: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: 1) </a:t>
            </a:r>
            <a:r>
              <a:rPr lang="pl-PL" sz="32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jazdy</a:t>
            </a:r>
            <a: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po jezdni obok innego uczestnika ruchu; </a:t>
            </a:r>
            <a:b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2) </a:t>
            </a:r>
            <a:r>
              <a:rPr lang="pl-PL" sz="32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jazdy bez trzymania co najmniej jednej ręki na kierownicy</a:t>
            </a:r>
            <a: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oraz nóg na pedałach lub podnóżkach; </a:t>
            </a:r>
            <a:b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r>
              <a:rPr lang="pl-PL" sz="3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3) czepiania się pojazdów.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0701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EEF6A-5AD5-4B8A-875C-6B6713B3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Prawidłowe wyposażenie roweru, wymagane przez prawo to:</a:t>
            </a:r>
            <a:br>
              <a:rPr lang="pl-PL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60BD03-BF80-4D55-980A-8B17072A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Przynajmniej jedno światło przednie, świecące białą lub żółtą barwą. Obowiązkowe oświetlenie roweru może być na baterie lub akumulatory. Co ważne: od 2013 roku światła nie muszą być zamontowane na rowerze wówczas, gdy nie trzeba ich włączać.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Przynajmniej jedno światło tylne, odblaskowe.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Przynajmniej jeden, sprawny hamulec.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Dzwonek lub inny sygnał ostrzegawczy, nie wydający przeraźliwego dźwięku.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Kierunkowskaz, wyłącznie wtedy, gdy z powodu konstrukcji roweru nie można oderwać ręki od kierownicy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7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247AD-634A-4B3A-AE43-1B87B613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Sytuacje drogowe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DE45AB1-128F-498C-95C3-8182F5678C37}"/>
              </a:ext>
            </a:extLst>
          </p:cNvPr>
          <p:cNvSpPr txBox="1"/>
          <p:nvPr/>
        </p:nvSpPr>
        <p:spPr>
          <a:xfrm>
            <a:off x="710046" y="3577027"/>
            <a:ext cx="6102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Wszystkim pojazdom nadjeżdżającym z Twojej prawej strony - zgodnie z zasadą prawej strony:</a:t>
            </a:r>
          </a:p>
          <a:p>
            <a:pPr algn="l"/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Tutaj pierwszy pojedzie samochód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65A88F6-132E-49B4-9100-677466C1E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4" y="2530327"/>
            <a:ext cx="5543550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B8CFE-D339-4154-8D23-84DA4675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Sytuacje drogowe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87C837-B5D4-43B0-B33C-19C0718BFC8F}"/>
              </a:ext>
            </a:extLst>
          </p:cNvPr>
          <p:cNvSpPr txBox="1"/>
          <p:nvPr/>
        </p:nvSpPr>
        <p:spPr>
          <a:xfrm>
            <a:off x="1555173" y="2777836"/>
            <a:ext cx="39866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Skręcając w lewo - wszystkim pojazdom nadjeżdżającym z przeciwka jadącym na wprost, lub skręcającym w prawo:</a:t>
            </a:r>
          </a:p>
          <a:p>
            <a:pPr algn="l"/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W tej sytuacji najpierw pojedzie pojazd numer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później auto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a na końcu rowerzysta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482034A-2FB2-4981-B97B-3AACE0F1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58" y="2415020"/>
            <a:ext cx="5460423" cy="38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B8CFE-D339-4154-8D23-84DA4675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Sytuacje drogowe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87C837-B5D4-43B0-B33C-19C0718BFC8F}"/>
              </a:ext>
            </a:extLst>
          </p:cNvPr>
          <p:cNvSpPr txBox="1"/>
          <p:nvPr/>
        </p:nvSpPr>
        <p:spPr>
          <a:xfrm>
            <a:off x="810000" y="2064010"/>
            <a:ext cx="39866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Jeśli znajdujesz się na drodze podporządkowanej, to musisz udzielić pierwszeństwa wszystkim pojazdom nadjeżdżającym drogą z pierwszeństwem (z Twojej lewej i prawej strony), a potem swoje zachowanie wobec pozostałych pojazdów podporządkowujesz zasadzie pierwszeństwa z prawej strony.</a:t>
            </a:r>
          </a:p>
          <a:p>
            <a:pPr algn="l"/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W tej sytuacji najpierw pojedzie samochód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(jest na drodze głównej), później rowerzysta, a na końcu samochód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2</a:t>
            </a:r>
            <a:endParaRPr lang="pl-PL" b="0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220FAF-2586-4CAE-ACEA-E050FE8C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40" y="2326665"/>
            <a:ext cx="5834495" cy="40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B8CFE-D339-4154-8D23-84DA4675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Sytuacje drogowe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87C837-B5D4-43B0-B33C-19C0718BFC8F}"/>
              </a:ext>
            </a:extLst>
          </p:cNvPr>
          <p:cNvSpPr txBox="1"/>
          <p:nvPr/>
        </p:nvSpPr>
        <p:spPr>
          <a:xfrm>
            <a:off x="810000" y="2064010"/>
            <a:ext cx="39866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Jeśli jesteś na drodze z pierwszeństwem, to i tak nie zawsze pojedziesz jako pierwszy.</a:t>
            </a:r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Pojazd 3 też jest na drodze głównej - musisz stosować się do zasady pierwszeństwa z prawej strony tak, jak na skrzyżowaniu dróg równorzędnych.</a:t>
            </a:r>
          </a:p>
          <a:p>
            <a:pPr algn="l"/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W tym przykładzie jako pierwszy pojedzie samochód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później rowerzysta, a na końcu samochód z drogi podporządkowanej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l-PL" b="0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.</a:t>
            </a:r>
            <a:endParaRPr lang="pl-PL" b="0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pl-PL" b="0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957C42-D662-478C-A4A0-C7CA72C8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12" y="2187112"/>
            <a:ext cx="6111586" cy="42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B8CFE-D339-4154-8D23-84DA4675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Sytuacje drogowe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87C837-B5D4-43B0-B33C-19C0718BFC8F}"/>
              </a:ext>
            </a:extLst>
          </p:cNvPr>
          <p:cNvSpPr txBox="1"/>
          <p:nvPr/>
        </p:nvSpPr>
        <p:spPr>
          <a:xfrm>
            <a:off x="574472" y="3116955"/>
            <a:ext cx="39866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Pojazdom szynowym, nawet gdy nadjeżdżają z Twojej lewej strony:</a:t>
            </a:r>
          </a:p>
          <a:p>
            <a:pPr algn="l"/>
            <a:b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Tutaj pierwszy przejedzie tramwaj z numerem </a:t>
            </a:r>
            <a:r>
              <a:rPr lang="pl-PL" b="1" i="1" dirty="0">
                <a:solidFill>
                  <a:srgbClr val="FFFF00"/>
                </a:solidFill>
                <a:latin typeface="Segoe UI" panose="020B0502040204020203" pitchFamily="34" charset="0"/>
              </a:rPr>
              <a:t>2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później pojazd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a na końcu rowerzysta z numerem </a:t>
            </a:r>
            <a:r>
              <a:rPr lang="pl-PL" b="1" i="1" dirty="0">
                <a:solidFill>
                  <a:srgbClr val="FFFF00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pl-PL" b="0" i="1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  <a:endParaRPr lang="pl-PL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pl-PL" b="0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19F891-5320-42F7-B641-5067D3DA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2428874"/>
            <a:ext cx="6028459" cy="42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44FAE-F6C7-4C80-9552-938A029D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Telefony alarmowe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35532A-31EE-46A2-926F-528B7671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2238428"/>
            <a:ext cx="5805056" cy="41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06DDC1-30E8-4D97-85CE-04D810F3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800" dirty="0"/>
              <a:t>Materiał opracowany przez zespół nauczycieli SP 400 w Warszawie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8BC180-D5DF-4C5F-A24F-DAF71E594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rgbClr val="FFFF00"/>
                </a:solidFill>
              </a:rPr>
              <a:t>SZEROKIEJ DROGI!</a:t>
            </a:r>
          </a:p>
        </p:txBody>
      </p:sp>
      <p:pic>
        <p:nvPicPr>
          <p:cNvPr id="6" name="Grafika 5" descr="Kolarstwo">
            <a:extLst>
              <a:ext uri="{FF2B5EF4-FFF2-40B4-BE49-F238E27FC236}">
                <a16:creationId xmlns:a16="http://schemas.microsoft.com/office/drawing/2014/main" id="{532BEA04-348E-4BE1-A9A8-819D26FD8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406" y="1439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4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0B04B22-5B3D-4113-887F-73B133B5D4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7309"/>
            <a:ext cx="9047018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EEF31-05E1-4A0F-9F5C-AB5A0BB3C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FFFF00"/>
                </a:solidFill>
              </a:rPr>
              <a:t>DROGA</a:t>
            </a:r>
            <a:r>
              <a:rPr lang="pl-PL" sz="2800" dirty="0"/>
              <a:t>- wydzielony pas terenu składający się z jezdni, pobocza, chodnika, drogi dla pieszych lub drogi dla rowerów, łącznie z torowiskiem pojazdów szynowych znajdującym się w obrębie tego pasa, przeznaczony do ruchu lub postoju pojazdów, ruchu pieszych, jazdy wierzchem lub pędzenia zwierząt.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5D9CF8-1F01-4DC4-A064-B9C5B4637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Art. 2 Ustawy prawo o ruchu drogowym</a:t>
            </a:r>
          </a:p>
        </p:txBody>
      </p:sp>
    </p:spTree>
    <p:extLst>
      <p:ext uri="{BB962C8B-B14F-4D97-AF65-F5344CB8AC3E}">
        <p14:creationId xmlns:p14="http://schemas.microsoft.com/office/powerpoint/2010/main" val="342672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29F8C-53DF-4F90-B4A9-2E41D637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solidFill>
                  <a:srgbClr val="FFFF00"/>
                </a:solidFill>
              </a:rPr>
              <a:t>Skład drogi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4D7D2B-9F3C-4C39-AA21-8CCCCD4D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57" y="2166559"/>
            <a:ext cx="7664743" cy="44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7FA78-D015-4B39-B38D-00714F1CC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681285"/>
            <a:ext cx="5285999" cy="3738913"/>
          </a:xfrm>
        </p:spPr>
        <p:txBody>
          <a:bodyPr/>
          <a:lstStyle/>
          <a:p>
            <a:r>
              <a:rPr lang="pl-PL" sz="2000" dirty="0">
                <a:solidFill>
                  <a:srgbClr val="FFFF00"/>
                </a:solidFill>
              </a:rPr>
              <a:t>DROGA DLA ROWERÓW- </a:t>
            </a:r>
            <a:r>
              <a:rPr lang="pl-PL" sz="2000" dirty="0"/>
              <a:t>droga lub jej część przeznaczona do ruchu rowerów, oznaczona odpowiednimi znakami drogowymi; droga dla rowerów jest oddzielona od innych dróg lub jezdni tej samej drogi konstrukcyjnie lub za pomocą urządzeń bezpieczeństwa ruchu drogowego. 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310250-4876-4A64-AFAB-CD5EA00FE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Art. 2 Ustawy prawo o ruchu drogowym </a:t>
            </a:r>
          </a:p>
        </p:txBody>
      </p:sp>
      <p:pic>
        <p:nvPicPr>
          <p:cNvPr id="1026" name="Picture 2" descr="obraz">
            <a:extLst>
              <a:ext uri="{FF2B5EF4-FFF2-40B4-BE49-F238E27FC236}">
                <a16:creationId xmlns:a16="http://schemas.microsoft.com/office/drawing/2014/main" id="{DC68BE8E-32E9-4E55-91A2-08E5C478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61" y="1065215"/>
            <a:ext cx="5137938" cy="37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5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2D99A-0B7A-492F-B290-C4D95819F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3221086" cy="2971051"/>
          </a:xfrm>
        </p:spPr>
        <p:txBody>
          <a:bodyPr/>
          <a:lstStyle/>
          <a:p>
            <a:r>
              <a:rPr lang="pl-PL" sz="2400" dirty="0">
                <a:solidFill>
                  <a:srgbClr val="FFFF00"/>
                </a:solidFill>
              </a:rPr>
              <a:t>PAS RUCHU DLA ROWERÓW- </a:t>
            </a:r>
            <a:r>
              <a:rPr lang="pl-PL" sz="2400" dirty="0"/>
              <a:t>część jezdni przeznaczona do ruchu rowerów w jednym kierunku, oznaczona odpowiednimi znakami drogowymi.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E7C12C-868D-4DA3-B567-E0C8EC922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Art. 2 Ustawy prawo o ruchu drogowym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9A477E-7979-4EB4-B9BD-819CEC07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31" y="936117"/>
            <a:ext cx="5532281" cy="36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6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EBA7E-79E3-472C-A1B5-7A3319BD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FFFF00"/>
                </a:solidFill>
              </a:rPr>
              <a:t>UCZESTNIK RUCHU- </a:t>
            </a:r>
            <a:r>
              <a:rPr lang="pl-PL" sz="2400" dirty="0"/>
              <a:t>pieszy, kierujący, a także inne osoby przebywające w pojeździe lub na pojeździe znajdującym się na drodze.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03242-816B-4F12-BE08-40F41210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8" y="5927233"/>
            <a:ext cx="6581105" cy="528033"/>
          </a:xfrm>
        </p:spPr>
        <p:txBody>
          <a:bodyPr>
            <a:normAutofit/>
          </a:bodyPr>
          <a:lstStyle/>
          <a:p>
            <a:r>
              <a:rPr lang="pl-PL" dirty="0"/>
              <a:t>Art. 2 Ustawy prawo o ruchu drogowym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074" name="Picture 2" descr="obraz">
            <a:extLst>
              <a:ext uri="{FF2B5EF4-FFF2-40B4-BE49-F238E27FC236}">
                <a16:creationId xmlns:a16="http://schemas.microsoft.com/office/drawing/2014/main" id="{F121A31B-361E-4F0D-82B4-05173BB6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9" y="2559945"/>
            <a:ext cx="5192084" cy="35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8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8181CC-8C35-438F-8385-5FA3ACDD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09103"/>
            <a:ext cx="10554574" cy="3849695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FFFF00"/>
                </a:solidFill>
              </a:rPr>
              <a:t>PIESZY</a:t>
            </a:r>
            <a:r>
              <a:rPr lang="pl-PL" sz="2400" dirty="0"/>
              <a:t> - osoba znajdującą się poza pojazdem na drodze i nie wykonującą na niej robót lub czynności przewidzianych odrębnymi przepisami; za pieszego uważa się również osobę prowadzącą, ciągnącą lub pchającą rower, motorower, motocykl, wózek dziecięcy, podręczny lub inwalidzki, osobę poruszającą się w wózku inwalidzkim, a także osobę w wieku do 10 lat kierującą rowerem pod opieką osoby dorosłej. </a:t>
            </a:r>
            <a:br>
              <a:rPr lang="pl-PL" sz="2400" dirty="0"/>
            </a:br>
            <a:r>
              <a:rPr lang="pl-PL" sz="2400" dirty="0"/>
              <a:t>Art. 2 Ustawy prawo o ruchu drogowym</a:t>
            </a:r>
          </a:p>
        </p:txBody>
      </p:sp>
    </p:spTree>
    <p:extLst>
      <p:ext uri="{BB962C8B-B14F-4D97-AF65-F5344CB8AC3E}">
        <p14:creationId xmlns:p14="http://schemas.microsoft.com/office/powerpoint/2010/main" val="4200057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144</TotalTime>
  <Words>1242</Words>
  <Application>Microsoft Office PowerPoint</Application>
  <PresentationFormat>Panoramiczny</PresentationFormat>
  <Paragraphs>93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Helvetica</vt:lpstr>
      <vt:lpstr>inherit</vt:lpstr>
      <vt:lpstr>Lato</vt:lpstr>
      <vt:lpstr>Open Sans</vt:lpstr>
      <vt:lpstr>Segoe UI</vt:lpstr>
      <vt:lpstr>Symbol</vt:lpstr>
      <vt:lpstr>Wingdings 2</vt:lpstr>
      <vt:lpstr>Cytat</vt:lpstr>
      <vt:lpstr>Zasady poruszania się po drogach</vt:lpstr>
      <vt:lpstr>Prawidłowe wyposażenie roweru, wymagane przez prawo to: </vt:lpstr>
      <vt:lpstr>Prezentacja programu PowerPoint</vt:lpstr>
      <vt:lpstr>DROGA- wydzielony pas terenu składający się z jezdni, pobocza, chodnika, drogi dla pieszych lub drogi dla rowerów, łącznie z torowiskiem pojazdów szynowych znajdującym się w obrębie tego pasa, przeznaczony do ruchu lub postoju pojazdów, ruchu pieszych, jazdy wierzchem lub pędzenia zwierząt. </vt:lpstr>
      <vt:lpstr>Skład drogi</vt:lpstr>
      <vt:lpstr>DROGA DLA ROWERÓW- droga lub jej część przeznaczona do ruchu rowerów, oznaczona odpowiednimi znakami drogowymi; droga dla rowerów jest oddzielona od innych dróg lub jezdni tej samej drogi konstrukcyjnie lub za pomocą urządzeń bezpieczeństwa ruchu drogowego.    </vt:lpstr>
      <vt:lpstr>PAS RUCHU DLA ROWERÓW- część jezdni przeznaczona do ruchu rowerów w jednym kierunku, oznaczona odpowiednimi znakami drogowymi. </vt:lpstr>
      <vt:lpstr>UCZESTNIK RUCHU- pieszy, kierujący, a także inne osoby przebywające w pojeździe lub na pojeździe znajdującym się na drodze. </vt:lpstr>
      <vt:lpstr>Prezentacja programu PowerPoint</vt:lpstr>
      <vt:lpstr>Znaki ostrzegawcze- https://znaki-drogowe.dlakierowcy.info/s/4089/77040-Znaki-ostrzegawcze.htm</vt:lpstr>
      <vt:lpstr>Znaki zakazu- https://znaki-drogowe.dlakierowcy.info/s/4089/77041-Znaki-zakazu.htm</vt:lpstr>
      <vt:lpstr>Znaki nakazu- https://znaki-drogowe.dlakierowcy.info/s/4089/77042-Znaki-nakazu.htm</vt:lpstr>
      <vt:lpstr> Znaki poziome</vt:lpstr>
      <vt:lpstr>Prezentacja programu PowerPoint</vt:lpstr>
      <vt:lpstr>Korzystanie z chodnika lub drogi dla pieszych przez kierującego rowerem jest dozwolone, gdy: </vt:lpstr>
      <vt:lpstr>Uczestnik ruchu drogowego</vt:lpstr>
      <vt:lpstr>Manewry drogowe</vt:lpstr>
      <vt:lpstr>Włączanie się do ruchu</vt:lpstr>
      <vt:lpstr>Kierującemu rowerem lub motorowerem zabrania się: 1) jazdy po jezdni obok innego uczestnika ruchu;  2) jazdy bez trzymania co najmniej jednej ręki na kierownicy oraz nóg na pedałach lub podnóżkach;  3) czepiania się pojazdów.</vt:lpstr>
      <vt:lpstr>Sytuacje drogowe</vt:lpstr>
      <vt:lpstr>Sytuacje drogowe</vt:lpstr>
      <vt:lpstr>Sytuacje drogowe</vt:lpstr>
      <vt:lpstr>Sytuacje drogowe</vt:lpstr>
      <vt:lpstr>Sytuacje drogowe</vt:lpstr>
      <vt:lpstr>Telefony alarmowe</vt:lpstr>
      <vt:lpstr>Materiał opracowany przez zespół nauczycieli SP 400 w Warszawie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poruszania się po drogach</dc:title>
  <dc:creator>Bartosz Szwajka</dc:creator>
  <cp:lastModifiedBy>Bartosz Szwajka</cp:lastModifiedBy>
  <cp:revision>16</cp:revision>
  <dcterms:created xsi:type="dcterms:W3CDTF">2021-06-02T19:52:48Z</dcterms:created>
  <dcterms:modified xsi:type="dcterms:W3CDTF">2021-06-02T22:17:13Z</dcterms:modified>
</cp:coreProperties>
</file>