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F39C-094E-4F0E-A446-5C9F746C6A55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95C5-9323-4709-A8C7-278C5CA997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F39C-094E-4F0E-A446-5C9F746C6A55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95C5-9323-4709-A8C7-278C5CA997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F39C-094E-4F0E-A446-5C9F746C6A55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95C5-9323-4709-A8C7-278C5CA997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F39C-094E-4F0E-A446-5C9F746C6A55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95C5-9323-4709-A8C7-278C5CA997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F39C-094E-4F0E-A446-5C9F746C6A55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95C5-9323-4709-A8C7-278C5CA997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F39C-094E-4F0E-A446-5C9F746C6A55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95C5-9323-4709-A8C7-278C5CA997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F39C-094E-4F0E-A446-5C9F746C6A55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95C5-9323-4709-A8C7-278C5CA997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F39C-094E-4F0E-A446-5C9F746C6A55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95C5-9323-4709-A8C7-278C5CA997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F39C-094E-4F0E-A446-5C9F746C6A55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95C5-9323-4709-A8C7-278C5CA997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F39C-094E-4F0E-A446-5C9F746C6A55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95C5-9323-4709-A8C7-278C5CA997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F39C-094E-4F0E-A446-5C9F746C6A55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95C5-9323-4709-A8C7-278C5CA997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F39C-094E-4F0E-A446-5C9F746C6A55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A95C5-9323-4709-A8C7-278C5CA997C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134672" cy="244827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6700" dirty="0" smtClean="0">
                <a:latin typeface="Bookman Old Style" pitchFamily="18" charset="0"/>
              </a:rPr>
              <a:t>Kierunki sztuki </a:t>
            </a:r>
            <a:br>
              <a:rPr lang="pl-PL" sz="6700" dirty="0" smtClean="0">
                <a:latin typeface="Bookman Old Style" pitchFamily="18" charset="0"/>
              </a:rPr>
            </a:br>
            <a:r>
              <a:rPr lang="pl-PL" sz="6700" dirty="0" smtClean="0">
                <a:latin typeface="Bookman Old Style" pitchFamily="18" charset="0"/>
              </a:rPr>
              <a:t>drugiej połowy XX w.</a:t>
            </a:r>
            <a:endParaRPr lang="pl-PL" sz="6700" dirty="0">
              <a:latin typeface="Bookman Old Styl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23728" y="5085184"/>
            <a:ext cx="6400800" cy="766936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>
                <a:solidFill>
                  <a:schemeClr val="tx1"/>
                </a:solidFill>
              </a:rPr>
              <a:t>Opracowała: Agata </a:t>
            </a:r>
            <a:r>
              <a:rPr lang="pl-PL" sz="2400" dirty="0" err="1" smtClean="0">
                <a:solidFill>
                  <a:schemeClr val="tx1"/>
                </a:solidFill>
              </a:rPr>
              <a:t>Dachowska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Wybrane dzieła:</a:t>
            </a:r>
            <a:endParaRPr lang="pl-PL" dirty="0"/>
          </a:p>
        </p:txBody>
      </p:sp>
      <p:pic>
        <p:nvPicPr>
          <p:cNvPr id="6" name="Obraz 5" descr="71fe9a86243fec0553113cc875500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536504" cy="303378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99592" y="458112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https://pl.pinterest.com/pin/373658100325674718/</a:t>
            </a:r>
            <a:endParaRPr lang="pl-PL" dirty="0"/>
          </a:p>
        </p:txBody>
      </p:sp>
      <p:pic>
        <p:nvPicPr>
          <p:cNvPr id="8" name="Obraz 7" descr="CJ41Tu0pIYjXggCNHh0-G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3576101" cy="403244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004048" y="59492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https://quizlet.com/pl/395770533/nowy-realizm-flash-cards/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HAPPENING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Twórca angażuje do swojej wypowiedzi artystycznej przestrzeń wizualną, czas oraz aktywność publiczności;</a:t>
            </a:r>
          </a:p>
          <a:p>
            <a:r>
              <a:rPr lang="pl-PL" dirty="0" smtClean="0"/>
              <a:t>Artysta jest reżyserem aranżującym akcję, częściowo ją planuje, ale także pozwala publiczności na spontaniczne działanie;</a:t>
            </a:r>
          </a:p>
          <a:p>
            <a:r>
              <a:rPr lang="pl-PL" dirty="0" smtClean="0"/>
              <a:t>Twórcza prowokacja, umożliwiająca odbiorcy autentyczne przeżywanie i doświadczanie sytuacji twórczej;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Ben </a:t>
            </a:r>
            <a:r>
              <a:rPr lang="pl-PL" b="1" dirty="0" err="1" smtClean="0"/>
              <a:t>Vautier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1962 r. artysta zorganizował w Londynie happening trwający 15 dni i nocy. Przez ten czas artysta tkwił w oknie wystawowym „galerii rzeczy niepotrzebnych”, traktując siebie samego jak jedną z nich i wystawiając się na sprzedaż za cenę 250 funtów. Nikt jednak nie odważył się na zakup artysty.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Tadeusz Kantor</a:t>
            </a:r>
            <a:endParaRPr lang="pl-PL" b="1" dirty="0"/>
          </a:p>
        </p:txBody>
      </p:sp>
      <p:pic>
        <p:nvPicPr>
          <p:cNvPr id="4" name="Symbol zastępczy zawartości 3" descr="kossakowski koncert morski kantora msn_6409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125128" cy="4090225"/>
          </a:xfrm>
        </p:spPr>
      </p:pic>
      <p:sp>
        <p:nvSpPr>
          <p:cNvPr id="5" name="pole tekstowe 4"/>
          <p:cNvSpPr txBox="1"/>
          <p:nvPr/>
        </p:nvSpPr>
        <p:spPr>
          <a:xfrm>
            <a:off x="1331640" y="573325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https://culture.pl/pl/artykul/tadeusz-kantor-i-sztuka-happeningu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LAND-ART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Sztuka ziemi – sztuka ekologiczna;</a:t>
            </a:r>
          </a:p>
          <a:p>
            <a:r>
              <a:rPr lang="pl-PL" dirty="0" smtClean="0"/>
              <a:t>Realizacje tego nurtu mają ogromne rozmiary i wymagają dużego nakładu pracy oraz środków, a przy tym często bywają nietrwałe;</a:t>
            </a:r>
          </a:p>
          <a:p>
            <a:r>
              <a:rPr lang="pl-PL" dirty="0" smtClean="0"/>
              <a:t>Artyści chcą zwrócić uwagę na nieogarnięte piękno i bogactwo naszej życiodajnej planety;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Christo – </a:t>
            </a:r>
            <a:r>
              <a:rPr lang="pl-PL" dirty="0" smtClean="0"/>
              <a:t>pseudonim artystyczny</a:t>
            </a:r>
            <a:endParaRPr lang="pl-PL" b="1" dirty="0"/>
          </a:p>
        </p:txBody>
      </p:sp>
      <p:pic>
        <p:nvPicPr>
          <p:cNvPr id="4" name="Symbol zastępczy zawartości 3" descr="5-najdziwniejszych-instalacji-Christo-i-Jeanne-Clau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3375375" cy="1800200"/>
          </a:xfrm>
        </p:spPr>
      </p:pic>
      <p:pic>
        <p:nvPicPr>
          <p:cNvPr id="5" name="Obraz 4" descr="5-najdziwniejszych-instalacji-Christo-i-Jeanne-Claud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268760"/>
            <a:ext cx="4411982" cy="1985392"/>
          </a:xfrm>
          <a:prstGeom prst="rect">
            <a:avLst/>
          </a:prstGeom>
        </p:spPr>
      </p:pic>
      <p:pic>
        <p:nvPicPr>
          <p:cNvPr id="6" name="Obraz 5" descr="5-najdziwniejszych-instalacji-Christo-i-Jeanne-Claude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73016"/>
            <a:ext cx="3804316" cy="2141044"/>
          </a:xfrm>
          <a:prstGeom prst="rect">
            <a:avLst/>
          </a:prstGeom>
        </p:spPr>
      </p:pic>
      <p:pic>
        <p:nvPicPr>
          <p:cNvPr id="7" name="Obraz 6" descr="5-najdziwniejszych-instalacji-Christo-i-Jeanne-Claude-16-1379x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3505312" cy="260292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27584" y="616530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https://www.f5.pl/</a:t>
            </a:r>
            <a:r>
              <a:rPr lang="pl-PL" dirty="0" err="1" smtClean="0"/>
              <a:t>tu-i-teraz</a:t>
            </a:r>
            <a:r>
              <a:rPr lang="pl-PL" dirty="0" smtClean="0"/>
              <a:t>/5-najdziwniejszych-instalacji-christo-jeanne-claude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HIPEREALIZM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twórczości artystów tego nurtu za punkt wyjścia służą fotografie, dowolnych, przypadkowych fragmentów rzeczywistości;</a:t>
            </a:r>
          </a:p>
          <a:p>
            <a:r>
              <a:rPr lang="pl-PL" dirty="0" smtClean="0"/>
              <a:t>Przenoszenie obrazu ze zdjęcia na dużych rozmiarów płótno za pomocą rzutnika;</a:t>
            </a:r>
          </a:p>
          <a:p>
            <a:r>
              <a:rPr lang="pl-PL" dirty="0" smtClean="0"/>
              <a:t>Hiperrealizm to także realizacje przestrzenne;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Richard </a:t>
            </a:r>
            <a:r>
              <a:rPr lang="pl-PL" b="1" dirty="0" err="1" smtClean="0"/>
              <a:t>Estes</a:t>
            </a:r>
            <a:r>
              <a:rPr lang="pl-PL" b="1" dirty="0" smtClean="0"/>
              <a:t> – wybrane dzieła:</a:t>
            </a:r>
            <a:endParaRPr lang="pl-PL" b="1" dirty="0"/>
          </a:p>
        </p:txBody>
      </p:sp>
      <p:pic>
        <p:nvPicPr>
          <p:cNvPr id="4" name="Obraz 3" descr="Great-Photorealistic-Paintings-of-NYC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518162" cy="43410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123728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https://www.whitemad.pl/richard-estes/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ichard-estes-supreme-hardware-1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726914" cy="476171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63688" y="573325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https://www.fronda.pl/forum/hiperrealizm-tylko-zwyklosc-jest-ciekawa,14098.html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STREET-ART – sztuka graffiti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Sztuka pojawiająca się, najczęściej bezprawnie, w przestrzeni publicznej;</a:t>
            </a:r>
          </a:p>
          <a:p>
            <a:r>
              <a:rPr lang="pl-PL" dirty="0" smtClean="0"/>
              <a:t>Początkowo były to „</a:t>
            </a:r>
            <a:r>
              <a:rPr lang="pl-PL" dirty="0" err="1" smtClean="0"/>
              <a:t>tagi</a:t>
            </a:r>
            <a:r>
              <a:rPr lang="pl-PL" dirty="0" smtClean="0"/>
              <a:t>” wykonywane markerami, czyli stylizowane podpisy młodych ludzi;</a:t>
            </a:r>
          </a:p>
          <a:p>
            <a:r>
              <a:rPr lang="pl-PL" dirty="0" smtClean="0"/>
              <a:t>Swoje obecne oblicze sztuka graffiti zawdzięcza powszechnie dostępnym farbom w sprayu;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/>
              <a:t>Neoawangarda</a:t>
            </a:r>
            <a:r>
              <a:rPr lang="pl-PL" b="1" dirty="0" smtClean="0"/>
              <a:t>, druga awangarda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r>
              <a:rPr lang="pl-PL" dirty="0" smtClean="0"/>
              <a:t>Wpływ II wojny światowej na artystów;</a:t>
            </a:r>
          </a:p>
          <a:p>
            <a:r>
              <a:rPr lang="pl-PL" dirty="0" smtClean="0"/>
              <a:t>Symboliczne przeniesienie stolicy światowej sztuki z Paryża do Nowego Jorku;</a:t>
            </a:r>
          </a:p>
          <a:p>
            <a:r>
              <a:rPr lang="pl-PL" dirty="0" smtClean="0"/>
              <a:t> Ucieczka awangardowych artystów z Europy przed wojennymi i powojennymi represjami;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inde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50912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Wybrane dzieła:</a:t>
            </a:r>
            <a:endParaRPr lang="pl-PL" dirty="0"/>
          </a:p>
        </p:txBody>
      </p:sp>
      <p:pic>
        <p:nvPicPr>
          <p:cNvPr id="4" name="Obraz 3" descr="2014_Kłodzko,_graffiti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861290" cy="4680520"/>
          </a:xfrm>
          <a:prstGeom prst="rect">
            <a:avLst/>
          </a:prstGeom>
        </p:spPr>
      </p:pic>
      <p:pic>
        <p:nvPicPr>
          <p:cNvPr id="5" name="Obraz 4" descr="festiwal-graffiti-rydultowy_5bbf1b62030871_80849719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348880"/>
            <a:ext cx="3996444" cy="266429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563888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</a:t>
            </a:r>
            <a:r>
              <a:rPr lang="pl-PL" dirty="0"/>
              <a:t>I</a:t>
            </a:r>
            <a:r>
              <a:rPr lang="pl-PL" dirty="0" smtClean="0"/>
              <a:t>nternet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6722128_2751027244926069_6348977092541022208_n-780x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488832" cy="3888432"/>
          </a:xfrm>
          <a:prstGeom prst="rect">
            <a:avLst/>
          </a:prstGeom>
        </p:spPr>
      </p:pic>
      <p:pic>
        <p:nvPicPr>
          <p:cNvPr id="5" name="Obraz 4" descr="indeks.jp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653136"/>
            <a:ext cx="2466975" cy="184785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051720" y="47971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</a:t>
            </a:r>
            <a:r>
              <a:rPr lang="pl-PL" dirty="0"/>
              <a:t>I</a:t>
            </a:r>
            <a:r>
              <a:rPr lang="pl-PL" dirty="0" smtClean="0"/>
              <a:t>nternet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ural-Graffiti-Jam-Prosto-na-Bemowie-w-Warszawie_auto_1600x3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4739679" cy="3157811"/>
          </a:xfrm>
        </p:spPr>
      </p:pic>
      <p:pic>
        <p:nvPicPr>
          <p:cNvPr id="5" name="Obraz 4" descr="z14991307V,ul--Piernikar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780928"/>
            <a:ext cx="5326905" cy="35568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15616" y="3861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</a:t>
            </a:r>
            <a:r>
              <a:rPr lang="pl-PL" dirty="0"/>
              <a:t>I</a:t>
            </a:r>
            <a:r>
              <a:rPr lang="pl-PL" dirty="0" smtClean="0"/>
              <a:t>nternet</a:t>
            </a:r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pl-PL" dirty="0" smtClean="0"/>
              <a:t>Naszkicuj komiks/reklamę wybranego produktu spożywczego wg R. Lichtensteina</a:t>
            </a:r>
          </a:p>
          <a:p>
            <a:r>
              <a:rPr lang="pl-PL" dirty="0" smtClean="0"/>
              <a:t>Zaprojektuj w formie graffiti ulubione motto życiowe.</a:t>
            </a:r>
            <a:endParaRPr lang="pl-PL" dirty="0"/>
          </a:p>
        </p:txBody>
      </p:sp>
      <p:pic>
        <p:nvPicPr>
          <p:cNvPr id="4" name="Obraz 3" descr="inde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005064"/>
            <a:ext cx="2304256" cy="15361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7200" dirty="0" smtClean="0"/>
              <a:t>Dziękuję za uwagę!</a:t>
            </a:r>
            <a:endParaRPr lang="pl-PL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POP-ART </a:t>
            </a:r>
            <a:r>
              <a:rPr lang="pl-PL" sz="3600" b="1" dirty="0" smtClean="0"/>
              <a:t>(Europa-nowy realizm)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Twórcy usiłowali znieść różnicę między sztuką a rzeczywistością;</a:t>
            </a:r>
          </a:p>
          <a:p>
            <a:r>
              <a:rPr lang="pl-PL" dirty="0" smtClean="0"/>
              <a:t>Inspirował ich świat kultury masowej i jego środki przekazu – reklama, czasopisma, telewizja, komiks;</a:t>
            </a:r>
          </a:p>
          <a:p>
            <a:r>
              <a:rPr lang="pl-PL" dirty="0" smtClean="0"/>
              <a:t>Powstają wielkoformatowe prace malarskie w stylistyce kreskówek, komiksów;</a:t>
            </a:r>
          </a:p>
          <a:p>
            <a:r>
              <a:rPr lang="pl-PL" dirty="0" smtClean="0"/>
              <a:t>Popularna staje się serigrafia – druk przez szablon (dzieło nie jest już unikatowe, ponieważ powstaje w wielu egzemplarzach);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Andy Warhol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5256584" cy="4680520"/>
          </a:xfrm>
        </p:spPr>
        <p:txBody>
          <a:bodyPr>
            <a:normAutofit/>
          </a:bodyPr>
          <a:lstStyle/>
          <a:p>
            <a:r>
              <a:rPr lang="pl-PL" dirty="0" smtClean="0"/>
              <a:t>Przedstawiciel </a:t>
            </a:r>
            <a:r>
              <a:rPr lang="pl-PL" dirty="0" err="1" smtClean="0"/>
              <a:t>pop-artu</a:t>
            </a:r>
            <a:r>
              <a:rPr lang="pl-PL" dirty="0" smtClean="0"/>
              <a:t>, mechanicznie powielał jeden motyw z reklam. Takim działaniem pokazywał funkcjonowanie „machiny konsumpcji”, która niszczy podmiotowość wizerunku, sprowadzając go do funkcji przedmiotowej.  </a:t>
            </a:r>
            <a:endParaRPr lang="pl-PL" dirty="0"/>
          </a:p>
        </p:txBody>
      </p:sp>
      <p:pic>
        <p:nvPicPr>
          <p:cNvPr id="4" name="Obraz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556792"/>
            <a:ext cx="3189730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593f339-b658-4402-b686-c8f95526eb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4252620" cy="4248472"/>
          </a:xfrm>
          <a:prstGeom prst="rect">
            <a:avLst/>
          </a:prstGeom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Wybrane dzieła: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39552" y="566124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https://www.polityka.pl/tygodnikpolityka/kultura/1759142,1,andy-warhol-w-dziesieciu-odslonach-na-90-urodziny.read</a:t>
            </a:r>
            <a:endParaRPr lang="pl-PL" dirty="0"/>
          </a:p>
        </p:txBody>
      </p:sp>
      <p:pic>
        <p:nvPicPr>
          <p:cNvPr id="10" name="Obraz 9" descr="pol_pl_ANDY-WARHOL-PORTRET-MARILYN-MONROE-obraz-recznie-malowany-60x60-cm-1944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672408" cy="367240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148064" y="537321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https://strefalivingu.pl/product-pol-19447-ANDY-WARHOL-PORTRET-MARILYN-MONROE-obraz-recznie-malowany-60x60-cm.html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Wybrane dzieła:</a:t>
            </a:r>
            <a:endParaRPr lang="pl-PL" dirty="0"/>
          </a:p>
        </p:txBody>
      </p:sp>
      <p:pic>
        <p:nvPicPr>
          <p:cNvPr id="4" name="Symbol zastępczy zawartości 3" descr="Absolut-Vodka-by-Andy-Warh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3661042" cy="4525963"/>
          </a:xfrm>
          <a:prstGeom prst="rect">
            <a:avLst/>
          </a:prstGeom>
        </p:spPr>
      </p:pic>
      <p:pic>
        <p:nvPicPr>
          <p:cNvPr id="5" name="Obraz 4" descr="1537986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2636131" cy="372159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004048" y="530120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https://twoja-sztuka.pl/Pop-art-w-najlepszym-wydaniu-Andy-Warhol-blog-pol-1537986654.html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27584" y="58052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http://eluxo.pl/blog/2014/10/09/absolut-andy-warhol/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Roy Lichtenstein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pl-PL" dirty="0" smtClean="0"/>
              <a:t>Tworzył obrazy inspirowane tanimi komiksami i reklamą.</a:t>
            </a:r>
            <a:endParaRPr lang="pl-PL" dirty="0"/>
          </a:p>
        </p:txBody>
      </p:sp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636912"/>
            <a:ext cx="2520280" cy="33647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267744" y="61653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https://en.wikipedia.org/wiki/Roy_Lichtenstein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Wybrane dzieła:</a:t>
            </a:r>
            <a:endParaRPr lang="pl-PL" dirty="0"/>
          </a:p>
        </p:txBody>
      </p:sp>
      <p:pic>
        <p:nvPicPr>
          <p:cNvPr id="4" name="Obraz 3" descr="unnamed.jp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3936437" cy="295232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67544" y="429309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https://www.digi-art.pl/pl/p/Pop-Art-Lichtenstein-In-The-Car/81</a:t>
            </a:r>
            <a:endParaRPr lang="pl-PL" dirty="0"/>
          </a:p>
        </p:txBody>
      </p:sp>
      <p:pic>
        <p:nvPicPr>
          <p:cNvPr id="6" name="Obraz 5" descr="1161345_landsc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717032"/>
            <a:ext cx="4352484" cy="244827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004048" y="285293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https://www.kanopy.com/product/roy-lichtenstein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Cesar </a:t>
            </a:r>
            <a:r>
              <a:rPr lang="pl-PL" b="1" dirty="0" err="1" smtClean="0"/>
              <a:t>Baldaccini</a:t>
            </a:r>
            <a:r>
              <a:rPr lang="pl-PL" b="1" dirty="0" smtClean="0"/>
              <a:t> – francuski rzeźbiarz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Zasłynął z tzw. kompresji polegających na zgniataniu do form prostopadłościanów samochodów i motocykli wyrzuconych na złomowiska. </a:t>
            </a:r>
            <a:endParaRPr lang="pl-PL" dirty="0"/>
          </a:p>
        </p:txBody>
      </p:sp>
      <p:pic>
        <p:nvPicPr>
          <p:cNvPr id="4" name="Obraz 3" descr="inde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645024"/>
            <a:ext cx="2160240" cy="216024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979712" y="59492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https://www.ecured.cu/C%C3%A9sar_Baldaccini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490</Words>
  <Application>Microsoft Office PowerPoint</Application>
  <PresentationFormat>Pokaz na ekranie (4:3)</PresentationFormat>
  <Paragraphs>64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 Kierunki sztuki  drugiej połowy XX w.</vt:lpstr>
      <vt:lpstr>Neoawangarda, druga awangarda</vt:lpstr>
      <vt:lpstr>POP-ART (Europa-nowy realizm)</vt:lpstr>
      <vt:lpstr>Andy Warhol</vt:lpstr>
      <vt:lpstr>Wybrane dzieła:</vt:lpstr>
      <vt:lpstr>Wybrane dzieła:</vt:lpstr>
      <vt:lpstr>Roy Lichtenstein</vt:lpstr>
      <vt:lpstr>Wybrane dzieła:</vt:lpstr>
      <vt:lpstr>Cesar Baldaccini – francuski rzeźbiarz</vt:lpstr>
      <vt:lpstr>Wybrane dzieła:</vt:lpstr>
      <vt:lpstr>HAPPENING</vt:lpstr>
      <vt:lpstr>Ben Vautier</vt:lpstr>
      <vt:lpstr>Tadeusz Kantor</vt:lpstr>
      <vt:lpstr>LAND-ART</vt:lpstr>
      <vt:lpstr>Christo – pseudonim artystyczny</vt:lpstr>
      <vt:lpstr>HIPEREALIZM</vt:lpstr>
      <vt:lpstr>Richard Estes – wybrane dzieła:</vt:lpstr>
      <vt:lpstr>Slajd 18</vt:lpstr>
      <vt:lpstr>STREET-ART – sztuka graffiti</vt:lpstr>
      <vt:lpstr>Wybrane dzieła:</vt:lpstr>
      <vt:lpstr>Slajd 21</vt:lpstr>
      <vt:lpstr>Slajd 22</vt:lpstr>
      <vt:lpstr>Zadanie: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Kierunki sztuki  drugiej połowy XX w.</dc:title>
  <dc:creator>ZSS</dc:creator>
  <cp:lastModifiedBy>ZSS</cp:lastModifiedBy>
  <cp:revision>18</cp:revision>
  <dcterms:created xsi:type="dcterms:W3CDTF">2020-05-04T07:27:42Z</dcterms:created>
  <dcterms:modified xsi:type="dcterms:W3CDTF">2020-05-04T10:16:18Z</dcterms:modified>
</cp:coreProperties>
</file>