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Lst>
  <p:notesMasterIdLst>
    <p:notesMasterId r:id="rId27"/>
  </p:notesMasterIdLst>
  <p:sldIdLst>
    <p:sldId id="256" r:id="rId2"/>
    <p:sldId id="259" r:id="rId3"/>
    <p:sldId id="262" r:id="rId4"/>
    <p:sldId id="261" r:id="rId5"/>
    <p:sldId id="282" r:id="rId6"/>
    <p:sldId id="287" r:id="rId7"/>
    <p:sldId id="280" r:id="rId8"/>
    <p:sldId id="274" r:id="rId9"/>
    <p:sldId id="286" r:id="rId10"/>
    <p:sldId id="267" r:id="rId11"/>
    <p:sldId id="264" r:id="rId12"/>
    <p:sldId id="285" r:id="rId13"/>
    <p:sldId id="288" r:id="rId14"/>
    <p:sldId id="291" r:id="rId15"/>
    <p:sldId id="290" r:id="rId16"/>
    <p:sldId id="265" r:id="rId17"/>
    <p:sldId id="284" r:id="rId18"/>
    <p:sldId id="266" r:id="rId19"/>
    <p:sldId id="268" r:id="rId20"/>
    <p:sldId id="283" r:id="rId21"/>
    <p:sldId id="278" r:id="rId22"/>
    <p:sldId id="294" r:id="rId23"/>
    <p:sldId id="276" r:id="rId24"/>
    <p:sldId id="277" r:id="rId25"/>
    <p:sldId id="292"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6" autoAdjust="0"/>
    <p:restoredTop sz="89610" autoAdjust="0"/>
  </p:normalViewPr>
  <p:slideViewPr>
    <p:cSldViewPr snapToGrid="0">
      <p:cViewPr varScale="1">
        <p:scale>
          <a:sx n="77" d="100"/>
          <a:sy n="77" d="100"/>
        </p:scale>
        <p:origin x="869"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C9737-4841-4C21-BDD7-932D5C246FE3}" type="datetimeFigureOut">
              <a:rPr lang="pl-PL" smtClean="0"/>
              <a:t>27.11.2020</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4C4BD9-4068-47C8-8FA7-18E50AC5B3C4}" type="slidenum">
              <a:rPr lang="pl-PL" smtClean="0"/>
              <a:t>‹#›</a:t>
            </a:fld>
            <a:endParaRPr lang="pl-PL"/>
          </a:p>
        </p:txBody>
      </p:sp>
    </p:spTree>
    <p:extLst>
      <p:ext uri="{BB962C8B-B14F-4D97-AF65-F5344CB8AC3E}">
        <p14:creationId xmlns:p14="http://schemas.microsoft.com/office/powerpoint/2010/main" val="3485772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C34C4BD9-4068-47C8-8FA7-18E50AC5B3C4}" type="slidenum">
              <a:rPr lang="pl-PL" smtClean="0"/>
              <a:t>8</a:t>
            </a:fld>
            <a:endParaRPr lang="pl-PL"/>
          </a:p>
        </p:txBody>
      </p:sp>
    </p:spTree>
    <p:extLst>
      <p:ext uri="{BB962C8B-B14F-4D97-AF65-F5344CB8AC3E}">
        <p14:creationId xmlns:p14="http://schemas.microsoft.com/office/powerpoint/2010/main" val="241620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C34C4BD9-4068-47C8-8FA7-18E50AC5B3C4}" type="slidenum">
              <a:rPr lang="pl-PL" smtClean="0"/>
              <a:t>12</a:t>
            </a:fld>
            <a:endParaRPr lang="pl-PL"/>
          </a:p>
        </p:txBody>
      </p:sp>
    </p:spTree>
    <p:extLst>
      <p:ext uri="{BB962C8B-B14F-4D97-AF65-F5344CB8AC3E}">
        <p14:creationId xmlns:p14="http://schemas.microsoft.com/office/powerpoint/2010/main" val="3161535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C34C4BD9-4068-47C8-8FA7-18E50AC5B3C4}" type="slidenum">
              <a:rPr lang="pl-PL" smtClean="0"/>
              <a:t>13</a:t>
            </a:fld>
            <a:endParaRPr lang="pl-PL" dirty="0"/>
          </a:p>
        </p:txBody>
      </p:sp>
    </p:spTree>
    <p:extLst>
      <p:ext uri="{BB962C8B-B14F-4D97-AF65-F5344CB8AC3E}">
        <p14:creationId xmlns:p14="http://schemas.microsoft.com/office/powerpoint/2010/main" val="1988850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C34C4BD9-4068-47C8-8FA7-18E50AC5B3C4}" type="slidenum">
              <a:rPr lang="pl-PL" smtClean="0"/>
              <a:t>15</a:t>
            </a:fld>
            <a:endParaRPr lang="pl-PL"/>
          </a:p>
        </p:txBody>
      </p:sp>
    </p:spTree>
    <p:extLst>
      <p:ext uri="{BB962C8B-B14F-4D97-AF65-F5344CB8AC3E}">
        <p14:creationId xmlns:p14="http://schemas.microsoft.com/office/powerpoint/2010/main" val="4006909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C34C4BD9-4068-47C8-8FA7-18E50AC5B3C4}" type="slidenum">
              <a:rPr lang="pl-PL" smtClean="0"/>
              <a:t>20</a:t>
            </a:fld>
            <a:endParaRPr lang="pl-PL"/>
          </a:p>
        </p:txBody>
      </p:sp>
    </p:spTree>
    <p:extLst>
      <p:ext uri="{BB962C8B-B14F-4D97-AF65-F5344CB8AC3E}">
        <p14:creationId xmlns:p14="http://schemas.microsoft.com/office/powerpoint/2010/main" val="13242915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pl-PL"/>
              <a:t>Kliknij, aby edytować styl</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lvl1pPr algn="l">
              <a:defRPr/>
            </a:lvl1pPr>
          </a:lstStyle>
          <a:p>
            <a:fld id="{93887CD7-B509-4F74-BE6B-7AA0BD5B0251}" type="datetimeFigureOut">
              <a:rPr lang="pl-PL" smtClean="0"/>
              <a:t>27.11.2020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C84154D0-BEFC-4216-8BE2-23B35B40DC3D}" type="slidenum">
              <a:rPr lang="pl-PL" smtClean="0"/>
              <a:t>‹#›</a:t>
            </a:fld>
            <a:endParaRPr lang="pl-PL"/>
          </a:p>
        </p:txBody>
      </p:sp>
      <p:sp>
        <p:nvSpPr>
          <p:cNvPr id="13" name="Rectangle 12"/>
          <p:cNvSpPr/>
          <p:nvPr/>
        </p:nvSpPr>
        <p:spPr>
          <a:xfrm>
            <a:off x="0" y="-1"/>
            <a:ext cx="12192000" cy="4572001"/>
          </a:xfrm>
          <a:prstGeom prst="rect">
            <a:avLst/>
          </a:prstGeom>
          <a:blipFill dpi="0" rotWithShape="1">
            <a:blip r:embed="rId2">
              <a:duotone>
                <a:schemeClr val="accent1">
                  <a:shade val="45000"/>
                  <a:satMod val="135000"/>
                </a:schemeClr>
                <a:prstClr val="white"/>
              </a:duotone>
            </a:blip>
            <a:srcRect/>
            <a:tile tx="25400" ty="6350" sx="71000" sy="71000" flip="none" algn="tl"/>
          </a:blip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p:cNvCxnSpPr/>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7125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93887CD7-B509-4F74-BE6B-7AA0BD5B0251}" type="datetimeFigureOut">
              <a:rPr lang="pl-PL" smtClean="0"/>
              <a:t>27.11.2020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C84154D0-BEFC-4216-8BE2-23B35B40DC3D}" type="slidenum">
              <a:rPr lang="pl-PL" smtClean="0"/>
              <a:t>‹#›</a:t>
            </a:fld>
            <a:endParaRPr lang="pl-PL"/>
          </a:p>
        </p:txBody>
      </p:sp>
    </p:spTree>
    <p:extLst>
      <p:ext uri="{BB962C8B-B14F-4D97-AF65-F5344CB8AC3E}">
        <p14:creationId xmlns:p14="http://schemas.microsoft.com/office/powerpoint/2010/main" val="4062442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pl-PL"/>
              <a:t>Kliknij, aby edytować styl</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93887CD7-B509-4F74-BE6B-7AA0BD5B0251}" type="datetimeFigureOut">
              <a:rPr lang="pl-PL" smtClean="0"/>
              <a:t>27.11.2020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C84154D0-BEFC-4216-8BE2-23B35B40DC3D}" type="slidenum">
              <a:rPr lang="pl-PL" smtClean="0"/>
              <a:t>‹#›</a:t>
            </a:fld>
            <a:endParaRPr lang="pl-PL"/>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6442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93887CD7-B509-4F74-BE6B-7AA0BD5B0251}" type="datetimeFigureOut">
              <a:rPr lang="pl-PL" smtClean="0"/>
              <a:t>27.11.2020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C84154D0-BEFC-4216-8BE2-23B35B40DC3D}" type="slidenum">
              <a:rPr lang="pl-PL" smtClean="0"/>
              <a:t>‹#›</a:t>
            </a:fld>
            <a:endParaRPr lang="pl-PL"/>
          </a:p>
        </p:txBody>
      </p:sp>
    </p:spTree>
    <p:extLst>
      <p:ext uri="{BB962C8B-B14F-4D97-AF65-F5344CB8AC3E}">
        <p14:creationId xmlns:p14="http://schemas.microsoft.com/office/powerpoint/2010/main" val="3645269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pl-PL"/>
              <a:t>Kliknij, aby edytować styl</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93887CD7-B509-4F74-BE6B-7AA0BD5B0251}" type="datetimeFigureOut">
              <a:rPr lang="pl-PL" smtClean="0"/>
              <a:t>27.11.2020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C84154D0-BEFC-4216-8BE2-23B35B40DC3D}" type="slidenum">
              <a:rPr lang="pl-PL" smtClean="0"/>
              <a:t>‹#›</a:t>
            </a:fld>
            <a:endParaRPr lang="pl-PL"/>
          </a:p>
        </p:txBody>
      </p:sp>
      <p:sp>
        <p:nvSpPr>
          <p:cNvPr id="10" name="Rectangle 9"/>
          <p:cNvSpPr/>
          <p:nvPr/>
        </p:nvSpPr>
        <p:spPr>
          <a:xfrm>
            <a:off x="0" y="-1"/>
            <a:ext cx="12192000" cy="4572000"/>
          </a:xfrm>
          <a:prstGeom prst="rect">
            <a:avLst/>
          </a:prstGeom>
          <a:blipFill dpi="0" rotWithShape="1">
            <a:blip r:embed="rId2">
              <a:duotone>
                <a:schemeClr val="accent3">
                  <a:shade val="45000"/>
                  <a:satMod val="135000"/>
                </a:schemeClr>
                <a:prstClr val="white"/>
              </a:duotone>
            </a:blip>
            <a:srcRect/>
            <a:tile tx="25400" ty="6350" sx="71000" sy="71000" flip="none" algn="tl"/>
          </a:blip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0180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pl-PL"/>
              <a:t>Kliknij, aby edytować styl</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93887CD7-B509-4F74-BE6B-7AA0BD5B0251}" type="datetimeFigureOut">
              <a:rPr lang="pl-PL" smtClean="0"/>
              <a:t>27.11.2020</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C84154D0-BEFC-4216-8BE2-23B35B40DC3D}" type="slidenum">
              <a:rPr lang="pl-PL" smtClean="0"/>
              <a:t>‹#›</a:t>
            </a:fld>
            <a:endParaRPr lang="pl-PL"/>
          </a:p>
        </p:txBody>
      </p:sp>
    </p:spTree>
    <p:extLst>
      <p:ext uri="{BB962C8B-B14F-4D97-AF65-F5344CB8AC3E}">
        <p14:creationId xmlns:p14="http://schemas.microsoft.com/office/powerpoint/2010/main" val="1735533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pl-PL"/>
              <a:t>Kliknij, aby edytować styl</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1024128" y="2967788"/>
            <a:ext cx="4754880" cy="3341572"/>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pl-PL"/>
              <a:t>Kliknij, aby edytować style wzorca tekstu</a:t>
            </a:r>
          </a:p>
        </p:txBody>
      </p:sp>
      <p:sp>
        <p:nvSpPr>
          <p:cNvPr id="6" name="Content Placeholder 5"/>
          <p:cNvSpPr>
            <a:spLocks noGrp="1"/>
          </p:cNvSpPr>
          <p:nvPr>
            <p:ph sz="quarter" idx="4"/>
          </p:nvPr>
        </p:nvSpPr>
        <p:spPr>
          <a:xfrm>
            <a:off x="5990888" y="2967788"/>
            <a:ext cx="4754880" cy="3341572"/>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93887CD7-B509-4F74-BE6B-7AA0BD5B0251}" type="datetimeFigureOut">
              <a:rPr lang="pl-PL" smtClean="0"/>
              <a:t>27.11.2020</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C84154D0-BEFC-4216-8BE2-23B35B40DC3D}" type="slidenum">
              <a:rPr lang="pl-PL" smtClean="0"/>
              <a:t>‹#›</a:t>
            </a:fld>
            <a:endParaRPr lang="pl-PL"/>
          </a:p>
        </p:txBody>
      </p:sp>
    </p:spTree>
    <p:extLst>
      <p:ext uri="{BB962C8B-B14F-4D97-AF65-F5344CB8AC3E}">
        <p14:creationId xmlns:p14="http://schemas.microsoft.com/office/powerpoint/2010/main" val="932318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93887CD7-B509-4F74-BE6B-7AA0BD5B0251}" type="datetimeFigureOut">
              <a:rPr lang="pl-PL" smtClean="0"/>
              <a:t>27.11.2020</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C84154D0-BEFC-4216-8BE2-23B35B40DC3D}" type="slidenum">
              <a:rPr lang="pl-PL" smtClean="0"/>
              <a:t>‹#›</a:t>
            </a:fld>
            <a:endParaRPr lang="pl-PL"/>
          </a:p>
        </p:txBody>
      </p:sp>
    </p:spTree>
    <p:extLst>
      <p:ext uri="{BB962C8B-B14F-4D97-AF65-F5344CB8AC3E}">
        <p14:creationId xmlns:p14="http://schemas.microsoft.com/office/powerpoint/2010/main" val="3005309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87CD7-B509-4F74-BE6B-7AA0BD5B0251}" type="datetimeFigureOut">
              <a:rPr lang="pl-PL" smtClean="0"/>
              <a:t>27.11.2020</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C84154D0-BEFC-4216-8BE2-23B35B40DC3D}" type="slidenum">
              <a:rPr lang="pl-PL" smtClean="0"/>
              <a:t>‹#›</a:t>
            </a:fld>
            <a:endParaRPr lang="pl-PL"/>
          </a:p>
        </p:txBody>
      </p:sp>
    </p:spTree>
    <p:extLst>
      <p:ext uri="{BB962C8B-B14F-4D97-AF65-F5344CB8AC3E}">
        <p14:creationId xmlns:p14="http://schemas.microsoft.com/office/powerpoint/2010/main" val="972093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pl-PL"/>
              <a:t>Kliknij, aby edytować styl</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93887CD7-B509-4F74-BE6B-7AA0BD5B0251}" type="datetimeFigureOut">
              <a:rPr lang="pl-PL" smtClean="0"/>
              <a:t>27.11.2020</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C84154D0-BEFC-4216-8BE2-23B35B40DC3D}" type="slidenum">
              <a:rPr lang="pl-PL" smtClean="0"/>
              <a:t>‹#›</a:t>
            </a:fld>
            <a:endParaRPr lang="pl-PL"/>
          </a:p>
        </p:txBody>
      </p:sp>
    </p:spTree>
    <p:extLst>
      <p:ext uri="{BB962C8B-B14F-4D97-AF65-F5344CB8AC3E}">
        <p14:creationId xmlns:p14="http://schemas.microsoft.com/office/powerpoint/2010/main" val="3221514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pl-PL"/>
              <a:t>Kliknij, aby edytować styl</a:t>
            </a:r>
            <a:endParaRPr lang="en-US" dirty="0"/>
          </a:p>
        </p:txBody>
      </p:sp>
      <p:sp>
        <p:nvSpPr>
          <p:cNvPr id="3" name="Picture Placeholder 2"/>
          <p:cNvSpPr>
            <a:spLocks noGrp="1" noChangeAspect="1"/>
          </p:cNvSpPr>
          <p:nvPr>
            <p:ph type="pic" idx="1"/>
          </p:nvPr>
        </p:nvSpPr>
        <p:spPr>
          <a:xfrm>
            <a:off x="0" y="-1"/>
            <a:ext cx="12188952" cy="4572000"/>
          </a:xfrm>
          <a:solidFill>
            <a:schemeClr val="accent1"/>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93887CD7-B509-4F74-BE6B-7AA0BD5B0251}" type="datetimeFigureOut">
              <a:rPr lang="pl-PL" smtClean="0"/>
              <a:t>27.11.2020</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C84154D0-BEFC-4216-8BE2-23B35B40DC3D}" type="slidenum">
              <a:rPr lang="pl-PL" smtClean="0"/>
              <a:t>‹#›</a:t>
            </a:fld>
            <a:endParaRPr lang="pl-PL"/>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2808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3887CD7-B509-4F74-BE6B-7AA0BD5B0251}" type="datetimeFigureOut">
              <a:rPr lang="pl-PL" smtClean="0"/>
              <a:t>27.11.2020</a:t>
            </a:fld>
            <a:endParaRPr lang="pl-PL"/>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pl-PL"/>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84154D0-BEFC-4216-8BE2-23B35B40DC3D}" type="slidenum">
              <a:rPr lang="pl-PL" smtClean="0"/>
              <a:t>‹#›</a:t>
            </a:fld>
            <a:endParaRPr lang="pl-PL"/>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7459853"/>
      </p:ext>
    </p:extLst>
  </p:cSld>
  <p:clrMap bg1="dk1" tx1="lt1" bg2="dk2" tx2="lt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23.xml.rels><?xml version="1.0" encoding="UTF-8" standalone="yes"?>
<Relationships xmlns="http://schemas.openxmlformats.org/package/2006/relationships"><Relationship Id="rId8" Type="http://schemas.openxmlformats.org/officeDocument/2006/relationships/hyperlink" Target="https://fajnepodroze.pl/afryka-ciekawostki-dla-dzieci/" TargetMode="External"/><Relationship Id="rId13" Type="http://schemas.openxmlformats.org/officeDocument/2006/relationships/hyperlink" Target="http://prostemiasta.pl/pozegnanie-z-afryka-zagrozone-gatunki-zwierzat/" TargetMode="External"/><Relationship Id="rId18" Type="http://schemas.openxmlformats.org/officeDocument/2006/relationships/hyperlink" Target="https://pl.wikipedia.org/wiki/Sahara" TargetMode="External"/><Relationship Id="rId3" Type="http://schemas.openxmlformats.org/officeDocument/2006/relationships/hyperlink" Target="https://pl.wikipedia.org/wiki/Afryka" TargetMode="External"/><Relationship Id="rId21" Type="http://schemas.openxmlformats.org/officeDocument/2006/relationships/hyperlink" Target="https://pl.wikipedia.org/wiki/Sawanna" TargetMode="External"/><Relationship Id="rId7" Type="http://schemas.openxmlformats.org/officeDocument/2006/relationships/hyperlink" Target="https://epodreczniki.pl/a/afryka---strefowosc-klimatyczna-roslinna-i-glebowa/DaMi72Fls" TargetMode="External"/><Relationship Id="rId12" Type="http://schemas.openxmlformats.org/officeDocument/2006/relationships/hyperlink" Target="https://fajnepodroze.pl/afryka-podstawowe-informacje-dla-dzieci/" TargetMode="External"/><Relationship Id="rId17" Type="http://schemas.openxmlformats.org/officeDocument/2006/relationships/hyperlink" Target="https://sites.google.com/site/geeoografia/fauna-i-flora" TargetMode="External"/><Relationship Id="rId2" Type="http://schemas.openxmlformats.org/officeDocument/2006/relationships/hyperlink" Target="https://www.yahodeville.com/wyprawy/" TargetMode="External"/><Relationship Id="rId16" Type="http://schemas.openxmlformats.org/officeDocument/2006/relationships/hyperlink" Target="https://encyklopedia.pwn.pl/haslo/Afryka-Warunki-naturalne-Swiat-roslinny;4019197.html" TargetMode="External"/><Relationship Id="rId20" Type="http://schemas.openxmlformats.org/officeDocument/2006/relationships/hyperlink" Target="http://geografia24.pl/gospodarowanie-i-pustynnienie-w-strefie-sahelu/" TargetMode="External"/><Relationship Id="rId1" Type="http://schemas.openxmlformats.org/officeDocument/2006/relationships/slideLayout" Target="../slideLayouts/slideLayout2.xml"/><Relationship Id="rId6" Type="http://schemas.openxmlformats.org/officeDocument/2006/relationships/hyperlink" Target="https://sites.google.com/site/swiatgeografii/home/klasa-iii-gimnazjum/wody-afryki" TargetMode="External"/><Relationship Id="rId11" Type="http://schemas.openxmlformats.org/officeDocument/2006/relationships/hyperlink" Target="https://fajnepodroze.pl/afryka-zdjecia-ciekawostki/" TargetMode="External"/><Relationship Id="rId24" Type="http://schemas.openxmlformats.org/officeDocument/2006/relationships/hyperlink" Target="https://www.naukowiec.org/wiedza/biologia/lasy_deszczowe_2831.html" TargetMode="External"/><Relationship Id="rId5" Type="http://schemas.openxmlformats.org/officeDocument/2006/relationships/hyperlink" Target="https://pl.wikipedia.org/wiki/Rzeki_Afryki" TargetMode="External"/><Relationship Id="rId15" Type="http://schemas.openxmlformats.org/officeDocument/2006/relationships/hyperlink" Target="https://sites.google.com/site/srodowiskoiludnoscafryki/rodowisko-naturalne-afryki/zwierzta" TargetMode="External"/><Relationship Id="rId23" Type="http://schemas.openxmlformats.org/officeDocument/2006/relationships/hyperlink" Target="https://globalna.ceo.org.pl/geografia/artykuly/jaka-afryka" TargetMode="External"/><Relationship Id="rId10" Type="http://schemas.openxmlformats.org/officeDocument/2006/relationships/hyperlink" Target="https://8a.pl/8academy/kilimandzaro-lodowiec/" TargetMode="External"/><Relationship Id="rId19" Type="http://schemas.openxmlformats.org/officeDocument/2006/relationships/hyperlink" Target="https://pl.wikipedia.org/wiki/Sahel_(region_geograficzny)" TargetMode="External"/><Relationship Id="rId4" Type="http://schemas.openxmlformats.org/officeDocument/2006/relationships/hyperlink" Target="https://pl.wikipedia.org/wiki/Kontynent" TargetMode="External"/><Relationship Id="rId9" Type="http://schemas.openxmlformats.org/officeDocument/2006/relationships/hyperlink" Target="https://pl.wikipedia.org/wiki/Kilimand%C5%BCaro" TargetMode="External"/><Relationship Id="rId14" Type="http://schemas.openxmlformats.org/officeDocument/2006/relationships/hyperlink" Target="https://fajnepodroze.pl/6-niezwyklych-ciekawostek-o-zwierzetach-w-afryce/" TargetMode="External"/><Relationship Id="rId22" Type="http://schemas.openxmlformats.org/officeDocument/2006/relationships/hyperlink" Target="http://www.nigeriaembassy.pl/turystyka/ludnosc-zamieszkujaca-afryke" TargetMode="External"/></Relationships>
</file>

<file path=ppt/slides/_rels/slide24.xml.rels><?xml version="1.0" encoding="UTF-8" standalone="yes"?>
<Relationships xmlns="http://schemas.openxmlformats.org/package/2006/relationships"><Relationship Id="rId13" Type="http://schemas.openxmlformats.org/officeDocument/2006/relationships/hyperlink" Target="https://www.researchgate.net/profile/Michael_Bernard2/publication/327322124/figure/fig1/AS:665431551508480@1535662653907/The-Nile-River-Source-The-Geopolitical-Impact-of-the-Nile-Stratfor-Global.png" TargetMode="External"/><Relationship Id="rId18" Type="http://schemas.openxmlformats.org/officeDocument/2006/relationships/hyperlink" Target="https://ekladata.com/vpdKyGPtF94t55HVoT0Zy2_UIlY.jpg" TargetMode="External"/><Relationship Id="rId26" Type="http://schemas.openxmlformats.org/officeDocument/2006/relationships/hyperlink" Target="https://upload.wikimedia.org/wikipedia/commons/6/60/Equus_quagga.jpg" TargetMode="External"/><Relationship Id="rId3" Type="http://schemas.openxmlformats.org/officeDocument/2006/relationships/hyperlink" Target="https://www.yahodeville.com/wyprawy/afryka.gif" TargetMode="External"/><Relationship Id="rId21" Type="http://schemas.openxmlformats.org/officeDocument/2006/relationships/hyperlink" Target="https://bylestam.pl/wp-content/uploads/2013/03/madagaskar.jpg" TargetMode="External"/><Relationship Id="rId34" Type="http://schemas.openxmlformats.org/officeDocument/2006/relationships/hyperlink" Target="https://thumbs.dreamstime.com/z/p%C5%82askie-afryka-flory-fauny-i-kartografuj%C4%85-konstruktor%C3%B3w-elementy-zwierz%C4%99ta-b-87715738.jpg" TargetMode="External"/><Relationship Id="rId7" Type="http://schemas.openxmlformats.org/officeDocument/2006/relationships/hyperlink" Target="https://fajnepodroze.pl/afryka-zdjecia-ciekawostki/" TargetMode="External"/><Relationship Id="rId12" Type="http://schemas.openxmlformats.org/officeDocument/2006/relationships/hyperlink" Target="https://ichef.bbci.co.uk/news/640/cpsprodpb/4BCE/production/_109560491_river_nile_dam_640-nc.png" TargetMode="External"/><Relationship Id="rId17" Type="http://schemas.openxmlformats.org/officeDocument/2006/relationships/hyperlink" Target="https://s.redefine.pl/file/o2/redefine/cp/z9/z9vtnofyf16nscm2narodq7yg3n4286d.jpg" TargetMode="External"/><Relationship Id="rId25" Type="http://schemas.openxmlformats.org/officeDocument/2006/relationships/hyperlink" Target="https://bi.im-g.pl/im/fe/72/12/z19343358V,Gepardy-sa-tak-podobne-genetycznie--ze-podczas-prz.jpg" TargetMode="External"/><Relationship Id="rId33" Type="http://schemas.openxmlformats.org/officeDocument/2006/relationships/hyperlink" Target="https://assets.puzzlefactory.pl/puzzle/250/558/original.jpg" TargetMode="External"/><Relationship Id="rId2" Type="http://schemas.openxmlformats.org/officeDocument/2006/relationships/hyperlink" Target="https://upload.wikimedia.org/wikipedia/commons/thumb/6/6b/Africa_on_the_globe_%28grey%29.svg/800px-Africa_on_the_globe_%28grey%29.svg.png" TargetMode="External"/><Relationship Id="rId16" Type="http://schemas.openxmlformats.org/officeDocument/2006/relationships/hyperlink" Target="https://r-http-0f.dcs.redcdn.pl/http/o2/tvn/web-content/m/p5/i/dc40b7120e77741d191c0d2b82cea7be/09bd902e-c6da-46f6-8df2-ccc3934dc5f5.jpg" TargetMode="External"/><Relationship Id="rId20" Type="http://schemas.openxmlformats.org/officeDocument/2006/relationships/hyperlink" Target="https://puzzleland.pl/environment/cache/images/500_500_productGfx_5906.jpg" TargetMode="External"/><Relationship Id="rId29" Type="http://schemas.openxmlformats.org/officeDocument/2006/relationships/hyperlink" Target="https://static.epodreczniki.pl/portal/f/res-minimized/RyUOP0eu6cVg1/6/r50DSR77oFE4UX6YeJYW29Z0uvn80Ftx.jpg" TargetMode="External"/><Relationship Id="rId1" Type="http://schemas.openxmlformats.org/officeDocument/2006/relationships/slideLayout" Target="../slideLayouts/slideLayout2.xml"/><Relationship Id="rId6" Type="http://schemas.openxmlformats.org/officeDocument/2006/relationships/hyperlink" Target="https://upload.wikimedia.org/wikipedia/commons/thumb/d/dc/Alfred_Wegener_Die_Entstehung_der_Kontinente_und_Ozeane_1929.jpg/220px-Alfred_Wegener_Die_Entstehung_der_Kontinente_und_Ozeane_1929.jpg" TargetMode="External"/><Relationship Id="rId11" Type="http://schemas.openxmlformats.org/officeDocument/2006/relationships/hyperlink" Target="https://cdn.mos.cms.futurecdn.net/rQvvsFckgysuahpruzaxJm.jpg" TargetMode="External"/><Relationship Id="rId24" Type="http://schemas.openxmlformats.org/officeDocument/2006/relationships/hyperlink" Target="https://prostemiasto.nazwa.pl/instalator/wordpress/wp-content/uploads/2018/03/rhinos-382401_1920.jpg" TargetMode="External"/><Relationship Id="rId32" Type="http://schemas.openxmlformats.org/officeDocument/2006/relationships/hyperlink" Target="https://image.ceneostatic.pl/data/products/46059682/i-afrykanskie-zwierzeta-fototapeta.jpg" TargetMode="External"/><Relationship Id="rId5" Type="http://schemas.openxmlformats.org/officeDocument/2006/relationships/hyperlink" Target="https://upload.wikimedia.org/wikipedia/commons/thumb/4/4d/Africa_K%C3%B6ppen_Map.png/800px-Africa_K%C3%B6ppen_Map.png" TargetMode="External"/><Relationship Id="rId15" Type="http://schemas.openxmlformats.org/officeDocument/2006/relationships/hyperlink" Target="https://www.nationalgeographic.com/content/dam/animals/2020/09/african-cheetah-snow/african-cheetah-snow-2.ngsversion.1601307783050.adapt.1900.1.jpg" TargetMode="External"/><Relationship Id="rId23" Type="http://schemas.openxmlformats.org/officeDocument/2006/relationships/hyperlink" Target="https://www.legalnomads.pl/wp-content/uploads/nowa_galeria/Senior2017/Afryka_dla_Seniora_19.jpg" TargetMode="External"/><Relationship Id="rId28" Type="http://schemas.openxmlformats.org/officeDocument/2006/relationships/hyperlink" Target="https://www.tapeciarnia.pl/tapety/normalne/150922_sawanna_antylopy_drzewa.jpg" TargetMode="External"/><Relationship Id="rId10" Type="http://schemas.openxmlformats.org/officeDocument/2006/relationships/hyperlink" Target="https://nypost.com/wp-content/uploads/sites/2/2020/02/mount-kilimanjaro.jpg?quality=80&amp;strip=all&amp;w=618&amp;h=410&amp;crop=1" TargetMode="External"/><Relationship Id="rId19" Type="http://schemas.openxmlformats.org/officeDocument/2006/relationships/hyperlink" Target="https://static.polityka.pl/_resource/res/path/41/a7/41a77bdc-d7c6-4aad-a613-091f4a09645f_f1400x900" TargetMode="External"/><Relationship Id="rId31" Type="http://schemas.openxmlformats.org/officeDocument/2006/relationships/hyperlink" Target="https://image.ceneostatic.pl/data/products/15832915/f-zwierzeta-afryki-plakat.jpg" TargetMode="External"/><Relationship Id="rId4" Type="http://schemas.openxmlformats.org/officeDocument/2006/relationships/hyperlink" Target="https://media.albatros.pl/7c1afbff-23bd-4629-8fd3-c4a2ebdb7637/Afryka/W1400/H408" TargetMode="External"/><Relationship Id="rId9" Type="http://schemas.openxmlformats.org/officeDocument/2006/relationships/hyperlink" Target="https://lh3.googleusercontent.com/proxy/YbnvpreHuhUPnvtxdWAcoiYQmdDH5c0pvzi-t502T566RqsX3rfEz5nDqJPf3WI1ptszhoisbuLh7QNEWkJalLkwS59pRz2lTcg9hpbUW4Ci" TargetMode="External"/><Relationship Id="rId14" Type="http://schemas.openxmlformats.org/officeDocument/2006/relationships/hyperlink" Target="https://static.ftpn.pl/imgcache/750x430/c/uploads/cropit/15367005011d3a3fff9e90f37a15a1de260cc0b372.jpg" TargetMode="External"/><Relationship Id="rId22" Type="http://schemas.openxmlformats.org/officeDocument/2006/relationships/hyperlink" Target="https://encrypted-tbn0.gstatic.com/images?q=tbn:ANd9GcTYNkKc_sHj0kl7PRG3HNCkno03lUjw8gbeqg&amp;usqp=CAU" TargetMode="External"/><Relationship Id="rId27" Type="http://schemas.openxmlformats.org/officeDocument/2006/relationships/hyperlink" Target="https://fajnepodroze.pl/wp-content/uploads/2020/02/antylopy-800x445.jpg" TargetMode="External"/><Relationship Id="rId30" Type="http://schemas.openxmlformats.org/officeDocument/2006/relationships/hyperlink" Target="https://m.salon24.pl/5663c1842c4647f37b5b150c14e9b3db,860,0,0,0.jpg" TargetMode="External"/><Relationship Id="rId35" Type="http://schemas.openxmlformats.org/officeDocument/2006/relationships/hyperlink" Target="https://mm.pwn.pl/ency/jpg/583/2n/d03i0026.jpg" TargetMode="External"/><Relationship Id="rId8" Type="http://schemas.openxmlformats.org/officeDocument/2006/relationships/hyperlink" Target="https://f4fcdn.eu/wp-content/uploads/2019/05/shutterstock_662889487.jpg"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lh3.googleusercontent.com/proxy/tgLlDONLWFUzuTn8d4ZG97o7FnTmqKN-EBazfJPL-UG5iz8VRVyTlfyeHsn5DV0e8QAcHY6dwCH3CUa1E4Bh6NbNRvWJ4a7_HsS8NLluI9WlP8VuL3ooJvgyDG6KNkrmiCps" TargetMode="External"/><Relationship Id="rId13" Type="http://schemas.openxmlformats.org/officeDocument/2006/relationships/hyperlink" Target="https://media.istockphoto.com/photos/the-river-nile-picture-id900918342?k=6&amp;m=900918342&amp;s=612x612&amp;w=0&amp;h=dxGqGna8kssthwuo-b-3h3MXjYtJsKwy__fBr4ocN5A=" TargetMode="External"/><Relationship Id="rId18" Type="http://schemas.openxmlformats.org/officeDocument/2006/relationships/hyperlink" Target="https://samequizy.pl/wp-content/uploads/2019/01/filing_images_ab85e1434653.jpg" TargetMode="External"/><Relationship Id="rId26" Type="http://schemas.openxmlformats.org/officeDocument/2006/relationships/hyperlink" Target="https://www.naukowiec.org/uploads/photos/images/gallery/1/las_deszczowy1.jpg" TargetMode="External"/><Relationship Id="rId3" Type="http://schemas.openxmlformats.org/officeDocument/2006/relationships/hyperlink" Target="https://upload.wikimedia.org/wikipedia/commons/1/18/Okapi2.jpg" TargetMode="External"/><Relationship Id="rId21" Type="http://schemas.openxmlformats.org/officeDocument/2006/relationships/hyperlink" Target="https://ciekaweliczby.pl/wp-content/uploads/2017/07/Afryka_FB.png" TargetMode="External"/><Relationship Id="rId7" Type="http://schemas.openxmlformats.org/officeDocument/2006/relationships/hyperlink" Target="https://lh3.googleusercontent.com/proxy/l_D8mhr3LWxAAbryLIWI_Q0-q5kjSP4KFclEA4gqW2DjXlKtSLOaUPEsZPUYtoVHtUad2orFSjK3Wi7CUKNgpt91zg-AeRtVzWTCAPOaACEBaOPQTuWdJy13nQ2DpTsRLA7tmHWTrA" TargetMode="External"/><Relationship Id="rId12" Type="http://schemas.openxmlformats.org/officeDocument/2006/relationships/hyperlink" Target="https://www.geomatura.pl/images/wictoria.jpg" TargetMode="External"/><Relationship Id="rId17" Type="http://schemas.openxmlformats.org/officeDocument/2006/relationships/hyperlink" Target="https://scx2.b-cdn.net/gfx/news/hires/2016/warmermedite.jpg" TargetMode="External"/><Relationship Id="rId25" Type="http://schemas.openxmlformats.org/officeDocument/2006/relationships/hyperlink" Target="https://i.pinimg.com/originals/10/aa/23/10aa23a9ecb1aefa7bb41ccd20153c95.jpg" TargetMode="External"/><Relationship Id="rId2" Type="http://schemas.openxmlformats.org/officeDocument/2006/relationships/hyperlink" Target="https://ciekawe.org/wp-content/uploads/2016/09/Somali_Or_Reticulated_Giraffe__600.jpg" TargetMode="External"/><Relationship Id="rId16" Type="http://schemas.openxmlformats.org/officeDocument/2006/relationships/hyperlink" Target="https://cdni0.trtworld.com/w480/h270/q75/70024_SAHEL_1582826874221.png" TargetMode="External"/><Relationship Id="rId20" Type="http://schemas.openxmlformats.org/officeDocument/2006/relationships/hyperlink" Target="https://solisci.pl/wp-content/uploads/2020/05/kenia-kraina-masajow-i-dzikiego-safari.jpg" TargetMode="External"/><Relationship Id="rId1" Type="http://schemas.openxmlformats.org/officeDocument/2006/relationships/slideLayout" Target="../slideLayouts/slideLayout2.xml"/><Relationship Id="rId6" Type="http://schemas.openxmlformats.org/officeDocument/2006/relationships/hyperlink" Target="https://filing.pl/wp-content/uploads/2015/06/filing_images_f279b467c3d4.jpg" TargetMode="External"/><Relationship Id="rId11" Type="http://schemas.openxmlformats.org/officeDocument/2006/relationships/hyperlink" Target="https://st3.depositphotos.com/2465573/19158/v/600/depositphotos_191586748-stock-illustration-african-great-lakes-gray-map.jpg" TargetMode="External"/><Relationship Id="rId24" Type="http://schemas.openxmlformats.org/officeDocument/2006/relationships/hyperlink" Target="https://globalnews.ca/wp-content/uploads/2019/11/pic-9.jpg?quality=85&amp;strip=all" TargetMode="External"/><Relationship Id="rId5" Type="http://schemas.openxmlformats.org/officeDocument/2006/relationships/hyperlink" Target="https://www.wykop.pl/cdn/c3201142/comment_1581078501C7ePDlRYShpXJ6CWHmR76f.jpg" TargetMode="External"/><Relationship Id="rId15" Type="http://schemas.openxmlformats.org/officeDocument/2006/relationships/hyperlink" Target="https://www.rp.pl/apps/pbcsi.dll/storyimage/RP/20170316/NAUKA/303169816/AR/0/AR-303169816.jpg?imageversion=Artykul&amp;lastModified=" TargetMode="External"/><Relationship Id="rId23" Type="http://schemas.openxmlformats.org/officeDocument/2006/relationships/hyperlink" Target="https://media.istockphoto.com/photos/muslim-mature-woman-posing-with-her-young-daughter-picture-id1066657618?k=6&amp;m=1066657618&amp;s=612x612&amp;w=0&amp;h=hlByi5YCoZaX4D_SCUk_bsWCGlcqr3MgGX99du_Ey1w=" TargetMode="External"/><Relationship Id="rId10" Type="http://schemas.openxmlformats.org/officeDocument/2006/relationships/hyperlink" Target="https://media-cdn.sygictraveldata.com/media/1200x630/612664395a40232133447d33247d383235373934323938" TargetMode="External"/><Relationship Id="rId19" Type="http://schemas.openxmlformats.org/officeDocument/2006/relationships/hyperlink" Target="https://www.tapeciarnia.pl/tapety/normalne/222939_zyrafa_sawanna_afryka.jpg" TargetMode="External"/><Relationship Id="rId4" Type="http://schemas.openxmlformats.org/officeDocument/2006/relationships/hyperlink" Target="https://fajnepodroze.pl/wp-content/uploads/2020/03/matka.jpg" TargetMode="External"/><Relationship Id="rId9" Type="http://schemas.openxmlformats.org/officeDocument/2006/relationships/hyperlink" Target="https://nextews.com/images/ba/8c/ba8c1fb16fdd0e99.jpg" TargetMode="External"/><Relationship Id="rId14" Type="http://schemas.openxmlformats.org/officeDocument/2006/relationships/hyperlink" Target="https://upload.wikimedia.org/wikipedia/commons/thumb/6/6a/Arab_League_from_Space.JPG/1024px-Arab_League_from_Space.JPG" TargetMode="External"/><Relationship Id="rId22" Type="http://schemas.openxmlformats.org/officeDocument/2006/relationships/hyperlink" Target="https://samequizy.pl/wp-content/uploads/2018/01/filing_images_ae6894eec4ed.jpg" TargetMode="External"/><Relationship Id="rId27" Type="http://schemas.openxmlformats.org/officeDocument/2006/relationships/hyperlink" Target="https://static.300gospodarka.pl/media/2019/05/shutterstock_666797164-e1557157096102.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98EE46-797C-45B8-8337-491B94E05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a:extLst>
              <a:ext uri="{FF2B5EF4-FFF2-40B4-BE49-F238E27FC236}">
                <a16:creationId xmlns:a16="http://schemas.microsoft.com/office/drawing/2014/main" id="{F7701405-F2ED-4785-856C-06DE6DDC09D2}"/>
              </a:ext>
            </a:extLst>
          </p:cNvPr>
          <p:cNvSpPr>
            <a:spLocks noGrp="1"/>
          </p:cNvSpPr>
          <p:nvPr>
            <p:ph type="ctrTitle"/>
          </p:nvPr>
        </p:nvSpPr>
        <p:spPr>
          <a:xfrm>
            <a:off x="670180" y="689607"/>
            <a:ext cx="4019429" cy="2361643"/>
          </a:xfrm>
        </p:spPr>
        <p:txBody>
          <a:bodyPr anchor="b">
            <a:normAutofit/>
          </a:bodyPr>
          <a:lstStyle/>
          <a:p>
            <a:r>
              <a:rPr lang="pl-PL" sz="7500" dirty="0">
                <a:solidFill>
                  <a:srgbClr val="FFFFFF"/>
                </a:solidFill>
              </a:rPr>
              <a:t>Kontynent afrykański</a:t>
            </a:r>
          </a:p>
        </p:txBody>
      </p:sp>
      <p:sp>
        <p:nvSpPr>
          <p:cNvPr id="3" name="Podtytuł 2">
            <a:extLst>
              <a:ext uri="{FF2B5EF4-FFF2-40B4-BE49-F238E27FC236}">
                <a16:creationId xmlns:a16="http://schemas.microsoft.com/office/drawing/2014/main" id="{71B38DAE-1D77-418D-9DFC-C68714210AB1}"/>
              </a:ext>
            </a:extLst>
          </p:cNvPr>
          <p:cNvSpPr>
            <a:spLocks noGrp="1"/>
          </p:cNvSpPr>
          <p:nvPr>
            <p:ph type="subTitle" idx="1"/>
          </p:nvPr>
        </p:nvSpPr>
        <p:spPr>
          <a:xfrm>
            <a:off x="295422" y="4308131"/>
            <a:ext cx="4768947" cy="1893939"/>
          </a:xfrm>
        </p:spPr>
        <p:txBody>
          <a:bodyPr anchor="t">
            <a:normAutofit/>
          </a:bodyPr>
          <a:lstStyle/>
          <a:p>
            <a:pPr algn="r"/>
            <a:r>
              <a:rPr lang="pl-PL" sz="2500" dirty="0">
                <a:solidFill>
                  <a:srgbClr val="FFFFFF"/>
                </a:solidFill>
              </a:rPr>
              <a:t>Opracowanie: Justyna Gruczek</a:t>
            </a:r>
          </a:p>
        </p:txBody>
      </p:sp>
      <p:cxnSp>
        <p:nvCxnSpPr>
          <p:cNvPr id="10" name="Straight Connector 9">
            <a:extLst>
              <a:ext uri="{FF2B5EF4-FFF2-40B4-BE49-F238E27FC236}">
                <a16:creationId xmlns:a16="http://schemas.microsoft.com/office/drawing/2014/main" id="{4E4CA735-62CB-4665-AA7D-4A259E3F7CE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9130" y="4156010"/>
            <a:ext cx="356616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19704C7-B579-43B7-89ED-555E6619AF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396" y="0"/>
            <a:ext cx="6909991" cy="6858000"/>
          </a:xfrm>
          <a:prstGeom prst="rect">
            <a:avLst/>
          </a:prstGeom>
          <a:blipFill dpi="0" rotWithShape="1">
            <a:blip r:embed="rId2">
              <a:duotone>
                <a:schemeClr val="accent2">
                  <a:shade val="45000"/>
                  <a:satMod val="135000"/>
                </a:schemeClr>
                <a:prstClr val="white"/>
              </a:duotone>
            </a:blip>
            <a:srcRect/>
            <a:tile tx="25400" ty="6350" sx="91000" sy="91000" flip="xy" algn="ctr"/>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49494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D2E2C8A-4647-4596-B524-2F1ADC89984E}"/>
              </a:ext>
            </a:extLst>
          </p:cNvPr>
          <p:cNvSpPr>
            <a:spLocks noGrp="1"/>
          </p:cNvSpPr>
          <p:nvPr>
            <p:ph type="title"/>
          </p:nvPr>
        </p:nvSpPr>
        <p:spPr/>
        <p:txBody>
          <a:bodyPr/>
          <a:lstStyle/>
          <a:p>
            <a:r>
              <a:rPr lang="pl-PL" dirty="0">
                <a:solidFill>
                  <a:schemeClr val="bg1"/>
                </a:solidFill>
              </a:rPr>
              <a:t>Wielkie jeziora afrykańskie</a:t>
            </a:r>
          </a:p>
        </p:txBody>
      </p:sp>
      <p:sp>
        <p:nvSpPr>
          <p:cNvPr id="3" name="Symbol zastępczy zawartości 2">
            <a:extLst>
              <a:ext uri="{FF2B5EF4-FFF2-40B4-BE49-F238E27FC236}">
                <a16:creationId xmlns:a16="http://schemas.microsoft.com/office/drawing/2014/main" id="{E3C8B99A-6CBD-4F11-B725-C9F2CBA694B7}"/>
              </a:ext>
            </a:extLst>
          </p:cNvPr>
          <p:cNvSpPr>
            <a:spLocks noGrp="1"/>
          </p:cNvSpPr>
          <p:nvPr>
            <p:ph idx="1"/>
          </p:nvPr>
        </p:nvSpPr>
        <p:spPr>
          <a:xfrm>
            <a:off x="1024128" y="2286000"/>
            <a:ext cx="6186141" cy="4023360"/>
          </a:xfrm>
        </p:spPr>
        <p:txBody>
          <a:bodyPr/>
          <a:lstStyle/>
          <a:p>
            <a:r>
              <a:rPr lang="pl-PL" dirty="0">
                <a:solidFill>
                  <a:schemeClr val="bg1"/>
                </a:solidFill>
              </a:rPr>
              <a:t>Jezioro Wiktorii – jedno z Wielkich Jezior Afryki – ma powierzchnię 68 800 km kwadratowych, co czyni je drugim co do wielkości jeziorem słodkowodnym na świecie.</a:t>
            </a:r>
          </a:p>
        </p:txBody>
      </p:sp>
      <p:pic>
        <p:nvPicPr>
          <p:cNvPr id="5122" name="Picture 2" descr="Jeziora niasa grafika wektorowa | Depositphotos®">
            <a:extLst>
              <a:ext uri="{FF2B5EF4-FFF2-40B4-BE49-F238E27FC236}">
                <a16:creationId xmlns:a16="http://schemas.microsoft.com/office/drawing/2014/main" id="{A57DF2E1-AD19-4D17-9882-F077F7E072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5204" y="518434"/>
            <a:ext cx="4402078" cy="57543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Jeziora w Afryce | Geomatura.pl">
            <a:extLst>
              <a:ext uri="{FF2B5EF4-FFF2-40B4-BE49-F238E27FC236}">
                <a16:creationId xmlns:a16="http://schemas.microsoft.com/office/drawing/2014/main" id="{B23F2855-A7FC-44E4-9C15-035688C6F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190" y="4060006"/>
            <a:ext cx="3264460" cy="245052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Jezioro Wiktorii - Zdjęcia i ilustracje - iStock">
            <a:extLst>
              <a:ext uri="{FF2B5EF4-FFF2-40B4-BE49-F238E27FC236}">
                <a16:creationId xmlns:a16="http://schemas.microsoft.com/office/drawing/2014/main" id="{2AF692E8-AF08-490C-AB8C-23A352F740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7503" y="4060006"/>
            <a:ext cx="3675783" cy="2450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27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20EDF57-1872-46FF-BA24-1D126D88BB81}"/>
              </a:ext>
            </a:extLst>
          </p:cNvPr>
          <p:cNvSpPr>
            <a:spLocks noGrp="1"/>
          </p:cNvSpPr>
          <p:nvPr>
            <p:ph type="title"/>
          </p:nvPr>
        </p:nvSpPr>
        <p:spPr>
          <a:xfrm>
            <a:off x="2902784" y="406679"/>
            <a:ext cx="9720072" cy="1499616"/>
          </a:xfrm>
        </p:spPr>
        <p:txBody>
          <a:bodyPr/>
          <a:lstStyle/>
          <a:p>
            <a:r>
              <a:rPr lang="pl-PL" dirty="0">
                <a:solidFill>
                  <a:schemeClr val="bg1"/>
                </a:solidFill>
              </a:rPr>
              <a:t>Najstarszy kontynent</a:t>
            </a:r>
          </a:p>
        </p:txBody>
      </p:sp>
      <p:sp>
        <p:nvSpPr>
          <p:cNvPr id="3" name="Symbol zastępczy zawartości 2">
            <a:extLst>
              <a:ext uri="{FF2B5EF4-FFF2-40B4-BE49-F238E27FC236}">
                <a16:creationId xmlns:a16="http://schemas.microsoft.com/office/drawing/2014/main" id="{F96DAF79-3977-48A1-BE79-5CB94ABD45DE}"/>
              </a:ext>
            </a:extLst>
          </p:cNvPr>
          <p:cNvSpPr>
            <a:spLocks noGrp="1"/>
          </p:cNvSpPr>
          <p:nvPr>
            <p:ph idx="1"/>
          </p:nvPr>
        </p:nvSpPr>
        <p:spPr>
          <a:xfrm>
            <a:off x="2902784" y="1861696"/>
            <a:ext cx="4697230" cy="4202871"/>
          </a:xfrm>
        </p:spPr>
        <p:txBody>
          <a:bodyPr>
            <a:normAutofit/>
          </a:bodyPr>
          <a:lstStyle/>
          <a:p>
            <a:r>
              <a:rPr lang="pl-PL" sz="2400" dirty="0">
                <a:solidFill>
                  <a:schemeClr val="bg1"/>
                </a:solidFill>
              </a:rPr>
              <a:t>Afryka jest najstarszym zamieszkałym obszarem na świecie. Archeolodzy znaleźli dowody na to, że gatunek ludzki żył na tych ziemiach od około 7 milionów lat.</a:t>
            </a:r>
          </a:p>
          <a:p>
            <a:endParaRPr lang="pl-PL" sz="2400" dirty="0">
              <a:solidFill>
                <a:schemeClr val="bg1"/>
              </a:solidFill>
            </a:endParaRPr>
          </a:p>
          <a:p>
            <a:endParaRPr lang="pl-PL" sz="2400" dirty="0">
              <a:solidFill>
                <a:schemeClr val="bg1"/>
              </a:solidFill>
            </a:endParaRPr>
          </a:p>
        </p:txBody>
      </p:sp>
      <p:pic>
        <p:nvPicPr>
          <p:cNvPr id="10242" name="Picture 2" descr="Wędrówka kontynentów – Wikipedia, wolna encyklopedia">
            <a:extLst>
              <a:ext uri="{FF2B5EF4-FFF2-40B4-BE49-F238E27FC236}">
                <a16:creationId xmlns:a16="http://schemas.microsoft.com/office/drawing/2014/main" id="{D25B3FCF-C778-473F-9D91-EAE875679D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772" y="764498"/>
            <a:ext cx="2492269" cy="420287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Prehistoria - Epodreczniki.pl">
            <a:extLst>
              <a:ext uri="{FF2B5EF4-FFF2-40B4-BE49-F238E27FC236}">
                <a16:creationId xmlns:a16="http://schemas.microsoft.com/office/drawing/2014/main" id="{E66548DF-E88E-46C3-909A-C6FDC3879F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5279" y="2955689"/>
            <a:ext cx="4939169" cy="3634959"/>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Chińczycy w Afryce | Złoty smok na Czarnym Lądzie - Polityka.pl">
            <a:extLst>
              <a:ext uri="{FF2B5EF4-FFF2-40B4-BE49-F238E27FC236}">
                <a16:creationId xmlns:a16="http://schemas.microsoft.com/office/drawing/2014/main" id="{CBFB4A38-026C-4664-98FF-5E75404C7D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0815" y="406679"/>
            <a:ext cx="3331454" cy="2141649"/>
          </a:xfrm>
          <a:prstGeom prst="rect">
            <a:avLst/>
          </a:prstGeom>
          <a:noFill/>
          <a:extLst>
            <a:ext uri="{909E8E84-426E-40DD-AFC4-6F175D3DCCD1}">
              <a14:hiddenFill xmlns:a14="http://schemas.microsoft.com/office/drawing/2010/main">
                <a:solidFill>
                  <a:srgbClr val="FFFFFF"/>
                </a:solidFill>
              </a14:hiddenFill>
            </a:ext>
          </a:extLst>
        </p:spPr>
      </p:pic>
      <p:pic>
        <p:nvPicPr>
          <p:cNvPr id="8" name="Symbol zastępczy zawartości 3" descr="048188_r0_620.jpg">
            <a:extLst>
              <a:ext uri="{FF2B5EF4-FFF2-40B4-BE49-F238E27FC236}">
                <a16:creationId xmlns:a16="http://schemas.microsoft.com/office/drawing/2014/main" id="{38CD92DF-E89F-4CE1-951B-816F19A13676}"/>
              </a:ext>
            </a:extLst>
          </p:cNvPr>
          <p:cNvPicPr>
            <a:picLocks noChangeAspect="1"/>
          </p:cNvPicPr>
          <p:nvPr/>
        </p:nvPicPr>
        <p:blipFill>
          <a:blip r:embed="rId5" cstate="print"/>
          <a:stretch>
            <a:fillRect/>
          </a:stretch>
        </p:blipFill>
        <p:spPr>
          <a:xfrm>
            <a:off x="3063630" y="3675975"/>
            <a:ext cx="4375537" cy="2914673"/>
          </a:xfrm>
          <a:prstGeom prst="rect">
            <a:avLst/>
          </a:prstGeom>
        </p:spPr>
      </p:pic>
    </p:spTree>
    <p:extLst>
      <p:ext uri="{BB962C8B-B14F-4D97-AF65-F5344CB8AC3E}">
        <p14:creationId xmlns:p14="http://schemas.microsoft.com/office/powerpoint/2010/main" val="388671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AD99636-D646-49E7-83E2-4461EC736109}"/>
              </a:ext>
            </a:extLst>
          </p:cNvPr>
          <p:cNvSpPr>
            <a:spLocks noGrp="1"/>
          </p:cNvSpPr>
          <p:nvPr>
            <p:ph type="title"/>
          </p:nvPr>
        </p:nvSpPr>
        <p:spPr>
          <a:xfrm>
            <a:off x="5196280" y="122963"/>
            <a:ext cx="5071872" cy="1499616"/>
          </a:xfrm>
        </p:spPr>
        <p:txBody>
          <a:bodyPr/>
          <a:lstStyle/>
          <a:p>
            <a:r>
              <a:rPr lang="pl-PL" dirty="0">
                <a:solidFill>
                  <a:schemeClr val="bg1"/>
                </a:solidFill>
              </a:rPr>
              <a:t>zwierzęta</a:t>
            </a:r>
          </a:p>
        </p:txBody>
      </p:sp>
      <p:sp>
        <p:nvSpPr>
          <p:cNvPr id="3" name="Symbol zastępczy zawartości 2">
            <a:extLst>
              <a:ext uri="{FF2B5EF4-FFF2-40B4-BE49-F238E27FC236}">
                <a16:creationId xmlns:a16="http://schemas.microsoft.com/office/drawing/2014/main" id="{58AC08DE-6BC8-4DBB-B575-1F9E4167D951}"/>
              </a:ext>
            </a:extLst>
          </p:cNvPr>
          <p:cNvSpPr>
            <a:spLocks noGrp="1"/>
          </p:cNvSpPr>
          <p:nvPr>
            <p:ph idx="1"/>
          </p:nvPr>
        </p:nvSpPr>
        <p:spPr>
          <a:xfrm>
            <a:off x="4297259" y="1378485"/>
            <a:ext cx="4299403" cy="4465570"/>
          </a:xfrm>
        </p:spPr>
        <p:txBody>
          <a:bodyPr>
            <a:normAutofit/>
          </a:bodyPr>
          <a:lstStyle/>
          <a:p>
            <a:r>
              <a:rPr lang="pl-PL" sz="2400" dirty="0">
                <a:solidFill>
                  <a:schemeClr val="bg1"/>
                </a:solidFill>
              </a:rPr>
              <a:t>Zwierzęta w Afryce są bardzo różnorodne.</a:t>
            </a:r>
          </a:p>
          <a:p>
            <a:r>
              <a:rPr lang="pl-PL" sz="2400" dirty="0">
                <a:solidFill>
                  <a:schemeClr val="bg1"/>
                </a:solidFill>
              </a:rPr>
              <a:t>W Afryce znajdziemy zarówno największego ptaka czyli strusia, największe zwierzę lądowe – słonia afrykańskiego, jak i najszybsze zwierzę lądowe, czyli geparda.</a:t>
            </a:r>
          </a:p>
          <a:p>
            <a:r>
              <a:rPr lang="pl-PL" sz="2400" dirty="0">
                <a:solidFill>
                  <a:schemeClr val="bg1"/>
                </a:solidFill>
              </a:rPr>
              <a:t>Afryka jest domem dla największej pozostałej populacji lwów, słoni, nosorożców, gepardów, hien i lampartów.</a:t>
            </a:r>
          </a:p>
        </p:txBody>
      </p:sp>
      <p:pic>
        <p:nvPicPr>
          <p:cNvPr id="2050" name="Picture 2" descr="Zwierzęta Afryki - plakat - Opinie i atrakcyjne ceny na Ceneo.pl">
            <a:extLst>
              <a:ext uri="{FF2B5EF4-FFF2-40B4-BE49-F238E27FC236}">
                <a16:creationId xmlns:a16="http://schemas.microsoft.com/office/drawing/2014/main" id="{4C42E00C-19DA-4BEE-B627-72E13CCDCB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6275" y="-48293"/>
            <a:ext cx="3545725" cy="284820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frykańskie Zwierzęta - fototapeta - Opinie i ceny na Ceneo.pl">
            <a:extLst>
              <a:ext uri="{FF2B5EF4-FFF2-40B4-BE49-F238E27FC236}">
                <a16:creationId xmlns:a16="http://schemas.microsoft.com/office/drawing/2014/main" id="{B25D195C-D365-4F65-B8DE-F78C1A74C9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6275" y="2573027"/>
            <a:ext cx="3545725" cy="245836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ZWIERZĘTA Z DŻUNGLI - Ułóż Puzzle Online za darmo na Puzzle Factory">
            <a:extLst>
              <a:ext uri="{FF2B5EF4-FFF2-40B4-BE49-F238E27FC236}">
                <a16:creationId xmlns:a16="http://schemas.microsoft.com/office/drawing/2014/main" id="{0F993E91-6D78-4BBB-80D9-370662F085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6275" y="4669042"/>
            <a:ext cx="3545725" cy="221607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łaskie Afryka Flory, Fauny I Kartografują Konstruktorów Elementy  Zwierzęta, B Ilustracja Wektor - Ilustracja złożonej z zwierzęta, płaskie:  87715738">
            <a:extLst>
              <a:ext uri="{FF2B5EF4-FFF2-40B4-BE49-F238E27FC236}">
                <a16:creationId xmlns:a16="http://schemas.microsoft.com/office/drawing/2014/main" id="{0296C41F-E676-49B3-BDA3-42C5ED4A592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7077"/>
          <a:stretch/>
        </p:blipFill>
        <p:spPr bwMode="auto">
          <a:xfrm>
            <a:off x="54313" y="1101019"/>
            <a:ext cx="4193333" cy="435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478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070B8C9-2699-4AD1-B3B0-8C657C8B78F6}"/>
              </a:ext>
            </a:extLst>
          </p:cNvPr>
          <p:cNvSpPr>
            <a:spLocks noGrp="1"/>
          </p:cNvSpPr>
          <p:nvPr>
            <p:ph type="title"/>
          </p:nvPr>
        </p:nvSpPr>
        <p:spPr/>
        <p:txBody>
          <a:bodyPr/>
          <a:lstStyle/>
          <a:p>
            <a:r>
              <a:rPr lang="pl-PL" dirty="0">
                <a:solidFill>
                  <a:schemeClr val="bg1"/>
                </a:solidFill>
              </a:rPr>
              <a:t>zwierzęta</a:t>
            </a:r>
          </a:p>
        </p:txBody>
      </p:sp>
      <p:sp>
        <p:nvSpPr>
          <p:cNvPr id="3" name="Symbol zastępczy zawartości 2">
            <a:extLst>
              <a:ext uri="{FF2B5EF4-FFF2-40B4-BE49-F238E27FC236}">
                <a16:creationId xmlns:a16="http://schemas.microsoft.com/office/drawing/2014/main" id="{650ACB45-C93A-47E3-9404-71718923A11A}"/>
              </a:ext>
            </a:extLst>
          </p:cNvPr>
          <p:cNvSpPr>
            <a:spLocks noGrp="1"/>
          </p:cNvSpPr>
          <p:nvPr>
            <p:ph idx="1"/>
          </p:nvPr>
        </p:nvSpPr>
        <p:spPr>
          <a:xfrm>
            <a:off x="688652" y="1822204"/>
            <a:ext cx="5119087" cy="4450580"/>
          </a:xfrm>
        </p:spPr>
        <p:txBody>
          <a:bodyPr>
            <a:normAutofit lnSpcReduction="10000"/>
          </a:bodyPr>
          <a:lstStyle/>
          <a:p>
            <a:r>
              <a:rPr lang="pl-PL" dirty="0">
                <a:solidFill>
                  <a:schemeClr val="bg1"/>
                </a:solidFill>
              </a:rPr>
              <a:t>Co ciekawe w Afryce mieszka 55 tysięcy pingwinów.</a:t>
            </a:r>
          </a:p>
          <a:p>
            <a:r>
              <a:rPr lang="pl-PL" dirty="0">
                <a:solidFill>
                  <a:schemeClr val="bg1"/>
                </a:solidFill>
              </a:rPr>
              <a:t>Niestety naukowcy przewidują, że w ciągu kilkunastu lat wszystkie pingwiny z tego kontynentu znikną.</a:t>
            </a:r>
          </a:p>
          <a:p>
            <a:r>
              <a:rPr lang="pl-PL" dirty="0">
                <a:solidFill>
                  <a:schemeClr val="bg1"/>
                </a:solidFill>
              </a:rPr>
              <a:t>W Afryce żyły dwa gatunku nosorożców, jednak jeden biały już wyginął. Populacja drugiego gatunku nosorożca – czarnego również może wyginąć za 5-6 lat. </a:t>
            </a:r>
          </a:p>
          <a:p>
            <a:r>
              <a:rPr lang="pl-PL" dirty="0">
                <a:solidFill>
                  <a:schemeClr val="bg1"/>
                </a:solidFill>
              </a:rPr>
              <a:t>Kolejnym zagrożonym wyginięciem gatunkiem są: słonie, hipopotamy, gepardy, zebry pręgowane, antylopa huntera, hiena pręgowana, pantera, lew, okapi.</a:t>
            </a:r>
          </a:p>
          <a:p>
            <a:endParaRPr lang="pl-PL" dirty="0">
              <a:solidFill>
                <a:schemeClr val="bg1"/>
              </a:solidFill>
            </a:endParaRPr>
          </a:p>
          <a:p>
            <a:endParaRPr lang="pl-PL" dirty="0">
              <a:solidFill>
                <a:schemeClr val="bg1"/>
              </a:solidFill>
            </a:endParaRPr>
          </a:p>
          <a:p>
            <a:endParaRPr lang="pl-PL" dirty="0"/>
          </a:p>
        </p:txBody>
      </p:sp>
      <p:pic>
        <p:nvPicPr>
          <p:cNvPr id="1026" name="Picture 2" descr="Afrykańskie pingwiny - czy żyją w afryce? | Artykuły Legal Nomads">
            <a:extLst>
              <a:ext uri="{FF2B5EF4-FFF2-40B4-BE49-F238E27FC236}">
                <a16:creationId xmlns:a16="http://schemas.microsoft.com/office/drawing/2014/main" id="{715F6EC8-5947-4B68-9830-15CE388A95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465"/>
          <a:stretch/>
        </p:blipFill>
        <p:spPr bwMode="auto">
          <a:xfrm>
            <a:off x="8753659" y="0"/>
            <a:ext cx="3438340" cy="23084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żegnanie z Afryką – zagrożone gatunki zwierząt - proste miasto">
            <a:extLst>
              <a:ext uri="{FF2B5EF4-FFF2-40B4-BE49-F238E27FC236}">
                <a16:creationId xmlns:a16="http://schemas.microsoft.com/office/drawing/2014/main" id="{6DA63DA1-2538-41D8-B5C6-C666AEC400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3659" y="2308485"/>
            <a:ext cx="3438341" cy="25787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Zagrożone gatunki zwierząt: Afryka">
            <a:extLst>
              <a:ext uri="{FF2B5EF4-FFF2-40B4-BE49-F238E27FC236}">
                <a16:creationId xmlns:a16="http://schemas.microsoft.com/office/drawing/2014/main" id="{6B79D51A-D8B1-4EBC-9B2C-41AF27749DC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5080"/>
          <a:stretch/>
        </p:blipFill>
        <p:spPr bwMode="auto">
          <a:xfrm>
            <a:off x="5807739" y="0"/>
            <a:ext cx="2945919" cy="230848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epardy, najszybsze zwierzęta na świecie, przegrywają z antropocenem">
            <a:extLst>
              <a:ext uri="{FF2B5EF4-FFF2-40B4-BE49-F238E27FC236}">
                <a16:creationId xmlns:a16="http://schemas.microsoft.com/office/drawing/2014/main" id="{FCC6DA8A-C2EA-4908-9A04-1B705D98FF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53658" y="4555812"/>
            <a:ext cx="3464772" cy="230848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Zebra stepowa – Wikipedia, wolna encyklopedia">
            <a:extLst>
              <a:ext uri="{FF2B5EF4-FFF2-40B4-BE49-F238E27FC236}">
                <a16:creationId xmlns:a16="http://schemas.microsoft.com/office/drawing/2014/main" id="{5C3784D4-B13A-4856-9CFC-E54CDEDECBD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287" r="5183"/>
          <a:stretch/>
        </p:blipFill>
        <p:spPr bwMode="auto">
          <a:xfrm>
            <a:off x="5807738" y="2311635"/>
            <a:ext cx="2945919" cy="223788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6 Interesujących Ciekawostek o antylopach - Fajne Podróże">
            <a:extLst>
              <a:ext uri="{FF2B5EF4-FFF2-40B4-BE49-F238E27FC236}">
                <a16:creationId xmlns:a16="http://schemas.microsoft.com/office/drawing/2014/main" id="{AB84E20F-DB9C-4E21-A015-5EDF679B68A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9298"/>
          <a:stretch/>
        </p:blipFill>
        <p:spPr bwMode="auto">
          <a:xfrm>
            <a:off x="5807736" y="4549516"/>
            <a:ext cx="2945920" cy="2317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631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8ECF03D-E8F2-44B5-B239-E565F7DF28F5}"/>
              </a:ext>
            </a:extLst>
          </p:cNvPr>
          <p:cNvSpPr>
            <a:spLocks noGrp="1"/>
          </p:cNvSpPr>
          <p:nvPr>
            <p:ph type="title"/>
          </p:nvPr>
        </p:nvSpPr>
        <p:spPr>
          <a:xfrm>
            <a:off x="3943874" y="332781"/>
            <a:ext cx="3737548" cy="1499616"/>
          </a:xfrm>
        </p:spPr>
        <p:txBody>
          <a:bodyPr/>
          <a:lstStyle/>
          <a:p>
            <a:r>
              <a:rPr lang="pl-PL" dirty="0">
                <a:solidFill>
                  <a:schemeClr val="bg1"/>
                </a:solidFill>
              </a:rPr>
              <a:t>zwierzęta</a:t>
            </a:r>
          </a:p>
        </p:txBody>
      </p:sp>
      <p:sp>
        <p:nvSpPr>
          <p:cNvPr id="3" name="Symbol zastępczy zawartości 2">
            <a:extLst>
              <a:ext uri="{FF2B5EF4-FFF2-40B4-BE49-F238E27FC236}">
                <a16:creationId xmlns:a16="http://schemas.microsoft.com/office/drawing/2014/main" id="{C42C1137-E9E6-43D9-A587-25F42FE72DB4}"/>
              </a:ext>
            </a:extLst>
          </p:cNvPr>
          <p:cNvSpPr>
            <a:spLocks noGrp="1"/>
          </p:cNvSpPr>
          <p:nvPr>
            <p:ph idx="1"/>
          </p:nvPr>
        </p:nvSpPr>
        <p:spPr>
          <a:xfrm>
            <a:off x="2981904" y="1723869"/>
            <a:ext cx="5661485" cy="4946753"/>
          </a:xfrm>
        </p:spPr>
        <p:txBody>
          <a:bodyPr>
            <a:normAutofit/>
          </a:bodyPr>
          <a:lstStyle/>
          <a:p>
            <a:pPr marL="0" indent="0">
              <a:buNone/>
            </a:pPr>
            <a:r>
              <a:rPr lang="pl-PL" sz="2400" dirty="0">
                <a:solidFill>
                  <a:schemeClr val="bg1"/>
                </a:solidFill>
              </a:rPr>
              <a:t>Lasy równikowe zamieszkują liczne gatunki małp (głównie goryle i koczkodany), antylop, okapi, hipopotamy, ptaki (np. papugi), gady (np. pytony, kobry i krokodyle) i płazy (np. latające żaby).</a:t>
            </a:r>
          </a:p>
          <a:p>
            <a:pPr marL="0" indent="0">
              <a:buNone/>
            </a:pPr>
            <a:r>
              <a:rPr lang="pl-PL" sz="2400" dirty="0">
                <a:solidFill>
                  <a:schemeClr val="bg1"/>
                </a:solidFill>
              </a:rPr>
              <a:t>Na kontynencie afrykańskim ma swój dom także najwyższe żyjące obecnie na ziemi zwierzę – żyrafa. </a:t>
            </a:r>
          </a:p>
          <a:p>
            <a:pPr marL="0" indent="0">
              <a:buNone/>
            </a:pPr>
            <a:r>
              <a:rPr lang="pl-PL" sz="2400" dirty="0">
                <a:solidFill>
                  <a:schemeClr val="bg1"/>
                </a:solidFill>
              </a:rPr>
              <a:t>Do ciekawych zwierząt afrykańskich należy także struś. Struś to największy, najszybciej biegający, nielotny ptak na świecie.</a:t>
            </a:r>
          </a:p>
          <a:p>
            <a:pPr marL="0" indent="0">
              <a:buNone/>
            </a:pPr>
            <a:endParaRPr lang="pl-PL" dirty="0">
              <a:solidFill>
                <a:schemeClr val="bg1"/>
              </a:solidFill>
            </a:endParaRPr>
          </a:p>
          <a:p>
            <a:pPr marL="0" indent="0">
              <a:buNone/>
            </a:pPr>
            <a:endParaRPr lang="pl-PL" dirty="0">
              <a:solidFill>
                <a:schemeClr val="bg1"/>
              </a:solidFill>
            </a:endParaRPr>
          </a:p>
        </p:txBody>
      </p:sp>
      <p:pic>
        <p:nvPicPr>
          <p:cNvPr id="3074" name="Picture 2" descr="strusie - Encyklopedia PWN - źródło wiarygodnej i rzetelnej wiedzy">
            <a:extLst>
              <a:ext uri="{FF2B5EF4-FFF2-40B4-BE49-F238E27FC236}">
                <a16:creationId xmlns:a16="http://schemas.microsoft.com/office/drawing/2014/main" id="{4D5F3A1B-12DC-4D37-B489-C690332A73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1043" y="0"/>
            <a:ext cx="3150957" cy="225917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Badania DNA wykazały, że żyrafy to 4 osobne gatunki! - ciekawe.org -  ciekawe.org">
            <a:extLst>
              <a:ext uri="{FF2B5EF4-FFF2-40B4-BE49-F238E27FC236}">
                <a16:creationId xmlns:a16="http://schemas.microsoft.com/office/drawing/2014/main" id="{59CC9BB1-13FE-426E-B9B7-99AAF4A019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07" r="4307"/>
          <a:stretch/>
        </p:blipFill>
        <p:spPr bwMode="auto">
          <a:xfrm>
            <a:off x="9041043" y="2248525"/>
            <a:ext cx="3150957" cy="225917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Okapi leśne – Wikipedia, wolna encyklopedia">
            <a:extLst>
              <a:ext uri="{FF2B5EF4-FFF2-40B4-BE49-F238E27FC236}">
                <a16:creationId xmlns:a16="http://schemas.microsoft.com/office/drawing/2014/main" id="{9FFC4F82-14CF-45D7-9445-EDBE9094B8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84" y="-10652"/>
            <a:ext cx="2602237" cy="225917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Goryl - Ciekawostki, Rozmiary, Fakty, Waga, Informacje, Zdjęcia">
            <a:extLst>
              <a:ext uri="{FF2B5EF4-FFF2-40B4-BE49-F238E27FC236}">
                <a16:creationId xmlns:a16="http://schemas.microsoft.com/office/drawing/2014/main" id="{9D407777-DEDF-48BF-81DC-6A8509DCB51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3978"/>
          <a:stretch/>
        </p:blipFill>
        <p:spPr bwMode="auto">
          <a:xfrm>
            <a:off x="-17984" y="2248525"/>
            <a:ext cx="2602237" cy="2495863"/>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Koczkodan - znaleziska i wpisy o #koczkodan w Wykop.pl">
            <a:extLst>
              <a:ext uri="{FF2B5EF4-FFF2-40B4-BE49-F238E27FC236}">
                <a16:creationId xmlns:a16="http://schemas.microsoft.com/office/drawing/2014/main" id="{89AC28F7-E625-45CE-8DD8-2ACEE8AC9C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1043" y="4507702"/>
            <a:ext cx="3150957" cy="2363218"/>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19 najbardziej zadziwiających żab świata.">
            <a:extLst>
              <a:ext uri="{FF2B5EF4-FFF2-40B4-BE49-F238E27FC236}">
                <a16:creationId xmlns:a16="http://schemas.microsoft.com/office/drawing/2014/main" id="{CC234ACC-1133-41F0-A9C6-BF2F6C3E07D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63" t="-6443" r="8" b="6443"/>
          <a:stretch/>
        </p:blipFill>
        <p:spPr bwMode="auto">
          <a:xfrm>
            <a:off x="-17985" y="4598822"/>
            <a:ext cx="2602237" cy="2259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081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21DBED6-A3B8-4A55-A434-ABD3DB72A73D}"/>
              </a:ext>
            </a:extLst>
          </p:cNvPr>
          <p:cNvSpPr>
            <a:spLocks noGrp="1"/>
          </p:cNvSpPr>
          <p:nvPr>
            <p:ph type="title"/>
          </p:nvPr>
        </p:nvSpPr>
        <p:spPr/>
        <p:txBody>
          <a:bodyPr/>
          <a:lstStyle/>
          <a:p>
            <a:r>
              <a:rPr lang="pl-PL" dirty="0">
                <a:solidFill>
                  <a:schemeClr val="bg1"/>
                </a:solidFill>
              </a:rPr>
              <a:t>roślinność</a:t>
            </a:r>
          </a:p>
        </p:txBody>
      </p:sp>
      <p:sp>
        <p:nvSpPr>
          <p:cNvPr id="3" name="Symbol zastępczy zawartości 2">
            <a:extLst>
              <a:ext uri="{FF2B5EF4-FFF2-40B4-BE49-F238E27FC236}">
                <a16:creationId xmlns:a16="http://schemas.microsoft.com/office/drawing/2014/main" id="{ACCD3C5D-9F71-411B-BC75-D2483B7F80A9}"/>
              </a:ext>
            </a:extLst>
          </p:cNvPr>
          <p:cNvSpPr>
            <a:spLocks noGrp="1"/>
          </p:cNvSpPr>
          <p:nvPr>
            <p:ph idx="1"/>
          </p:nvPr>
        </p:nvSpPr>
        <p:spPr>
          <a:xfrm>
            <a:off x="1024130" y="1843790"/>
            <a:ext cx="4372330" cy="4465570"/>
          </a:xfrm>
        </p:spPr>
        <p:txBody>
          <a:bodyPr>
            <a:normAutofit fontScale="92500"/>
          </a:bodyPr>
          <a:lstStyle/>
          <a:p>
            <a:r>
              <a:rPr lang="pl-PL" sz="2400" dirty="0">
                <a:solidFill>
                  <a:schemeClr val="bg1"/>
                </a:solidFill>
              </a:rPr>
              <a:t>Roślinność Afryki jest bardzo bogata i różnorodna, w obszarze śródziemnomorskim (północne wybrzeża Afryki i góry Atlas) rosną wiecznie zielone twardolistne lasy i zarośla typu makii, a z roślin uprawnych oliwki, dalej na południe skąpa, skrajnie kserofityczna roślinność pustynna Sahary (z drzew głównie uprawy palmy daktylowej w oazach Sahary i nad Nilem) przechodząca w półpustynną i sawannową (trawiastą z akacjami, baobabami).</a:t>
            </a:r>
          </a:p>
        </p:txBody>
      </p:sp>
      <p:pic>
        <p:nvPicPr>
          <p:cNvPr id="4098" name="Picture 2" descr="Madagaskar – cuda natury na czwartej wyspie świata | Byłeś tam?">
            <a:extLst>
              <a:ext uri="{FF2B5EF4-FFF2-40B4-BE49-F238E27FC236}">
                <a16:creationId xmlns:a16="http://schemas.microsoft.com/office/drawing/2014/main" id="{A683FF78-C57A-4725-8B63-12EBEE6C2B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5365" y="0"/>
            <a:ext cx="3252859" cy="225857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a niesamowita Afryka&quot; w czerwcu na Nat Geo WIld">
            <a:extLst>
              <a:ext uri="{FF2B5EF4-FFF2-40B4-BE49-F238E27FC236}">
                <a16:creationId xmlns:a16="http://schemas.microsoft.com/office/drawing/2014/main" id="{E7BFA7AA-BF92-4141-AB67-3B6D9518B8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4733"/>
          <a:stretch/>
        </p:blipFill>
        <p:spPr bwMode="auto">
          <a:xfrm>
            <a:off x="8928275" y="2258576"/>
            <a:ext cx="3263725" cy="254713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oaza na Saharze - dyskusje na Garnek.pl">
            <a:extLst>
              <a:ext uri="{FF2B5EF4-FFF2-40B4-BE49-F238E27FC236}">
                <a16:creationId xmlns:a16="http://schemas.microsoft.com/office/drawing/2014/main" id="{9EF329DF-0505-4B99-859F-5ED3DCA2E0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141"/>
          <a:stretch/>
        </p:blipFill>
        <p:spPr bwMode="auto">
          <a:xfrm>
            <a:off x="8955363" y="4506766"/>
            <a:ext cx="3236637" cy="235123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Wycieczki do Afryki - safari, plaże, sprawdzone hotele - biuro podróży  Memories Vacations">
            <a:extLst>
              <a:ext uri="{FF2B5EF4-FFF2-40B4-BE49-F238E27FC236}">
                <a16:creationId xmlns:a16="http://schemas.microsoft.com/office/drawing/2014/main" id="{5E3C8401-0163-4D94-A9F5-3E43777C84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4435" y="2259167"/>
            <a:ext cx="3150928" cy="2240113"/>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Sawanny i lasy Eurazji, Afryki, Ameryki Północnej i Południowej">
            <a:extLst>
              <a:ext uri="{FF2B5EF4-FFF2-40B4-BE49-F238E27FC236}">
                <a16:creationId xmlns:a16="http://schemas.microsoft.com/office/drawing/2014/main" id="{B82AD906-11D7-40FD-B5AA-D478739973C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089"/>
          <a:stretch/>
        </p:blipFill>
        <p:spPr bwMode="auto">
          <a:xfrm>
            <a:off x="5804434" y="-21939"/>
            <a:ext cx="3140066" cy="2381250"/>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Państwo przylądkowe w Western Cape, Republika Południowej Afryki | Sygic  Travel">
            <a:extLst>
              <a:ext uri="{FF2B5EF4-FFF2-40B4-BE49-F238E27FC236}">
                <a16:creationId xmlns:a16="http://schemas.microsoft.com/office/drawing/2014/main" id="{14623B07-D547-4AFE-8F46-DEB34D2EA09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7386"/>
          <a:stretch/>
        </p:blipFill>
        <p:spPr bwMode="auto">
          <a:xfrm>
            <a:off x="5782515" y="4498689"/>
            <a:ext cx="3252859" cy="235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477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ED83D01-1BD5-4A27-9F34-F8201B57F1CF}"/>
              </a:ext>
            </a:extLst>
          </p:cNvPr>
          <p:cNvSpPr>
            <a:spLocks noGrp="1"/>
          </p:cNvSpPr>
          <p:nvPr>
            <p:ph type="title"/>
          </p:nvPr>
        </p:nvSpPr>
        <p:spPr>
          <a:xfrm>
            <a:off x="5951728" y="585216"/>
            <a:ext cx="5740739" cy="1499616"/>
          </a:xfrm>
        </p:spPr>
        <p:txBody>
          <a:bodyPr>
            <a:normAutofit/>
          </a:bodyPr>
          <a:lstStyle/>
          <a:p>
            <a:r>
              <a:rPr lang="pl-PL" dirty="0" err="1">
                <a:solidFill>
                  <a:schemeClr val="bg1"/>
                </a:solidFill>
              </a:rPr>
              <a:t>sahara</a:t>
            </a:r>
            <a:endParaRPr lang="pl-PL" dirty="0">
              <a:solidFill>
                <a:schemeClr val="bg1"/>
              </a:solidFill>
            </a:endParaRPr>
          </a:p>
        </p:txBody>
      </p:sp>
      <p:pic>
        <p:nvPicPr>
          <p:cNvPr id="6148" name="Picture 4" descr="Sahara stała się pustynią przez ludzi - Cywilizacja - rp.pl">
            <a:extLst>
              <a:ext uri="{FF2B5EF4-FFF2-40B4-BE49-F238E27FC236}">
                <a16:creationId xmlns:a16="http://schemas.microsoft.com/office/drawing/2014/main" id="{D2E68731-9A67-450D-8885-30949A13D6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776" r="12055" b="-1"/>
          <a:stretch/>
        </p:blipFill>
        <p:spPr bwMode="auto">
          <a:xfrm>
            <a:off x="484632" y="484632"/>
            <a:ext cx="4495806" cy="3511948"/>
          </a:xfrm>
          <a:prstGeom prst="rect">
            <a:avLst/>
          </a:prstGeom>
          <a:noFill/>
          <a:extLst>
            <a:ext uri="{909E8E84-426E-40DD-AFC4-6F175D3DCCD1}">
              <a14:hiddenFill xmlns:a14="http://schemas.microsoft.com/office/drawing/2010/main">
                <a:solidFill>
                  <a:srgbClr val="FFFFFF"/>
                </a:solidFill>
              </a14:hiddenFill>
            </a:ext>
          </a:extLst>
        </p:spPr>
      </p:pic>
      <p:cxnSp>
        <p:nvCxnSpPr>
          <p:cNvPr id="139" name="Straight Connector 138">
            <a:extLst>
              <a:ext uri="{FF2B5EF4-FFF2-40B4-BE49-F238E27FC236}">
                <a16:creationId xmlns:a16="http://schemas.microsoft.com/office/drawing/2014/main" id="{57F680D8-6F89-474A-80FC-AB40BE384E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6896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150" name="Picture 6" descr="galeria zdjeć - Pustynia sahara">
            <a:extLst>
              <a:ext uri="{FF2B5EF4-FFF2-40B4-BE49-F238E27FC236}">
                <a16:creationId xmlns:a16="http://schemas.microsoft.com/office/drawing/2014/main" id="{C5ADD600-0520-4ED3-9C05-FDE840DD46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622" r="13807" b="-5"/>
          <a:stretch/>
        </p:blipFill>
        <p:spPr bwMode="auto">
          <a:xfrm>
            <a:off x="484633" y="4150597"/>
            <a:ext cx="1564300" cy="223180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Sahara – Wikipedia, wolna encyklopedia">
            <a:extLst>
              <a:ext uri="{FF2B5EF4-FFF2-40B4-BE49-F238E27FC236}">
                <a16:creationId xmlns:a16="http://schemas.microsoft.com/office/drawing/2014/main" id="{0BEC4A50-AB61-4C10-BDF8-708C473B20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022" r="13460" b="3"/>
          <a:stretch/>
        </p:blipFill>
        <p:spPr bwMode="auto">
          <a:xfrm>
            <a:off x="2209800" y="4150596"/>
            <a:ext cx="2770638" cy="2231808"/>
          </a:xfrm>
          <a:prstGeom prst="rect">
            <a:avLst/>
          </a:prstGeom>
          <a:noFill/>
          <a:extLst>
            <a:ext uri="{909E8E84-426E-40DD-AFC4-6F175D3DCCD1}">
              <a14:hiddenFill xmlns:a14="http://schemas.microsoft.com/office/drawing/2010/main">
                <a:solidFill>
                  <a:srgbClr val="FFFFFF"/>
                </a:solidFill>
              </a14:hiddenFill>
            </a:ext>
          </a:extLst>
        </p:spPr>
      </p:pic>
      <p:sp>
        <p:nvSpPr>
          <p:cNvPr id="3" name="Symbol zastępczy zawartości 2">
            <a:extLst>
              <a:ext uri="{FF2B5EF4-FFF2-40B4-BE49-F238E27FC236}">
                <a16:creationId xmlns:a16="http://schemas.microsoft.com/office/drawing/2014/main" id="{260A6355-5006-4F71-A4DA-E5C9FBC1D608}"/>
              </a:ext>
            </a:extLst>
          </p:cNvPr>
          <p:cNvSpPr>
            <a:spLocks noGrp="1"/>
          </p:cNvSpPr>
          <p:nvPr>
            <p:ph idx="1"/>
          </p:nvPr>
        </p:nvSpPr>
        <p:spPr>
          <a:xfrm>
            <a:off x="5951728" y="1740724"/>
            <a:ext cx="5740739" cy="4568636"/>
          </a:xfrm>
        </p:spPr>
        <p:txBody>
          <a:bodyPr>
            <a:normAutofit fontScale="92500"/>
          </a:bodyPr>
          <a:lstStyle/>
          <a:p>
            <a:r>
              <a:rPr lang="pl-PL" dirty="0">
                <a:solidFill>
                  <a:schemeClr val="bg1"/>
                </a:solidFill>
              </a:rPr>
              <a:t>Sahara jest największą pustynią na świecie.	 W rzeczywistości jest większa niż Stany Zjednoczone.</a:t>
            </a:r>
          </a:p>
          <a:p>
            <a:r>
              <a:rPr lang="pl-PL" dirty="0">
                <a:solidFill>
                  <a:schemeClr val="bg1"/>
                </a:solidFill>
              </a:rPr>
              <a:t>Pustynia Sahara sięga od Oceanu Atlantyckiego na zachodzie do Morza Czerwonego na wschodzie. </a:t>
            </a:r>
          </a:p>
          <a:p>
            <a:r>
              <a:rPr lang="pl-PL" dirty="0">
                <a:solidFill>
                  <a:schemeClr val="bg1"/>
                </a:solidFill>
              </a:rPr>
              <a:t>Znajduje się na terytoriach 11 państw: Maroka, Algierii, Tunezji, Libii, Egiptu, Sahary Zachodniej, Mauretanii, Mali, Nigru, Czadu i Sudanu.</a:t>
            </a:r>
          </a:p>
          <a:p>
            <a:r>
              <a:rPr lang="pl-PL" dirty="0">
                <a:solidFill>
                  <a:schemeClr val="bg1"/>
                </a:solidFill>
              </a:rPr>
              <a:t>Pustynia sprawia wrażenie pozbawionej wszelkiego życia, ale nawet w tych wyjątkowo trudnych warunkach żyją rośliny i zwierzęta. Rośliny występujące na pustyniach przystosowane są do oszczędnej gospodarki wodą i do ochrony przed wysokimi temperaturami w ciągu dnia.</a:t>
            </a:r>
          </a:p>
        </p:txBody>
      </p:sp>
    </p:spTree>
    <p:extLst>
      <p:ext uri="{BB962C8B-B14F-4D97-AF65-F5344CB8AC3E}">
        <p14:creationId xmlns:p14="http://schemas.microsoft.com/office/powerpoint/2010/main" val="2332110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42A0336-F31F-44BE-85CE-70E3C1405546}"/>
              </a:ext>
            </a:extLst>
          </p:cNvPr>
          <p:cNvSpPr>
            <a:spLocks noGrp="1"/>
          </p:cNvSpPr>
          <p:nvPr>
            <p:ph type="title"/>
          </p:nvPr>
        </p:nvSpPr>
        <p:spPr>
          <a:xfrm>
            <a:off x="1024128" y="585216"/>
            <a:ext cx="6066818" cy="1499616"/>
          </a:xfrm>
        </p:spPr>
        <p:txBody>
          <a:bodyPr>
            <a:normAutofit/>
          </a:bodyPr>
          <a:lstStyle/>
          <a:p>
            <a:r>
              <a:rPr lang="pl-PL" dirty="0">
                <a:solidFill>
                  <a:schemeClr val="bg1"/>
                </a:solidFill>
              </a:rPr>
              <a:t>sahel</a:t>
            </a:r>
          </a:p>
        </p:txBody>
      </p:sp>
      <p:sp>
        <p:nvSpPr>
          <p:cNvPr id="3" name="Symbol zastępczy zawartości 2">
            <a:extLst>
              <a:ext uri="{FF2B5EF4-FFF2-40B4-BE49-F238E27FC236}">
                <a16:creationId xmlns:a16="http://schemas.microsoft.com/office/drawing/2014/main" id="{E2E67C1E-3371-47A6-9A5A-44D0C50319E4}"/>
              </a:ext>
            </a:extLst>
          </p:cNvPr>
          <p:cNvSpPr>
            <a:spLocks noGrp="1"/>
          </p:cNvSpPr>
          <p:nvPr>
            <p:ph idx="1"/>
          </p:nvPr>
        </p:nvSpPr>
        <p:spPr>
          <a:xfrm>
            <a:off x="1024128" y="2286000"/>
            <a:ext cx="6066818" cy="4023360"/>
          </a:xfrm>
        </p:spPr>
        <p:txBody>
          <a:bodyPr>
            <a:normAutofit/>
          </a:bodyPr>
          <a:lstStyle/>
          <a:p>
            <a:r>
              <a:rPr lang="pl-PL" sz="2400" dirty="0">
                <a:solidFill>
                  <a:schemeClr val="bg1"/>
                </a:solidFill>
              </a:rPr>
              <a:t>Sahel jest pasem suchego lądu rozciągającym się przez Afrykę Północną od Oceanu Atlantyckiego do Morza Czerwonego.</a:t>
            </a:r>
          </a:p>
          <a:p>
            <a:r>
              <a:rPr lang="pl-PL" sz="2400" dirty="0">
                <a:solidFill>
                  <a:schemeClr val="bg1"/>
                </a:solidFill>
              </a:rPr>
              <a:t>Sahel charakteryzuje się dość trudnym klimatem, z krótką, około 3-miesięczną porą deszczową oraz 9-miesięczną porą suchą.</a:t>
            </a:r>
          </a:p>
          <a:p>
            <a:r>
              <a:rPr lang="pl-PL" sz="2400" dirty="0">
                <a:solidFill>
                  <a:schemeClr val="bg1"/>
                </a:solidFill>
              </a:rPr>
              <a:t>W Sahelu występuje niedobór wody pitnej.</a:t>
            </a:r>
          </a:p>
        </p:txBody>
      </p:sp>
      <p:pic>
        <p:nvPicPr>
          <p:cNvPr id="1028" name="Picture 4" descr="Warmer Mediterranean turns the Sahel green">
            <a:extLst>
              <a:ext uri="{FF2B5EF4-FFF2-40B4-BE49-F238E27FC236}">
                <a16:creationId xmlns:a16="http://schemas.microsoft.com/office/drawing/2014/main" id="{1BC69FCE-E4D4-4C9B-B193-C6D180FEF30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66649" y="315166"/>
            <a:ext cx="4391619" cy="329371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frican Union to deploy 3,000 troops to restive Sahel">
            <a:extLst>
              <a:ext uri="{FF2B5EF4-FFF2-40B4-BE49-F238E27FC236}">
                <a16:creationId xmlns:a16="http://schemas.microsoft.com/office/drawing/2014/main" id="{A5D50072-9519-4D6F-AAB6-AAE227EA2E3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66649" y="4061685"/>
            <a:ext cx="4410932" cy="2481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570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F93F6E5-B7D6-408F-8B22-1D503A2C5A6F}"/>
              </a:ext>
            </a:extLst>
          </p:cNvPr>
          <p:cNvSpPr>
            <a:spLocks noGrp="1"/>
          </p:cNvSpPr>
          <p:nvPr>
            <p:ph type="title"/>
          </p:nvPr>
        </p:nvSpPr>
        <p:spPr>
          <a:xfrm>
            <a:off x="4751882" y="375353"/>
            <a:ext cx="9720072" cy="1499616"/>
          </a:xfrm>
        </p:spPr>
        <p:txBody>
          <a:bodyPr/>
          <a:lstStyle/>
          <a:p>
            <a:r>
              <a:rPr lang="pl-PL" dirty="0">
                <a:solidFill>
                  <a:schemeClr val="bg1"/>
                </a:solidFill>
              </a:rPr>
              <a:t>sawanna</a:t>
            </a:r>
          </a:p>
        </p:txBody>
      </p:sp>
      <p:sp>
        <p:nvSpPr>
          <p:cNvPr id="3" name="Symbol zastępczy zawartości 2">
            <a:extLst>
              <a:ext uri="{FF2B5EF4-FFF2-40B4-BE49-F238E27FC236}">
                <a16:creationId xmlns:a16="http://schemas.microsoft.com/office/drawing/2014/main" id="{22319E91-0BF9-4806-BBBB-7066AE08A426}"/>
              </a:ext>
            </a:extLst>
          </p:cNvPr>
          <p:cNvSpPr>
            <a:spLocks noGrp="1"/>
          </p:cNvSpPr>
          <p:nvPr>
            <p:ph idx="1"/>
          </p:nvPr>
        </p:nvSpPr>
        <p:spPr>
          <a:xfrm>
            <a:off x="4061935" y="1735810"/>
            <a:ext cx="4466780" cy="4336877"/>
          </a:xfrm>
        </p:spPr>
        <p:txBody>
          <a:bodyPr>
            <a:normAutofit/>
          </a:bodyPr>
          <a:lstStyle/>
          <a:p>
            <a:r>
              <a:rPr lang="pl-PL" dirty="0">
                <a:solidFill>
                  <a:schemeClr val="bg1"/>
                </a:solidFill>
              </a:rPr>
              <a:t>Afrykańska sawanna to tropikalne łąki o dość dużych rozmiarach, pokrywające mniej więcej połowę kontynentu.</a:t>
            </a:r>
          </a:p>
          <a:p>
            <a:r>
              <a:rPr lang="pl-PL" dirty="0">
                <a:solidFill>
                  <a:schemeClr val="bg1"/>
                </a:solidFill>
              </a:rPr>
              <a:t>Jest to sfera trawiasta, w której występuje pora sucha i deszczowa.</a:t>
            </a:r>
          </a:p>
          <a:p>
            <a:r>
              <a:rPr lang="pl-PL" dirty="0">
                <a:solidFill>
                  <a:schemeClr val="bg1"/>
                </a:solidFill>
              </a:rPr>
              <a:t>Na niektórych sawannach rosną nieliczne drzewa, np. akacje, baobaby, palmy.</a:t>
            </a:r>
          </a:p>
          <a:p>
            <a:r>
              <a:rPr lang="pl-PL" dirty="0">
                <a:solidFill>
                  <a:schemeClr val="bg1"/>
                </a:solidFill>
              </a:rPr>
              <a:t>W sawannie występują duże zwierzęta: słonie, lwy, tygrysy, żyrafy i zebry.</a:t>
            </a:r>
          </a:p>
        </p:txBody>
      </p:sp>
      <p:pic>
        <p:nvPicPr>
          <p:cNvPr id="2050" name="Picture 2" descr="Sawanna, Antylopy, Gazele">
            <a:extLst>
              <a:ext uri="{FF2B5EF4-FFF2-40B4-BE49-F238E27FC236}">
                <a16:creationId xmlns:a16="http://schemas.microsoft.com/office/drawing/2014/main" id="{655062C9-6387-4AA8-80C9-D5A07A792E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220132"/>
            <a:ext cx="3805941" cy="23787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awanna | sameQuizy">
            <a:extLst>
              <a:ext uri="{FF2B5EF4-FFF2-40B4-BE49-F238E27FC236}">
                <a16:creationId xmlns:a16="http://schemas.microsoft.com/office/drawing/2014/main" id="{8AABAB39-388B-4463-BE15-2F68C0D9CD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05941" cy="222013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Żyrafa, Sawanna, Afryka">
            <a:extLst>
              <a:ext uri="{FF2B5EF4-FFF2-40B4-BE49-F238E27FC236}">
                <a16:creationId xmlns:a16="http://schemas.microsoft.com/office/drawing/2014/main" id="{005483B4-8C41-45DD-9CD9-4914575AF14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962"/>
          <a:stretch/>
        </p:blipFill>
        <p:spPr bwMode="auto">
          <a:xfrm>
            <a:off x="0" y="4598845"/>
            <a:ext cx="3805941" cy="225915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rzyroda sawanny - Epodreczniki.pl">
            <a:extLst>
              <a:ext uri="{FF2B5EF4-FFF2-40B4-BE49-F238E27FC236}">
                <a16:creationId xmlns:a16="http://schemas.microsoft.com/office/drawing/2014/main" id="{95B216B3-E7B1-47F2-847D-C893CF8D27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84714" y="0"/>
            <a:ext cx="3407286" cy="222013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Zdjęcia sawanna , Galeria Zdjęć">
            <a:extLst>
              <a:ext uri="{FF2B5EF4-FFF2-40B4-BE49-F238E27FC236}">
                <a16:creationId xmlns:a16="http://schemas.microsoft.com/office/drawing/2014/main" id="{888BA3A8-B98B-4F7A-BD2B-2BF16F3ACF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84713" y="2220131"/>
            <a:ext cx="3407287" cy="225732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Safari w Kenii i Masajowie | Soliści">
            <a:extLst>
              <a:ext uri="{FF2B5EF4-FFF2-40B4-BE49-F238E27FC236}">
                <a16:creationId xmlns:a16="http://schemas.microsoft.com/office/drawing/2014/main" id="{48FB0E1D-59D8-48E2-B563-1F808F77C66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433" r="9940"/>
          <a:stretch/>
        </p:blipFill>
        <p:spPr bwMode="auto">
          <a:xfrm>
            <a:off x="8784712" y="4477458"/>
            <a:ext cx="3407288" cy="2380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847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29EAE9A-6D80-4963-A27C-0D9CBDE3A173}"/>
              </a:ext>
            </a:extLst>
          </p:cNvPr>
          <p:cNvSpPr>
            <a:spLocks noGrp="1"/>
          </p:cNvSpPr>
          <p:nvPr>
            <p:ph type="title"/>
          </p:nvPr>
        </p:nvSpPr>
        <p:spPr/>
        <p:txBody>
          <a:bodyPr/>
          <a:lstStyle/>
          <a:p>
            <a:r>
              <a:rPr lang="pl-PL" dirty="0">
                <a:solidFill>
                  <a:schemeClr val="bg1"/>
                </a:solidFill>
              </a:rPr>
              <a:t>Las deszczowy</a:t>
            </a:r>
          </a:p>
        </p:txBody>
      </p:sp>
      <p:sp>
        <p:nvSpPr>
          <p:cNvPr id="3" name="Symbol zastępczy zawartości 2">
            <a:extLst>
              <a:ext uri="{FF2B5EF4-FFF2-40B4-BE49-F238E27FC236}">
                <a16:creationId xmlns:a16="http://schemas.microsoft.com/office/drawing/2014/main" id="{CF058348-64BD-4E0A-BB37-5CFB5885211D}"/>
              </a:ext>
            </a:extLst>
          </p:cNvPr>
          <p:cNvSpPr>
            <a:spLocks noGrp="1"/>
          </p:cNvSpPr>
          <p:nvPr>
            <p:ph idx="1"/>
          </p:nvPr>
        </p:nvSpPr>
        <p:spPr>
          <a:xfrm>
            <a:off x="1024128" y="2286000"/>
            <a:ext cx="4222429" cy="4023360"/>
          </a:xfrm>
        </p:spPr>
        <p:txBody>
          <a:bodyPr/>
          <a:lstStyle/>
          <a:p>
            <a:r>
              <a:rPr lang="pl-PL" dirty="0">
                <a:solidFill>
                  <a:schemeClr val="bg1"/>
                </a:solidFill>
              </a:rPr>
              <a:t>Lasy deszczowe uznawane są za najstarsze żywe ekosystemy na świecie. Są to wysokie, gęste dżungle, gdzie opady deszczu oraz wysokie temperatury utrzymują się na wysokim poziomie przez cały rok. Klimat lasów deszczowych jest bardzo ciepły i wilgotny – jest to jak gdyby tropikalna szklarnia.</a:t>
            </a:r>
          </a:p>
          <a:p>
            <a:r>
              <a:rPr lang="pl-PL" dirty="0">
                <a:solidFill>
                  <a:schemeClr val="bg1"/>
                </a:solidFill>
              </a:rPr>
              <a:t>Jest zamieszkiwana przez wiele różnych ssaków, ptaków, płazów, gadów, owadów.</a:t>
            </a:r>
          </a:p>
        </p:txBody>
      </p:sp>
      <p:pic>
        <p:nvPicPr>
          <p:cNvPr id="5122" name="Picture 2" descr="Lasy deszczowe">
            <a:extLst>
              <a:ext uri="{FF2B5EF4-FFF2-40B4-BE49-F238E27FC236}">
                <a16:creationId xmlns:a16="http://schemas.microsoft.com/office/drawing/2014/main" id="{BA6FB32A-A4B5-4159-B9B9-0B410F7960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6096000" cy="40957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Gdzie są lasy deszczowe? Fauna lasów deszczowych. Klimat jest tropikalny las  deszczowy">
            <a:extLst>
              <a:ext uri="{FF2B5EF4-FFF2-40B4-BE49-F238E27FC236}">
                <a16:creationId xmlns:a16="http://schemas.microsoft.com/office/drawing/2014/main" id="{D5D82532-672D-4E3F-88D3-29921D1701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837" r="2087" b="10644"/>
          <a:stretch/>
        </p:blipFill>
        <p:spPr bwMode="auto">
          <a:xfrm>
            <a:off x="6096001" y="3331683"/>
            <a:ext cx="6096000" cy="3526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429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A91FF75-914F-4DFC-A6BF-D1E26678B34D}"/>
              </a:ext>
            </a:extLst>
          </p:cNvPr>
          <p:cNvSpPr>
            <a:spLocks noGrp="1"/>
          </p:cNvSpPr>
          <p:nvPr>
            <p:ph type="title"/>
          </p:nvPr>
        </p:nvSpPr>
        <p:spPr>
          <a:xfrm>
            <a:off x="811030" y="491067"/>
            <a:ext cx="4075763" cy="1499616"/>
          </a:xfrm>
        </p:spPr>
        <p:txBody>
          <a:bodyPr/>
          <a:lstStyle/>
          <a:p>
            <a:r>
              <a:rPr lang="pl-PL" dirty="0">
                <a:solidFill>
                  <a:schemeClr val="bg1"/>
                </a:solidFill>
              </a:rPr>
              <a:t>Afryka</a:t>
            </a:r>
          </a:p>
        </p:txBody>
      </p:sp>
      <p:sp>
        <p:nvSpPr>
          <p:cNvPr id="3" name="Symbol zastępczy zawartości 2">
            <a:extLst>
              <a:ext uri="{FF2B5EF4-FFF2-40B4-BE49-F238E27FC236}">
                <a16:creationId xmlns:a16="http://schemas.microsoft.com/office/drawing/2014/main" id="{B1709DE8-F5A9-4310-A3FB-25F0E8A8C864}"/>
              </a:ext>
            </a:extLst>
          </p:cNvPr>
          <p:cNvSpPr>
            <a:spLocks noGrp="1"/>
          </p:cNvSpPr>
          <p:nvPr>
            <p:ph idx="1"/>
          </p:nvPr>
        </p:nvSpPr>
        <p:spPr>
          <a:xfrm>
            <a:off x="811030" y="1798820"/>
            <a:ext cx="4645390" cy="4215223"/>
          </a:xfrm>
        </p:spPr>
        <p:txBody>
          <a:bodyPr>
            <a:normAutofit fontScale="92500" lnSpcReduction="10000"/>
          </a:bodyPr>
          <a:lstStyle/>
          <a:p>
            <a:pPr marL="0" indent="0">
              <a:buNone/>
            </a:pPr>
            <a:r>
              <a:rPr lang="pl-PL" sz="2400" dirty="0">
                <a:solidFill>
                  <a:schemeClr val="bg1"/>
                </a:solidFill>
              </a:rPr>
              <a:t>Mówiąc o Afryce, często myślimy o niej jak o kraju.  Tymczasem Afryka to jeden z 6 kontynentów występujących na świecie. </a:t>
            </a:r>
          </a:p>
          <a:p>
            <a:pPr marL="0" indent="0">
              <a:buNone/>
            </a:pPr>
            <a:r>
              <a:rPr lang="pl-PL" sz="2400" dirty="0">
                <a:solidFill>
                  <a:schemeClr val="bg1"/>
                </a:solidFill>
              </a:rPr>
              <a:t>Jest to drugi pod względem wielkości kontynent (największy to </a:t>
            </a:r>
            <a:r>
              <a:rPr lang="pl-PL" sz="2400" dirty="0" err="1">
                <a:solidFill>
                  <a:schemeClr val="bg1"/>
                </a:solidFill>
              </a:rPr>
              <a:t>eurazja</a:t>
            </a:r>
            <a:r>
              <a:rPr lang="pl-PL" sz="2400" dirty="0">
                <a:solidFill>
                  <a:schemeClr val="bg1"/>
                </a:solidFill>
              </a:rPr>
              <a:t>).</a:t>
            </a:r>
          </a:p>
          <a:p>
            <a:pPr marL="0" indent="0">
              <a:buNone/>
            </a:pPr>
            <a:r>
              <a:rPr lang="pl-PL" sz="2400" dirty="0">
                <a:solidFill>
                  <a:schemeClr val="bg1"/>
                </a:solidFill>
              </a:rPr>
              <a:t>Afrykę opływa ocean Atlantycki oraz Indyjski. </a:t>
            </a:r>
          </a:p>
          <a:p>
            <a:pPr marL="0" indent="0">
              <a:buNone/>
            </a:pPr>
            <a:r>
              <a:rPr lang="pl-PL" sz="2400" dirty="0">
                <a:solidFill>
                  <a:schemeClr val="bg1"/>
                </a:solidFill>
              </a:rPr>
              <a:t>Jest jednym z najbardziej zróżnicowanych miejsc na naszej planecie, posiadającym różnorodne ukształtowanie terenu, różnorodny klimat oraz dziką faunę i florę.</a:t>
            </a:r>
          </a:p>
          <a:p>
            <a:pPr marL="0" indent="0">
              <a:buNone/>
            </a:pPr>
            <a:endParaRPr lang="pl-PL" sz="2400" dirty="0">
              <a:solidFill>
                <a:schemeClr val="bg1"/>
              </a:solidFill>
            </a:endParaRPr>
          </a:p>
          <a:p>
            <a:pPr marL="0" indent="0">
              <a:buNone/>
            </a:pPr>
            <a:endParaRPr lang="pl-PL" dirty="0">
              <a:solidFill>
                <a:schemeClr val="bg1"/>
              </a:solidFill>
            </a:endParaRPr>
          </a:p>
          <a:p>
            <a:pPr marL="0" indent="0">
              <a:buNone/>
            </a:pPr>
            <a:endParaRPr lang="pl-PL" dirty="0">
              <a:solidFill>
                <a:schemeClr val="bg1"/>
              </a:solidFill>
            </a:endParaRPr>
          </a:p>
        </p:txBody>
      </p:sp>
      <p:pic>
        <p:nvPicPr>
          <p:cNvPr id="4102" name="Picture 6" descr="Planet earth with clouds. Africa and part of Europe and Asia. Poster •  Pixers® - We live to change">
            <a:extLst>
              <a:ext uri="{FF2B5EF4-FFF2-40B4-BE49-F238E27FC236}">
                <a16:creationId xmlns:a16="http://schemas.microsoft.com/office/drawing/2014/main" id="{5CF81AC7-FCE8-41CE-82BB-8960431C83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0" y="190500"/>
            <a:ext cx="6667500" cy="666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8749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C32F840-F96A-48A7-BF95-E6C48DD76E5B}"/>
              </a:ext>
            </a:extLst>
          </p:cNvPr>
          <p:cNvSpPr>
            <a:spLocks noGrp="1"/>
          </p:cNvSpPr>
          <p:nvPr>
            <p:ph type="title"/>
          </p:nvPr>
        </p:nvSpPr>
        <p:spPr>
          <a:xfrm>
            <a:off x="850709" y="244116"/>
            <a:ext cx="4673334" cy="1389811"/>
          </a:xfrm>
        </p:spPr>
        <p:txBody>
          <a:bodyPr/>
          <a:lstStyle/>
          <a:p>
            <a:r>
              <a:rPr lang="pl-PL" dirty="0">
                <a:solidFill>
                  <a:schemeClr val="bg1"/>
                </a:solidFill>
              </a:rPr>
              <a:t>Mieszkańcy </a:t>
            </a:r>
            <a:r>
              <a:rPr lang="pl-PL" dirty="0" err="1">
                <a:solidFill>
                  <a:schemeClr val="bg1"/>
                </a:solidFill>
              </a:rPr>
              <a:t>afryki</a:t>
            </a:r>
            <a:endParaRPr lang="pl-PL" dirty="0">
              <a:solidFill>
                <a:schemeClr val="bg1"/>
              </a:solidFill>
            </a:endParaRPr>
          </a:p>
        </p:txBody>
      </p:sp>
      <p:sp>
        <p:nvSpPr>
          <p:cNvPr id="3" name="Symbol zastępczy zawartości 2">
            <a:extLst>
              <a:ext uri="{FF2B5EF4-FFF2-40B4-BE49-F238E27FC236}">
                <a16:creationId xmlns:a16="http://schemas.microsoft.com/office/drawing/2014/main" id="{1206121A-3F59-43F2-B08E-FEE3122EF527}"/>
              </a:ext>
            </a:extLst>
          </p:cNvPr>
          <p:cNvSpPr>
            <a:spLocks noGrp="1"/>
          </p:cNvSpPr>
          <p:nvPr>
            <p:ph idx="1"/>
          </p:nvPr>
        </p:nvSpPr>
        <p:spPr>
          <a:xfrm>
            <a:off x="479684" y="1701382"/>
            <a:ext cx="5217778" cy="5441429"/>
          </a:xfrm>
        </p:spPr>
        <p:txBody>
          <a:bodyPr>
            <a:normAutofit fontScale="92500" lnSpcReduction="20000"/>
          </a:bodyPr>
          <a:lstStyle/>
          <a:p>
            <a:r>
              <a:rPr lang="pl-PL" dirty="0">
                <a:solidFill>
                  <a:schemeClr val="bg1"/>
                </a:solidFill>
              </a:rPr>
              <a:t>Afryka jest bardzo zróżnicowana etnicznie.</a:t>
            </a:r>
          </a:p>
          <a:p>
            <a:r>
              <a:rPr lang="pl-PL" dirty="0">
                <a:solidFill>
                  <a:schemeClr val="bg1"/>
                </a:solidFill>
              </a:rPr>
              <a:t>Duża część populacji w Afryce ma pochodzenie azjatyckie i europejskie. Na północy, w takich krajach jak Egipt, Algieria czy Tunezja mieszkają przede wszystkim ludzie pochodzenia arabskiego. Madagaskar zamieszkują Malgasze - potomkowie przybyszów z Indonezji.</a:t>
            </a:r>
          </a:p>
          <a:p>
            <a:r>
              <a:rPr lang="pl-PL" dirty="0">
                <a:solidFill>
                  <a:schemeClr val="bg1"/>
                </a:solidFill>
              </a:rPr>
              <a:t>Z kolei na południu, w Namibii, RPA czy Zimbabwe, żyją rdzenni biali Afrykańczycy o korzeniach europejskich.</a:t>
            </a:r>
          </a:p>
          <a:p>
            <a:r>
              <a:rPr lang="pl-PL" dirty="0">
                <a:solidFill>
                  <a:schemeClr val="bg1"/>
                </a:solidFill>
              </a:rPr>
              <a:t>Na wschodnim wybrzeżu, w Tanzanii czy Kenii, można spotkać liczne grupy mieszkańców pochodzenia hinduskiego. </a:t>
            </a:r>
          </a:p>
          <a:p>
            <a:r>
              <a:rPr lang="pl-PL" dirty="0">
                <a:solidFill>
                  <a:schemeClr val="bg1"/>
                </a:solidFill>
              </a:rPr>
              <a:t>Kolor skóry „czarnych” Afrykańczyków też jest bardzo zróżnicowany, w zależności od regionu i grupy etnicznej, do której należą – od jasnobrązowego do hebanowego.</a:t>
            </a:r>
          </a:p>
          <a:p>
            <a:r>
              <a:rPr lang="pl-PL" dirty="0">
                <a:solidFill>
                  <a:schemeClr val="bg1"/>
                </a:solidFill>
              </a:rPr>
              <a:t>Ludzie zamieszkują głównie małe wioski, choć są też większe miasta i metropolie.</a:t>
            </a:r>
          </a:p>
          <a:p>
            <a:endParaRPr lang="pl-PL" dirty="0">
              <a:solidFill>
                <a:schemeClr val="bg1"/>
              </a:solidFill>
            </a:endParaRPr>
          </a:p>
          <a:p>
            <a:endParaRPr lang="pl-PL" dirty="0">
              <a:solidFill>
                <a:schemeClr val="bg1"/>
              </a:solidFill>
            </a:endParaRPr>
          </a:p>
        </p:txBody>
      </p:sp>
      <p:pic>
        <p:nvPicPr>
          <p:cNvPr id="4098" name="Picture 2" descr="Test z Afryki! | sameQuizy">
            <a:extLst>
              <a:ext uri="{FF2B5EF4-FFF2-40B4-BE49-F238E27FC236}">
                <a16:creationId xmlns:a16="http://schemas.microsoft.com/office/drawing/2014/main" id="{5A7EBE42-E12E-4569-BD9C-DCEBC02322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580"/>
          <a:stretch/>
        </p:blipFill>
        <p:spPr bwMode="auto">
          <a:xfrm>
            <a:off x="8815425" y="-2793"/>
            <a:ext cx="3376575" cy="199343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iją chrześcijan'' czyli kilka słów o Czarnej Afryce - blog NRohirrim">
            <a:extLst>
              <a:ext uri="{FF2B5EF4-FFF2-40B4-BE49-F238E27FC236}">
                <a16:creationId xmlns:a16="http://schemas.microsoft.com/office/drawing/2014/main" id="{8B357D3F-D671-4A84-A516-1C9917575A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5426" y="2177968"/>
            <a:ext cx="3376574" cy="224974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Egipcjanie - Zdjęcia i ilustracje - iStock">
            <a:extLst>
              <a:ext uri="{FF2B5EF4-FFF2-40B4-BE49-F238E27FC236}">
                <a16:creationId xmlns:a16="http://schemas.microsoft.com/office/drawing/2014/main" id="{2E10C689-A787-4440-A24C-262323546BA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103"/>
          <a:stretch/>
        </p:blipFill>
        <p:spPr bwMode="auto">
          <a:xfrm>
            <a:off x="8815425" y="4534866"/>
            <a:ext cx="3376575" cy="232313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argeisa girls smiles - Somaliland | Smile girl, African people, Beautiful  smile">
            <a:extLst>
              <a:ext uri="{FF2B5EF4-FFF2-40B4-BE49-F238E27FC236}">
                <a16:creationId xmlns:a16="http://schemas.microsoft.com/office/drawing/2014/main" id="{0C8EC42F-5356-438A-847B-0D73ED237BC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379"/>
          <a:stretch/>
        </p:blipFill>
        <p:spPr bwMode="auto">
          <a:xfrm>
            <a:off x="5697462" y="-2794"/>
            <a:ext cx="2944544" cy="1993437"/>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Most selfless, generous' Sherwood Park family of 4 killed in crash in South  Africa | Globalnews.ca">
            <a:extLst>
              <a:ext uri="{FF2B5EF4-FFF2-40B4-BE49-F238E27FC236}">
                <a16:creationId xmlns:a16="http://schemas.microsoft.com/office/drawing/2014/main" id="{CE3BF015-BA14-4ECB-99FA-5C118298F9F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103" r="8247"/>
          <a:stretch/>
        </p:blipFill>
        <p:spPr bwMode="auto">
          <a:xfrm>
            <a:off x="5697462" y="2172356"/>
            <a:ext cx="2944544" cy="2249741"/>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Pin on Black and white memes struggling">
            <a:extLst>
              <a:ext uri="{FF2B5EF4-FFF2-40B4-BE49-F238E27FC236}">
                <a16:creationId xmlns:a16="http://schemas.microsoft.com/office/drawing/2014/main" id="{D04F3328-FEBC-4905-AD32-AF4E649CBBE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23332"/>
          <a:stretch/>
        </p:blipFill>
        <p:spPr bwMode="auto">
          <a:xfrm>
            <a:off x="5697462" y="4534867"/>
            <a:ext cx="3033636" cy="2323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276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B0DF19F-853A-48BA-9630-D4240760D874}"/>
              </a:ext>
            </a:extLst>
          </p:cNvPr>
          <p:cNvSpPr>
            <a:spLocks noGrp="1"/>
          </p:cNvSpPr>
          <p:nvPr>
            <p:ph type="title"/>
          </p:nvPr>
        </p:nvSpPr>
        <p:spPr/>
        <p:txBody>
          <a:bodyPr/>
          <a:lstStyle/>
          <a:p>
            <a:r>
              <a:rPr lang="pl-PL" dirty="0">
                <a:solidFill>
                  <a:schemeClr val="bg1"/>
                </a:solidFill>
              </a:rPr>
              <a:t>Języki </a:t>
            </a:r>
          </a:p>
        </p:txBody>
      </p:sp>
      <p:sp>
        <p:nvSpPr>
          <p:cNvPr id="3" name="Symbol zastępczy zawartości 2">
            <a:extLst>
              <a:ext uri="{FF2B5EF4-FFF2-40B4-BE49-F238E27FC236}">
                <a16:creationId xmlns:a16="http://schemas.microsoft.com/office/drawing/2014/main" id="{25FBEB63-BEAA-4819-800D-7547FF684DCE}"/>
              </a:ext>
            </a:extLst>
          </p:cNvPr>
          <p:cNvSpPr>
            <a:spLocks noGrp="1"/>
          </p:cNvSpPr>
          <p:nvPr>
            <p:ph idx="1"/>
          </p:nvPr>
        </p:nvSpPr>
        <p:spPr>
          <a:xfrm>
            <a:off x="885272" y="1732263"/>
            <a:ext cx="7070561" cy="4540521"/>
          </a:xfrm>
        </p:spPr>
        <p:txBody>
          <a:bodyPr>
            <a:normAutofit lnSpcReduction="10000"/>
          </a:bodyPr>
          <a:lstStyle/>
          <a:p>
            <a:r>
              <a:rPr lang="pl-PL" dirty="0">
                <a:solidFill>
                  <a:schemeClr val="bg1"/>
                </a:solidFill>
              </a:rPr>
              <a:t>Afryka to miejsce zamieszkiwane przez niezliczoną liczbę plemion, grup etnicznych oraz społecznych, różniących się wielkością, religiami i językami.</a:t>
            </a:r>
          </a:p>
          <a:p>
            <a:r>
              <a:rPr lang="pl-PL" dirty="0">
                <a:solidFill>
                  <a:schemeClr val="bg1"/>
                </a:solidFill>
              </a:rPr>
              <a:t>Szacuje się, że na kontynencie afrykańskim mówi się w od 1500 do 2000 języków. W samej tylko Nigerii mówi się ponad 500 językach, a w RPA jest 11 języków urzędowych.</a:t>
            </a:r>
          </a:p>
          <a:p>
            <a:r>
              <a:rPr lang="pl-PL" dirty="0">
                <a:solidFill>
                  <a:schemeClr val="bg1"/>
                </a:solidFill>
              </a:rPr>
              <a:t>Językiem arabskim posługuje się 170 milionów ludzi na kontynencie, a w dalszej kolejności angielskim (130 milionów), suahili (100 milionów), francuskim (115 milionów), berberyjskim (50 milionów), hausa (50 milionów), portugalskim (20 milionów) i hiszpańskim (10 milionów).</a:t>
            </a:r>
          </a:p>
          <a:p>
            <a:r>
              <a:rPr lang="pl-PL" dirty="0">
                <a:solidFill>
                  <a:schemeClr val="bg1"/>
                </a:solidFill>
              </a:rPr>
              <a:t>Większość Afrykańczyków biegle włada co najmniej dwoma językami.</a:t>
            </a:r>
          </a:p>
        </p:txBody>
      </p:sp>
      <p:pic>
        <p:nvPicPr>
          <p:cNvPr id="3074" name="Picture 2" descr="Archiwa: liczba ludności w Afryce - Ciekaweliczby.pl">
            <a:extLst>
              <a:ext uri="{FF2B5EF4-FFF2-40B4-BE49-F238E27FC236}">
                <a16:creationId xmlns:a16="http://schemas.microsoft.com/office/drawing/2014/main" id="{70011FB3-2BD1-4927-B685-61D0AF55A5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6066" y="998194"/>
            <a:ext cx="4588502" cy="4847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841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9E3AFFA-1AA0-4123-A561-E9CA9C87556A}"/>
              </a:ext>
            </a:extLst>
          </p:cNvPr>
          <p:cNvSpPr>
            <a:spLocks noGrp="1"/>
          </p:cNvSpPr>
          <p:nvPr>
            <p:ph type="title"/>
          </p:nvPr>
        </p:nvSpPr>
        <p:spPr>
          <a:xfrm>
            <a:off x="1024128" y="585216"/>
            <a:ext cx="6086120" cy="1499616"/>
          </a:xfrm>
        </p:spPr>
        <p:txBody>
          <a:bodyPr/>
          <a:lstStyle/>
          <a:p>
            <a:r>
              <a:rPr lang="pl-PL" dirty="0">
                <a:solidFill>
                  <a:schemeClr val="bg1"/>
                </a:solidFill>
              </a:rPr>
              <a:t>Afrykańskie kraje</a:t>
            </a:r>
          </a:p>
        </p:txBody>
      </p:sp>
      <p:sp>
        <p:nvSpPr>
          <p:cNvPr id="3" name="Symbol zastępczy zawartości 2">
            <a:extLst>
              <a:ext uri="{FF2B5EF4-FFF2-40B4-BE49-F238E27FC236}">
                <a16:creationId xmlns:a16="http://schemas.microsoft.com/office/drawing/2014/main" id="{08EDB1A7-136B-4AC7-A9DF-6AB812A4F2ED}"/>
              </a:ext>
            </a:extLst>
          </p:cNvPr>
          <p:cNvSpPr>
            <a:spLocks noGrp="1"/>
          </p:cNvSpPr>
          <p:nvPr>
            <p:ph idx="1"/>
          </p:nvPr>
        </p:nvSpPr>
        <p:spPr>
          <a:xfrm>
            <a:off x="714943" y="1960017"/>
            <a:ext cx="5158582" cy="4729655"/>
          </a:xfrm>
        </p:spPr>
        <p:txBody>
          <a:bodyPr>
            <a:normAutofit fontScale="92500" lnSpcReduction="10000"/>
          </a:bodyPr>
          <a:lstStyle/>
          <a:p>
            <a:r>
              <a:rPr lang="pl-PL" sz="2400" dirty="0">
                <a:solidFill>
                  <a:schemeClr val="bg1"/>
                </a:solidFill>
              </a:rPr>
              <a:t>Państwa znajdujące się w Afryce są bardzo różnorodne. </a:t>
            </a:r>
          </a:p>
          <a:p>
            <a:r>
              <a:rPr lang="pl-PL" sz="2400" dirty="0">
                <a:solidFill>
                  <a:schemeClr val="bg1"/>
                </a:solidFill>
              </a:rPr>
              <a:t>Występują zarówno kraje ubogie, jak i bogate. </a:t>
            </a:r>
          </a:p>
          <a:p>
            <a:r>
              <a:rPr lang="pl-PL" sz="2400" dirty="0">
                <a:solidFill>
                  <a:schemeClr val="bg1"/>
                </a:solidFill>
              </a:rPr>
              <a:t>Jedną z przyczyn ubóstwa w Afryce jest przeszłość kolonialna. Ubóstwo wynikać może z uwarunkowań środowiskowych: klimatu, jakości gleby, zasobów wody, zasobów naturalnych.</a:t>
            </a:r>
          </a:p>
          <a:p>
            <a:r>
              <a:rPr lang="pl-PL" sz="2400" dirty="0">
                <a:solidFill>
                  <a:schemeClr val="bg1"/>
                </a:solidFill>
              </a:rPr>
              <a:t>Największym miastem Afryki jest liczące ponad 10 mln mieszkańców Lagos w Nigerii. Drugim co do wielkości miastem jest stolica Demokratycznej Republiki Kongo – Kinszasa. Trzecim miastem w kolejności jest stolica Egiptu – Kair.</a:t>
            </a:r>
          </a:p>
          <a:p>
            <a:endParaRPr lang="pl-PL" dirty="0"/>
          </a:p>
        </p:txBody>
      </p:sp>
      <p:pic>
        <p:nvPicPr>
          <p:cNvPr id="4" name="Picture 4" descr="Rwanda is healthy and wealthy…at heart | The New Times | Rwanda">
            <a:extLst>
              <a:ext uri="{FF2B5EF4-FFF2-40B4-BE49-F238E27FC236}">
                <a16:creationId xmlns:a16="http://schemas.microsoft.com/office/drawing/2014/main" id="{BFCB7B6D-F0BB-4F86-9DAA-356CB1DD05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926" r="23316" b="-2"/>
          <a:stretch/>
        </p:blipFill>
        <p:spPr bwMode="auto">
          <a:xfrm>
            <a:off x="6096000" y="0"/>
            <a:ext cx="3816014" cy="3920034"/>
          </a:xfrm>
          <a:custGeom>
            <a:avLst/>
            <a:gdLst/>
            <a:ahLst/>
            <a:cxnLst/>
            <a:rect l="l" t="t" r="r" b="b"/>
            <a:pathLst>
              <a:path w="3816014" h="3920044">
                <a:moveTo>
                  <a:pt x="0" y="0"/>
                </a:moveTo>
                <a:lnTo>
                  <a:pt x="3816014" y="0"/>
                </a:lnTo>
                <a:lnTo>
                  <a:pt x="3816014" y="3103224"/>
                </a:lnTo>
                <a:lnTo>
                  <a:pt x="2157388" y="3103224"/>
                </a:lnTo>
                <a:lnTo>
                  <a:pt x="2157388"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pic>
        <p:nvPicPr>
          <p:cNvPr id="5" name="Picture 8" descr="Afryka, rynek dla polskich firm obarczony ryzykiem - wGospodarce.pl">
            <a:extLst>
              <a:ext uri="{FF2B5EF4-FFF2-40B4-BE49-F238E27FC236}">
                <a16:creationId xmlns:a16="http://schemas.microsoft.com/office/drawing/2014/main" id="{866B6380-663C-423E-9C78-367B6FA680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004" r="27468" b="-2"/>
          <a:stretch/>
        </p:blipFill>
        <p:spPr bwMode="auto">
          <a:xfrm>
            <a:off x="10063887" y="0"/>
            <a:ext cx="2103120" cy="31146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wioska Masajów - zdjęcia - Kolumber.pl">
            <a:extLst>
              <a:ext uri="{FF2B5EF4-FFF2-40B4-BE49-F238E27FC236}">
                <a16:creationId xmlns:a16="http://schemas.microsoft.com/office/drawing/2014/main" id="{0227055F-6376-48B8-A7A6-D8BF33E168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363" r="8167" b="3"/>
          <a:stretch/>
        </p:blipFill>
        <p:spPr bwMode="auto">
          <a:xfrm>
            <a:off x="8406705" y="3264090"/>
            <a:ext cx="3760302" cy="35939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chizofrenia w Egipcie: jak raj dla inwestorów może być piekłem dla  zwykłych ludzi | 300Gospodarka.pl">
            <a:extLst>
              <a:ext uri="{FF2B5EF4-FFF2-40B4-BE49-F238E27FC236}">
                <a16:creationId xmlns:a16="http://schemas.microsoft.com/office/drawing/2014/main" id="{96760779-C414-4F3C-9A7F-881C171ED5A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2826" r="28298" b="4"/>
          <a:stretch/>
        </p:blipFill>
        <p:spPr bwMode="auto">
          <a:xfrm>
            <a:off x="6096000" y="4121202"/>
            <a:ext cx="2162580" cy="278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2212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72E10F3-75EF-402D-BC08-C8F408F1D782}"/>
              </a:ext>
            </a:extLst>
          </p:cNvPr>
          <p:cNvSpPr>
            <a:spLocks noGrp="1"/>
          </p:cNvSpPr>
          <p:nvPr>
            <p:ph type="title"/>
          </p:nvPr>
        </p:nvSpPr>
        <p:spPr/>
        <p:txBody>
          <a:bodyPr/>
          <a:lstStyle/>
          <a:p>
            <a:r>
              <a:rPr lang="pl-PL">
                <a:solidFill>
                  <a:schemeClr val="bg1"/>
                </a:solidFill>
              </a:rPr>
              <a:t>Źródła:</a:t>
            </a:r>
            <a:endParaRPr lang="pl-PL" dirty="0">
              <a:solidFill>
                <a:schemeClr val="bg1"/>
              </a:solidFill>
            </a:endParaRPr>
          </a:p>
        </p:txBody>
      </p:sp>
      <p:sp>
        <p:nvSpPr>
          <p:cNvPr id="3" name="Symbol zastępczy zawartości 2">
            <a:extLst>
              <a:ext uri="{FF2B5EF4-FFF2-40B4-BE49-F238E27FC236}">
                <a16:creationId xmlns:a16="http://schemas.microsoft.com/office/drawing/2014/main" id="{F5A6156A-2186-493D-82B7-3704322363E6}"/>
              </a:ext>
            </a:extLst>
          </p:cNvPr>
          <p:cNvSpPr>
            <a:spLocks noGrp="1"/>
          </p:cNvSpPr>
          <p:nvPr>
            <p:ph idx="1"/>
          </p:nvPr>
        </p:nvSpPr>
        <p:spPr>
          <a:xfrm>
            <a:off x="989352" y="1648919"/>
            <a:ext cx="9754850" cy="4660442"/>
          </a:xfrm>
        </p:spPr>
        <p:txBody>
          <a:bodyPr>
            <a:normAutofit fontScale="40000" lnSpcReduction="20000"/>
          </a:bodyPr>
          <a:lstStyle/>
          <a:p>
            <a:pPr marL="0" indent="0">
              <a:spcBef>
                <a:spcPts val="200"/>
              </a:spcBef>
              <a:buNone/>
            </a:pPr>
            <a:r>
              <a:rPr lang="pl-PL">
                <a:solidFill>
                  <a:schemeClr val="bg1"/>
                </a:solidFill>
                <a:hlinkClick r:id="rId2"/>
              </a:rPr>
              <a:t>https://www.yahodeville.com/wyprawy/</a:t>
            </a:r>
            <a:r>
              <a:rPr lang="pl-PL">
                <a:solidFill>
                  <a:schemeClr val="bg1"/>
                </a:solidFill>
              </a:rPr>
              <a:t> </a:t>
            </a:r>
          </a:p>
          <a:p>
            <a:pPr marL="0" indent="0">
              <a:spcBef>
                <a:spcPts val="200"/>
              </a:spcBef>
              <a:buNone/>
            </a:pPr>
            <a:r>
              <a:rPr lang="pl-PL">
                <a:solidFill>
                  <a:schemeClr val="bg1"/>
                </a:solidFill>
                <a:hlinkClick r:id="rId3"/>
              </a:rPr>
              <a:t>https://pl.wikipedia.org/wiki/Afryka</a:t>
            </a:r>
            <a:r>
              <a:rPr lang="pl-PL">
                <a:solidFill>
                  <a:schemeClr val="bg1"/>
                </a:solidFill>
              </a:rPr>
              <a:t> </a:t>
            </a:r>
          </a:p>
          <a:p>
            <a:pPr marL="0" indent="0">
              <a:spcBef>
                <a:spcPts val="200"/>
              </a:spcBef>
              <a:buNone/>
            </a:pPr>
            <a:r>
              <a:rPr lang="pl-PL">
                <a:solidFill>
                  <a:schemeClr val="bg1"/>
                </a:solidFill>
                <a:hlinkClick r:id="rId4"/>
              </a:rPr>
              <a:t>https://pl.wikipedia.org/wiki/Kontynent</a:t>
            </a:r>
            <a:endParaRPr lang="pl-PL">
              <a:solidFill>
                <a:schemeClr val="bg1"/>
              </a:solidFill>
            </a:endParaRPr>
          </a:p>
          <a:p>
            <a:pPr marL="0" indent="0">
              <a:spcBef>
                <a:spcPts val="200"/>
              </a:spcBef>
              <a:buNone/>
            </a:pPr>
            <a:r>
              <a:rPr lang="pl-PL">
                <a:solidFill>
                  <a:schemeClr val="bg1"/>
                </a:solidFill>
                <a:hlinkClick r:id="rId5"/>
              </a:rPr>
              <a:t>https://pl.wikipedia.org/wiki/Rzeki_Afryki</a:t>
            </a:r>
            <a:endParaRPr lang="pl-PL">
              <a:solidFill>
                <a:schemeClr val="bg1"/>
              </a:solidFill>
            </a:endParaRPr>
          </a:p>
          <a:p>
            <a:pPr marL="0" indent="0">
              <a:spcBef>
                <a:spcPts val="200"/>
              </a:spcBef>
              <a:buNone/>
            </a:pPr>
            <a:r>
              <a:rPr lang="pl-PL">
                <a:solidFill>
                  <a:schemeClr val="bg1"/>
                </a:solidFill>
                <a:hlinkClick r:id="rId6"/>
              </a:rPr>
              <a:t>https://sites.google.com/site/swiatgeografii/home/klasa-iii-gimnazjum/wody-afryki</a:t>
            </a:r>
            <a:endParaRPr lang="pl-PL">
              <a:solidFill>
                <a:schemeClr val="bg1"/>
              </a:solidFill>
            </a:endParaRPr>
          </a:p>
          <a:p>
            <a:pPr marL="0" indent="0">
              <a:spcBef>
                <a:spcPts val="200"/>
              </a:spcBef>
              <a:buNone/>
            </a:pPr>
            <a:r>
              <a:rPr lang="pl-PL">
                <a:solidFill>
                  <a:schemeClr val="bg1"/>
                </a:solidFill>
                <a:hlinkClick r:id="rId7"/>
              </a:rPr>
              <a:t>https://epodreczniki.pl/a/afryka---strefowosc-klimatyczna-roslinna-i-glebowa/DaMi72Fls</a:t>
            </a:r>
            <a:r>
              <a:rPr lang="pl-PL">
                <a:solidFill>
                  <a:schemeClr val="bg1"/>
                </a:solidFill>
              </a:rPr>
              <a:t>  </a:t>
            </a:r>
          </a:p>
          <a:p>
            <a:pPr marL="0" indent="0">
              <a:spcBef>
                <a:spcPts val="200"/>
              </a:spcBef>
              <a:buNone/>
            </a:pPr>
            <a:r>
              <a:rPr lang="pl-PL">
                <a:solidFill>
                  <a:schemeClr val="bg1"/>
                </a:solidFill>
                <a:hlinkClick r:id="rId8"/>
              </a:rPr>
              <a:t>https://fajnepodroze.pl/afryka-ciekawostki-dla-dzieci/</a:t>
            </a:r>
            <a:r>
              <a:rPr lang="pl-PL">
                <a:solidFill>
                  <a:schemeClr val="bg1"/>
                </a:solidFill>
              </a:rPr>
              <a:t> </a:t>
            </a:r>
          </a:p>
          <a:p>
            <a:pPr marL="0" indent="0">
              <a:spcBef>
                <a:spcPts val="200"/>
              </a:spcBef>
              <a:buNone/>
            </a:pPr>
            <a:r>
              <a:rPr lang="pl-PL">
                <a:solidFill>
                  <a:schemeClr val="bg1"/>
                </a:solidFill>
                <a:hlinkClick r:id="rId9"/>
              </a:rPr>
              <a:t>https://pl.wikipedia.org/wiki/Kilimand%C5%BCaro</a:t>
            </a:r>
            <a:r>
              <a:rPr lang="pl-PL">
                <a:solidFill>
                  <a:schemeClr val="bg1"/>
                </a:solidFill>
              </a:rPr>
              <a:t> </a:t>
            </a:r>
          </a:p>
          <a:p>
            <a:pPr marL="0" indent="0">
              <a:spcBef>
                <a:spcPts val="200"/>
              </a:spcBef>
              <a:buNone/>
            </a:pPr>
            <a:r>
              <a:rPr lang="pl-PL">
                <a:solidFill>
                  <a:schemeClr val="bg1"/>
                </a:solidFill>
                <a:hlinkClick r:id="rId10"/>
              </a:rPr>
              <a:t>https://8a.pl/8academy/kilimandzaro-lodowiec/</a:t>
            </a:r>
            <a:r>
              <a:rPr lang="pl-PL">
                <a:solidFill>
                  <a:schemeClr val="bg1"/>
                </a:solidFill>
              </a:rPr>
              <a:t> </a:t>
            </a:r>
          </a:p>
          <a:p>
            <a:pPr marL="0" indent="0">
              <a:spcBef>
                <a:spcPts val="200"/>
              </a:spcBef>
              <a:buNone/>
            </a:pPr>
            <a:r>
              <a:rPr lang="pl-PL">
                <a:solidFill>
                  <a:schemeClr val="bg1"/>
                </a:solidFill>
                <a:hlinkClick r:id="rId11"/>
              </a:rPr>
              <a:t>https://fajnepodroze.pl/afryka-zdjecia-ciekawostki/</a:t>
            </a:r>
            <a:r>
              <a:rPr lang="pl-PL">
                <a:solidFill>
                  <a:schemeClr val="bg1"/>
                </a:solidFill>
              </a:rPr>
              <a:t> </a:t>
            </a:r>
          </a:p>
          <a:p>
            <a:pPr marL="0" indent="0">
              <a:spcBef>
                <a:spcPts val="200"/>
              </a:spcBef>
              <a:buNone/>
            </a:pPr>
            <a:r>
              <a:rPr lang="pl-PL">
                <a:solidFill>
                  <a:schemeClr val="bg1"/>
                </a:solidFill>
                <a:hlinkClick r:id="rId12"/>
              </a:rPr>
              <a:t>https://fajnepodroze.pl/afryka-podstawowe-informacje-dla-dzieci/</a:t>
            </a:r>
            <a:r>
              <a:rPr lang="pl-PL">
                <a:solidFill>
                  <a:schemeClr val="bg1"/>
                </a:solidFill>
              </a:rPr>
              <a:t> </a:t>
            </a:r>
          </a:p>
          <a:p>
            <a:pPr marL="0" indent="0">
              <a:spcBef>
                <a:spcPts val="200"/>
              </a:spcBef>
              <a:buNone/>
            </a:pPr>
            <a:r>
              <a:rPr lang="pl-PL">
                <a:solidFill>
                  <a:schemeClr val="bg1"/>
                </a:solidFill>
                <a:hlinkClick r:id="rId13"/>
              </a:rPr>
              <a:t>http://prostemiasta.pl/pozegnanie-z-afryka-zagrozone-gatunki-zwierzat/</a:t>
            </a:r>
            <a:r>
              <a:rPr lang="pl-PL">
                <a:solidFill>
                  <a:schemeClr val="bg1"/>
                </a:solidFill>
              </a:rPr>
              <a:t> </a:t>
            </a:r>
          </a:p>
          <a:p>
            <a:pPr marL="0" indent="0">
              <a:spcBef>
                <a:spcPts val="200"/>
              </a:spcBef>
              <a:buNone/>
            </a:pPr>
            <a:r>
              <a:rPr lang="pl-PL">
                <a:solidFill>
                  <a:schemeClr val="bg1"/>
                </a:solidFill>
                <a:hlinkClick r:id="rId14"/>
              </a:rPr>
              <a:t>https://fajnepodroze.pl/6-niezwyklych-ciekawostek-o-zwierzetach-w-afryce/</a:t>
            </a:r>
            <a:r>
              <a:rPr lang="pl-PL">
                <a:solidFill>
                  <a:schemeClr val="bg1"/>
                </a:solidFill>
              </a:rPr>
              <a:t> </a:t>
            </a:r>
          </a:p>
          <a:p>
            <a:pPr marL="0" indent="0">
              <a:spcBef>
                <a:spcPts val="200"/>
              </a:spcBef>
              <a:buNone/>
            </a:pPr>
            <a:r>
              <a:rPr lang="pl-PL">
                <a:solidFill>
                  <a:schemeClr val="bg1"/>
                </a:solidFill>
                <a:hlinkClick r:id="rId15"/>
              </a:rPr>
              <a:t>https://sites.google.com/site/srodowiskoiludnoscafryki/rodowisko-naturalne-afryki/zwierzta</a:t>
            </a:r>
            <a:endParaRPr lang="pl-PL">
              <a:solidFill>
                <a:schemeClr val="bg1"/>
              </a:solidFill>
            </a:endParaRPr>
          </a:p>
          <a:p>
            <a:pPr marL="0" indent="0">
              <a:spcBef>
                <a:spcPts val="200"/>
              </a:spcBef>
              <a:buNone/>
            </a:pPr>
            <a:r>
              <a:rPr lang="pl-PL">
                <a:solidFill>
                  <a:schemeClr val="bg1"/>
                </a:solidFill>
                <a:hlinkClick r:id="rId16"/>
              </a:rPr>
              <a:t>https://encyklopedia.pwn.pl/haslo/Afryka-Warunki-naturalne-Swiat-roslinny;4019197.html</a:t>
            </a:r>
            <a:r>
              <a:rPr lang="pl-PL">
                <a:solidFill>
                  <a:schemeClr val="bg1"/>
                </a:solidFill>
              </a:rPr>
              <a:t>  </a:t>
            </a:r>
          </a:p>
          <a:p>
            <a:pPr marL="0" indent="0">
              <a:spcBef>
                <a:spcPts val="200"/>
              </a:spcBef>
              <a:buNone/>
            </a:pPr>
            <a:r>
              <a:rPr lang="pl-PL">
                <a:solidFill>
                  <a:schemeClr val="bg1"/>
                </a:solidFill>
                <a:hlinkClick r:id="rId17"/>
              </a:rPr>
              <a:t>https://sites.google.com/site/geeoografia/fauna-i-flora</a:t>
            </a:r>
            <a:r>
              <a:rPr lang="pl-PL">
                <a:solidFill>
                  <a:schemeClr val="bg1"/>
                </a:solidFill>
              </a:rPr>
              <a:t> </a:t>
            </a:r>
          </a:p>
          <a:p>
            <a:pPr marL="0" indent="0">
              <a:spcBef>
                <a:spcPts val="200"/>
              </a:spcBef>
              <a:buNone/>
            </a:pPr>
            <a:r>
              <a:rPr lang="pl-PL">
                <a:solidFill>
                  <a:schemeClr val="bg1"/>
                </a:solidFill>
                <a:hlinkClick r:id="rId18"/>
              </a:rPr>
              <a:t>https://pl.wikipedia.org/wiki/Sahara</a:t>
            </a:r>
            <a:r>
              <a:rPr lang="pl-PL">
                <a:solidFill>
                  <a:schemeClr val="bg1"/>
                </a:solidFill>
              </a:rPr>
              <a:t> </a:t>
            </a:r>
          </a:p>
          <a:p>
            <a:pPr marL="0" indent="0">
              <a:spcBef>
                <a:spcPts val="200"/>
              </a:spcBef>
              <a:buNone/>
            </a:pPr>
            <a:r>
              <a:rPr lang="pl-PL">
                <a:solidFill>
                  <a:schemeClr val="bg1"/>
                </a:solidFill>
                <a:hlinkClick r:id="rId19"/>
              </a:rPr>
              <a:t>https://pl.wikipedia.org/wiki/Sahel_(region_geograficzny)</a:t>
            </a:r>
            <a:r>
              <a:rPr lang="pl-PL">
                <a:solidFill>
                  <a:schemeClr val="bg1"/>
                </a:solidFill>
              </a:rPr>
              <a:t> </a:t>
            </a:r>
          </a:p>
          <a:p>
            <a:pPr marL="0" indent="0">
              <a:spcBef>
                <a:spcPts val="200"/>
              </a:spcBef>
              <a:buNone/>
            </a:pPr>
            <a:r>
              <a:rPr lang="pl-PL">
                <a:solidFill>
                  <a:schemeClr val="bg1"/>
                </a:solidFill>
                <a:hlinkClick r:id="rId20"/>
              </a:rPr>
              <a:t>http://geografia24.pl/gospodarowanie-i-pustynnienie-w-strefie-sahelu/</a:t>
            </a:r>
            <a:r>
              <a:rPr lang="pl-PL">
                <a:solidFill>
                  <a:schemeClr val="bg1"/>
                </a:solidFill>
              </a:rPr>
              <a:t> </a:t>
            </a:r>
          </a:p>
          <a:p>
            <a:pPr marL="0" indent="0">
              <a:spcBef>
                <a:spcPts val="200"/>
              </a:spcBef>
              <a:buNone/>
            </a:pPr>
            <a:r>
              <a:rPr lang="pl-PL">
                <a:solidFill>
                  <a:schemeClr val="bg1"/>
                </a:solidFill>
                <a:hlinkClick r:id="rId21"/>
              </a:rPr>
              <a:t>https://pl.wikipedia.org/wiki/Sawanna</a:t>
            </a:r>
            <a:r>
              <a:rPr lang="pl-PL">
                <a:solidFill>
                  <a:schemeClr val="bg1"/>
                </a:solidFill>
              </a:rPr>
              <a:t> </a:t>
            </a:r>
          </a:p>
          <a:p>
            <a:pPr marL="0" indent="0">
              <a:spcBef>
                <a:spcPts val="200"/>
              </a:spcBef>
              <a:buNone/>
            </a:pPr>
            <a:r>
              <a:rPr lang="pl-PL">
                <a:solidFill>
                  <a:schemeClr val="bg1"/>
                </a:solidFill>
                <a:hlinkClick r:id="rId22"/>
              </a:rPr>
              <a:t>http://www.nigeriaembassy.pl/turystyka/ludnosc-zamieszkujaca-afryke</a:t>
            </a:r>
            <a:r>
              <a:rPr lang="pl-PL">
                <a:solidFill>
                  <a:schemeClr val="bg1"/>
                </a:solidFill>
              </a:rPr>
              <a:t> </a:t>
            </a:r>
          </a:p>
          <a:p>
            <a:pPr marL="0" indent="0">
              <a:spcBef>
                <a:spcPts val="200"/>
              </a:spcBef>
              <a:buNone/>
            </a:pPr>
            <a:r>
              <a:rPr lang="pl-PL">
                <a:solidFill>
                  <a:schemeClr val="bg1"/>
                </a:solidFill>
                <a:hlinkClick r:id="rId23"/>
              </a:rPr>
              <a:t>https://globalna.ceo.org.pl/geografia/artykuly/jaka-afryka</a:t>
            </a:r>
            <a:r>
              <a:rPr lang="pl-PL">
                <a:solidFill>
                  <a:schemeClr val="bg1"/>
                </a:solidFill>
              </a:rPr>
              <a:t> </a:t>
            </a:r>
          </a:p>
          <a:p>
            <a:pPr marL="0" indent="0">
              <a:spcBef>
                <a:spcPts val="200"/>
              </a:spcBef>
              <a:buNone/>
            </a:pPr>
            <a:r>
              <a:rPr lang="pl-PL">
                <a:solidFill>
                  <a:schemeClr val="bg1"/>
                </a:solidFill>
                <a:hlinkClick r:id="rId24"/>
              </a:rPr>
              <a:t>https://www.naukowiec.org/wiedza/biologia/lasy_deszczowe_2831.html</a:t>
            </a:r>
            <a:endParaRPr lang="pl-PL">
              <a:solidFill>
                <a:schemeClr val="bg1"/>
              </a:solidFill>
            </a:endParaRPr>
          </a:p>
          <a:p>
            <a:pPr marL="0" indent="0">
              <a:spcBef>
                <a:spcPts val="200"/>
              </a:spcBef>
              <a:buNone/>
            </a:pPr>
            <a:r>
              <a:rPr lang="pl-PL">
                <a:solidFill>
                  <a:schemeClr val="bg1"/>
                </a:solidFill>
                <a:hlinkClick r:id="rId23"/>
              </a:rPr>
              <a:t>https://globalna.ceo.org.pl/geografia/artykuly/jaka-afryka</a:t>
            </a:r>
            <a:r>
              <a:rPr lang="pl-PL">
                <a:solidFill>
                  <a:schemeClr val="bg1"/>
                </a:solidFill>
              </a:rPr>
              <a:t>  </a:t>
            </a:r>
          </a:p>
          <a:p>
            <a:pPr marL="0" indent="0">
              <a:buNone/>
            </a:pPr>
            <a:r>
              <a:rPr lang="pl-PL">
                <a:solidFill>
                  <a:schemeClr val="bg1"/>
                </a:solidFill>
              </a:rPr>
              <a:t>[dostęp: 20.11.2020 r.]</a:t>
            </a:r>
          </a:p>
          <a:p>
            <a:pPr marL="0" indent="0">
              <a:buNone/>
            </a:pPr>
            <a:r>
              <a:rPr lang="pl-PL">
                <a:solidFill>
                  <a:schemeClr val="bg1"/>
                </a:solidFill>
              </a:rPr>
              <a:t>Opracowanie: Justyna Gruczek</a:t>
            </a:r>
          </a:p>
          <a:p>
            <a:pPr marL="0" indent="0">
              <a:buNone/>
            </a:pPr>
            <a:r>
              <a:rPr lang="pl-PL">
                <a:solidFill>
                  <a:schemeClr val="bg1"/>
                </a:solidFill>
              </a:rPr>
              <a:t>  </a:t>
            </a:r>
            <a:endParaRPr lang="pl-PL" dirty="0">
              <a:solidFill>
                <a:schemeClr val="bg1"/>
              </a:solidFill>
            </a:endParaRPr>
          </a:p>
        </p:txBody>
      </p:sp>
    </p:spTree>
    <p:extLst>
      <p:ext uri="{BB962C8B-B14F-4D97-AF65-F5344CB8AC3E}">
        <p14:creationId xmlns:p14="http://schemas.microsoft.com/office/powerpoint/2010/main" val="3813144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F9B9D54-2A20-4826-92BC-F39944656CF8}"/>
              </a:ext>
            </a:extLst>
          </p:cNvPr>
          <p:cNvSpPr>
            <a:spLocks noGrp="1"/>
          </p:cNvSpPr>
          <p:nvPr>
            <p:ph type="title"/>
          </p:nvPr>
        </p:nvSpPr>
        <p:spPr>
          <a:xfrm>
            <a:off x="1020379" y="60560"/>
            <a:ext cx="9720072" cy="868830"/>
          </a:xfrm>
        </p:spPr>
        <p:txBody>
          <a:bodyPr/>
          <a:lstStyle/>
          <a:p>
            <a:r>
              <a:rPr lang="pl-PL" dirty="0">
                <a:solidFill>
                  <a:schemeClr val="bg1"/>
                </a:solidFill>
              </a:rPr>
              <a:t>Źródła zdjęć:</a:t>
            </a:r>
          </a:p>
        </p:txBody>
      </p:sp>
      <p:sp>
        <p:nvSpPr>
          <p:cNvPr id="3" name="Symbol zastępczy zawartości 2">
            <a:extLst>
              <a:ext uri="{FF2B5EF4-FFF2-40B4-BE49-F238E27FC236}">
                <a16:creationId xmlns:a16="http://schemas.microsoft.com/office/drawing/2014/main" id="{A0A0583C-D7E5-4294-B9BA-7FC5D555E116}"/>
              </a:ext>
            </a:extLst>
          </p:cNvPr>
          <p:cNvSpPr>
            <a:spLocks noGrp="1"/>
          </p:cNvSpPr>
          <p:nvPr>
            <p:ph idx="1"/>
          </p:nvPr>
        </p:nvSpPr>
        <p:spPr>
          <a:xfrm>
            <a:off x="854440" y="929390"/>
            <a:ext cx="11337560" cy="5741233"/>
          </a:xfrm>
        </p:spPr>
        <p:txBody>
          <a:bodyPr>
            <a:normAutofit fontScale="32500" lnSpcReduction="20000"/>
          </a:bodyPr>
          <a:lstStyle/>
          <a:p>
            <a:pPr>
              <a:spcBef>
                <a:spcPts val="200"/>
              </a:spcBef>
            </a:pPr>
            <a:r>
              <a:rPr lang="pl-PL" dirty="0">
                <a:solidFill>
                  <a:schemeClr val="accent1"/>
                </a:solidFill>
                <a:hlinkClick r:id="rId2">
                  <a:extLst>
                    <a:ext uri="{A12FA001-AC4F-418D-AE19-62706E023703}">
                      <ahyp:hlinkClr xmlns:ahyp="http://schemas.microsoft.com/office/drawing/2018/hyperlinkcolor" val="tx"/>
                    </a:ext>
                  </a:extLst>
                </a:hlinkClick>
              </a:rPr>
              <a:t>https://img.pixers.pics/pho_wat(s3:700/FO/69/83/78/01/700_FO69837801_0dee25bd65245b2e2079555d5b2f7466.jpg,700,700,cms:2018/10/5bd1b6b8d04b8_220x50-watermark.png,over,480,650,jpg)/posters-planet-earth-with-clouds-africa-and-part-of-europe-and-asia.jpg.jpg </a:t>
            </a:r>
          </a:p>
          <a:p>
            <a:pPr>
              <a:spcBef>
                <a:spcPts val="200"/>
              </a:spcBef>
            </a:pPr>
            <a:r>
              <a:rPr lang="pl-PL" dirty="0">
                <a:solidFill>
                  <a:schemeClr val="accent1"/>
                </a:solidFill>
                <a:hlinkClick r:id="rId2">
                  <a:extLst>
                    <a:ext uri="{A12FA001-AC4F-418D-AE19-62706E023703}">
                      <ahyp:hlinkClr xmlns:ahyp="http://schemas.microsoft.com/office/drawing/2018/hyperlinkcolor" val="tx"/>
                    </a:ext>
                  </a:extLst>
                </a:hlinkClick>
              </a:rPr>
              <a:t>https://upload.wikimedia.org/wikipedia/commons/thumb/6/6b/Africa_on_the_globe_%28grey%29.svg/800px-Africa_on_the_globe_%28grey%29.svg.png</a:t>
            </a:r>
            <a:r>
              <a:rPr lang="pl-PL" dirty="0">
                <a:solidFill>
                  <a:schemeClr val="accent1"/>
                </a:solidFill>
              </a:rPr>
              <a:t> </a:t>
            </a:r>
          </a:p>
          <a:p>
            <a:pPr>
              <a:spcBef>
                <a:spcPts val="200"/>
              </a:spcBef>
            </a:pPr>
            <a:r>
              <a:rPr lang="pl-PL" dirty="0">
                <a:solidFill>
                  <a:schemeClr val="accent1"/>
                </a:solidFill>
                <a:hlinkClick r:id="rId3">
                  <a:extLst>
                    <a:ext uri="{A12FA001-AC4F-418D-AE19-62706E023703}">
                      <ahyp:hlinkClr xmlns:ahyp="http://schemas.microsoft.com/office/drawing/2018/hyperlinkcolor" val="tx"/>
                    </a:ext>
                  </a:extLst>
                </a:hlinkClick>
              </a:rPr>
              <a:t>https://media.sciencephoto.com/image/c0019016/800wm </a:t>
            </a:r>
          </a:p>
          <a:p>
            <a:pPr>
              <a:spcBef>
                <a:spcPts val="200"/>
              </a:spcBef>
            </a:pPr>
            <a:r>
              <a:rPr lang="pl-PL" dirty="0">
                <a:solidFill>
                  <a:schemeClr val="accent1"/>
                </a:solidFill>
                <a:hlinkClick r:id="rId4">
                  <a:extLst>
                    <a:ext uri="{A12FA001-AC4F-418D-AE19-62706E023703}">
                      <ahyp:hlinkClr xmlns:ahyp="http://schemas.microsoft.com/office/drawing/2018/hyperlinkcolor" val="tx"/>
                    </a:ext>
                  </a:extLst>
                </a:hlinkClick>
              </a:rPr>
              <a:t>https://media.albatros.pl/7c1afbff-23bd-4629-8fd3-c4a2ebdb7637/Afryka/W1400/H408</a:t>
            </a:r>
            <a:r>
              <a:rPr lang="pl-PL" dirty="0">
                <a:solidFill>
                  <a:schemeClr val="accent1"/>
                </a:solidFill>
              </a:rPr>
              <a:t> </a:t>
            </a:r>
          </a:p>
          <a:p>
            <a:pPr>
              <a:spcBef>
                <a:spcPts val="200"/>
              </a:spcBef>
            </a:pPr>
            <a:r>
              <a:rPr lang="pl-PL" dirty="0">
                <a:solidFill>
                  <a:schemeClr val="accent1"/>
                </a:solidFill>
                <a:hlinkClick r:id="rId5">
                  <a:extLst>
                    <a:ext uri="{A12FA001-AC4F-418D-AE19-62706E023703}">
                      <ahyp:hlinkClr xmlns:ahyp="http://schemas.microsoft.com/office/drawing/2018/hyperlinkcolor" val="tx"/>
                    </a:ext>
                  </a:extLst>
                </a:hlinkClick>
              </a:rPr>
              <a:t>https://upload.wikimedia.org/wikipedia/commons/thumb/4/4d/Africa_K%C3%B6ppen_Map.png/800px-Africa_K%C3%B6ppen_Map.png</a:t>
            </a:r>
            <a:r>
              <a:rPr lang="pl-PL" dirty="0">
                <a:solidFill>
                  <a:schemeClr val="accent1"/>
                </a:solidFill>
              </a:rPr>
              <a:t> </a:t>
            </a:r>
          </a:p>
          <a:p>
            <a:pPr>
              <a:spcBef>
                <a:spcPts val="200"/>
              </a:spcBef>
            </a:pPr>
            <a:r>
              <a:rPr lang="pl-PL" dirty="0">
                <a:solidFill>
                  <a:schemeClr val="accent1"/>
                </a:solidFill>
                <a:hlinkClick r:id="rId6">
                  <a:extLst>
                    <a:ext uri="{A12FA001-AC4F-418D-AE19-62706E023703}">
                      <ahyp:hlinkClr xmlns:ahyp="http://schemas.microsoft.com/office/drawing/2018/hyperlinkcolor" val="tx"/>
                    </a:ext>
                  </a:extLst>
                </a:hlinkClick>
              </a:rPr>
              <a:t>https://upload.wikimedia.org/wikipedia/commons/thumb/d/dc/Alfred_Wegener_Die_Entstehung_der_Kontinente_und_Ozeane_1929.jpg/220px-Alfred_Wegener_Die_Entstehung_der_Kontinente_und_Ozeane_1929.jpg</a:t>
            </a:r>
            <a:r>
              <a:rPr lang="pl-PL" dirty="0">
                <a:solidFill>
                  <a:schemeClr val="accent1"/>
                </a:solidFill>
              </a:rPr>
              <a:t> </a:t>
            </a:r>
          </a:p>
          <a:p>
            <a:pPr>
              <a:spcBef>
                <a:spcPts val="200"/>
              </a:spcBef>
            </a:pPr>
            <a:r>
              <a:rPr lang="pl-PL" dirty="0">
                <a:solidFill>
                  <a:schemeClr val="accent1"/>
                </a:solidFill>
                <a:hlinkClick r:id="rId7">
                  <a:extLst>
                    <a:ext uri="{A12FA001-AC4F-418D-AE19-62706E023703}">
                      <ahyp:hlinkClr xmlns:ahyp="http://schemas.microsoft.com/office/drawing/2018/hyperlinkcolor" val="tx"/>
                    </a:ext>
                  </a:extLst>
                </a:hlinkClick>
              </a:rPr>
              <a:t>https://fajnepodroze.pl/afryka-zdjecia-ciekawostki/</a:t>
            </a:r>
            <a:r>
              <a:rPr lang="pl-PL" dirty="0">
                <a:solidFill>
                  <a:schemeClr val="accent1"/>
                </a:solidFill>
              </a:rPr>
              <a:t> </a:t>
            </a:r>
          </a:p>
          <a:p>
            <a:pPr>
              <a:spcBef>
                <a:spcPts val="200"/>
              </a:spcBef>
            </a:pPr>
            <a:r>
              <a:rPr lang="pl-PL" dirty="0">
                <a:solidFill>
                  <a:schemeClr val="accent1"/>
                </a:solidFill>
                <a:hlinkClick r:id="rId8">
                  <a:extLst>
                    <a:ext uri="{A12FA001-AC4F-418D-AE19-62706E023703}">
                      <ahyp:hlinkClr xmlns:ahyp="http://schemas.microsoft.com/office/drawing/2018/hyperlinkcolor" val="tx"/>
                    </a:ext>
                  </a:extLst>
                </a:hlinkClick>
              </a:rPr>
              <a:t>https://f4fcdn.eu/wp-content/uploads/2019/05/shutterstock_662889487.jpg</a:t>
            </a:r>
            <a:r>
              <a:rPr lang="pl-PL" dirty="0">
                <a:solidFill>
                  <a:schemeClr val="accent1"/>
                </a:solidFill>
              </a:rPr>
              <a:t> </a:t>
            </a:r>
          </a:p>
          <a:p>
            <a:pPr>
              <a:spcBef>
                <a:spcPts val="200"/>
              </a:spcBef>
            </a:pPr>
            <a:r>
              <a:rPr lang="pl-PL" dirty="0">
                <a:solidFill>
                  <a:schemeClr val="accent1"/>
                </a:solidFill>
                <a:hlinkClick r:id="rId9">
                  <a:extLst>
                    <a:ext uri="{A12FA001-AC4F-418D-AE19-62706E023703}">
                      <ahyp:hlinkClr xmlns:ahyp="http://schemas.microsoft.com/office/drawing/2018/hyperlinkcolor" val="tx"/>
                    </a:ext>
                  </a:extLst>
                </a:hlinkClick>
              </a:rPr>
              <a:t>https://lh3.googleusercontent.com/proxy/YbnvpreHuhUPnvtxdWAcoiYQmdDH5c0pvzi-t502T566RqsX3rfEz5nDqJPf3WI1ptszhoisbuLh7QNEWkJalLkwS59pRz2lTcg9hpbUW4Ci</a:t>
            </a:r>
            <a:r>
              <a:rPr lang="pl-PL" dirty="0">
                <a:solidFill>
                  <a:schemeClr val="accent1"/>
                </a:solidFill>
              </a:rPr>
              <a:t> </a:t>
            </a:r>
          </a:p>
          <a:p>
            <a:pPr>
              <a:spcBef>
                <a:spcPts val="200"/>
              </a:spcBef>
            </a:pPr>
            <a:r>
              <a:rPr lang="pl-PL" dirty="0">
                <a:solidFill>
                  <a:schemeClr val="accent1"/>
                </a:solidFill>
                <a:hlinkClick r:id="rId10">
                  <a:extLst>
                    <a:ext uri="{A12FA001-AC4F-418D-AE19-62706E023703}">
                      <ahyp:hlinkClr xmlns:ahyp="http://schemas.microsoft.com/office/drawing/2018/hyperlinkcolor" val="tx"/>
                    </a:ext>
                  </a:extLst>
                </a:hlinkClick>
              </a:rPr>
              <a:t>https://nypost.com/wp-content/uploads/sites/2/2020/02/mount-kilimanjaro.jpg?quality=80&amp;strip=all&amp;w=618&amp;h=410&amp;crop=1</a:t>
            </a:r>
            <a:r>
              <a:rPr lang="pl-PL" dirty="0">
                <a:solidFill>
                  <a:schemeClr val="accent1"/>
                </a:solidFill>
              </a:rPr>
              <a:t> </a:t>
            </a:r>
          </a:p>
          <a:p>
            <a:pPr>
              <a:spcBef>
                <a:spcPts val="200"/>
              </a:spcBef>
            </a:pPr>
            <a:r>
              <a:rPr lang="pl-PL" dirty="0">
                <a:solidFill>
                  <a:schemeClr val="accent1"/>
                </a:solidFill>
                <a:hlinkClick r:id="rId11">
                  <a:extLst>
                    <a:ext uri="{A12FA001-AC4F-418D-AE19-62706E023703}">
                      <ahyp:hlinkClr xmlns:ahyp="http://schemas.microsoft.com/office/drawing/2018/hyperlinkcolor" val="tx"/>
                    </a:ext>
                  </a:extLst>
                </a:hlinkClick>
              </a:rPr>
              <a:t>https://cdn.mos.cms.futurecdn.net/rQvvsFckgysuahpruzaxJm.jpg</a:t>
            </a:r>
            <a:r>
              <a:rPr lang="pl-PL" dirty="0">
                <a:solidFill>
                  <a:schemeClr val="accent1"/>
                </a:solidFill>
              </a:rPr>
              <a:t> </a:t>
            </a:r>
          </a:p>
          <a:p>
            <a:pPr>
              <a:spcBef>
                <a:spcPts val="200"/>
              </a:spcBef>
            </a:pPr>
            <a:r>
              <a:rPr lang="pl-PL" dirty="0">
                <a:solidFill>
                  <a:schemeClr val="accent1"/>
                </a:solidFill>
                <a:hlinkClick r:id="rId12"/>
              </a:rPr>
              <a:t>https://ichef.bbci.co.uk/news/640/cpsprodpb/4BCE/production/_109560491_river_nile_dam_640-nc.png</a:t>
            </a:r>
            <a:r>
              <a:rPr lang="pl-PL" dirty="0">
                <a:solidFill>
                  <a:schemeClr val="accent1"/>
                </a:solidFill>
              </a:rPr>
              <a:t> </a:t>
            </a:r>
          </a:p>
          <a:p>
            <a:pPr>
              <a:spcBef>
                <a:spcPts val="200"/>
              </a:spcBef>
            </a:pPr>
            <a:r>
              <a:rPr lang="pl-PL" dirty="0">
                <a:solidFill>
                  <a:schemeClr val="accent1"/>
                </a:solidFill>
                <a:hlinkClick r:id="rId13"/>
              </a:rPr>
              <a:t>https://www.researchgate.net/profile/Michael_Bernard2/publication/327322124/figure/fig1/AS:665431551508480@1535662653907/The-Nile-River-Source-The-Geopolitical-Impact-of-the-Nile-Stratfor-Global.png</a:t>
            </a:r>
            <a:r>
              <a:rPr lang="pl-PL" dirty="0">
                <a:solidFill>
                  <a:schemeClr val="accent1"/>
                </a:solidFill>
              </a:rPr>
              <a:t> </a:t>
            </a:r>
          </a:p>
          <a:p>
            <a:pPr>
              <a:spcBef>
                <a:spcPts val="200"/>
              </a:spcBef>
            </a:pPr>
            <a:r>
              <a:rPr lang="pl-PL" u="sng" dirty="0">
                <a:solidFill>
                  <a:schemeClr val="accent1"/>
                </a:solidFill>
              </a:rPr>
              <a:t>https://gfx.radiozet.pl/var/radiozet/storage/images/podroze-radia-zet/snieg-w-afryce-i-zwierzeta-w-niecodziennym-krajobrazie.-zdjecia-obiegly-juz-siec/770980-5-pol-PL/Snieg-w-Afryce-i-zwierzeta-w-niecodziennym-krajobrazie.-Zdjecia-obiegly-juz-siec_article.png </a:t>
            </a:r>
          </a:p>
          <a:p>
            <a:pPr>
              <a:spcBef>
                <a:spcPts val="200"/>
              </a:spcBef>
            </a:pPr>
            <a:r>
              <a:rPr lang="pl-PL" u="sng" dirty="0">
                <a:solidFill>
                  <a:schemeClr val="accent1"/>
                </a:solidFill>
                <a:hlinkClick r:id="rId14"/>
              </a:rPr>
              <a:t>https://static.ftpn.pl/imgcache/750x430/c/uploads/cropit/15367005011d3a3fff9e90f37a15a1de260cc0b372.jpg</a:t>
            </a:r>
            <a:r>
              <a:rPr lang="pl-PL" u="sng" dirty="0">
                <a:solidFill>
                  <a:schemeClr val="accent1"/>
                </a:solidFill>
              </a:rPr>
              <a:t> </a:t>
            </a:r>
          </a:p>
          <a:p>
            <a:pPr>
              <a:spcBef>
                <a:spcPts val="200"/>
              </a:spcBef>
            </a:pPr>
            <a:r>
              <a:rPr lang="pl-PL" u="sng" dirty="0">
                <a:solidFill>
                  <a:schemeClr val="accent1"/>
                </a:solidFill>
                <a:hlinkClick r:id="rId15"/>
              </a:rPr>
              <a:t>https://www.nationalgeographic.com/content/dam/animals/2020/09/african-cheetah-snow/african-cheetah-snow-2.ngsversion.1601307783050.adapt.1900.1.jpg</a:t>
            </a:r>
            <a:r>
              <a:rPr lang="pl-PL" u="sng" dirty="0">
                <a:solidFill>
                  <a:schemeClr val="accent1"/>
                </a:solidFill>
              </a:rPr>
              <a:t> </a:t>
            </a:r>
          </a:p>
          <a:p>
            <a:pPr>
              <a:spcBef>
                <a:spcPts val="200"/>
              </a:spcBef>
            </a:pPr>
            <a:r>
              <a:rPr lang="pl-PL" u="sng" dirty="0">
                <a:solidFill>
                  <a:schemeClr val="accent1"/>
                </a:solidFill>
                <a:hlinkClick r:id="rId16"/>
              </a:rPr>
              <a:t>https://r-http-0f.dcs.redcdn.pl/http/o2/tvn/web-content/m/p5/i/dc40b7120e77741d191c0d2b82cea7be/09bd902e-c6da-46f6-8df2-ccc3934dc5f5.jpg</a:t>
            </a:r>
            <a:r>
              <a:rPr lang="pl-PL" u="sng" dirty="0">
                <a:solidFill>
                  <a:schemeClr val="accent1"/>
                </a:solidFill>
              </a:rPr>
              <a:t> </a:t>
            </a:r>
          </a:p>
          <a:p>
            <a:pPr>
              <a:spcBef>
                <a:spcPts val="200"/>
              </a:spcBef>
            </a:pPr>
            <a:r>
              <a:rPr lang="pl-PL" u="sng" dirty="0">
                <a:solidFill>
                  <a:schemeClr val="accent1"/>
                </a:solidFill>
                <a:hlinkClick r:id="rId17"/>
              </a:rPr>
              <a:t>https://s.redefine.pl/file/o2/redefine/cp/z9/z9vtnofyf16nscm2narodq7yg3n4286d.jpg</a:t>
            </a:r>
            <a:r>
              <a:rPr lang="pl-PL" u="sng" dirty="0">
                <a:solidFill>
                  <a:schemeClr val="accent1"/>
                </a:solidFill>
              </a:rPr>
              <a:t> </a:t>
            </a:r>
          </a:p>
          <a:p>
            <a:pPr>
              <a:spcBef>
                <a:spcPts val="200"/>
              </a:spcBef>
            </a:pPr>
            <a:r>
              <a:rPr lang="pl-PL" u="sng" dirty="0">
                <a:solidFill>
                  <a:schemeClr val="accent1"/>
                </a:solidFill>
                <a:hlinkClick r:id="rId18"/>
              </a:rPr>
              <a:t>https://ekladata.com/vpdKyGPtF94t55HVoT0Zy2_UIlY.jpg</a:t>
            </a:r>
            <a:endParaRPr lang="pl-PL" u="sng" dirty="0">
              <a:solidFill>
                <a:schemeClr val="accent1"/>
              </a:solidFill>
            </a:endParaRPr>
          </a:p>
          <a:p>
            <a:pPr>
              <a:spcBef>
                <a:spcPts val="200"/>
              </a:spcBef>
            </a:pPr>
            <a:r>
              <a:rPr lang="pl-PL" u="sng" dirty="0">
                <a:solidFill>
                  <a:schemeClr val="accent1"/>
                </a:solidFill>
                <a:hlinkClick r:id="rId19"/>
              </a:rPr>
              <a:t>https://static.polityka.pl/_resource/res/path/41/a7/41a77bdc-d7c6-4aad-a613-091f4a09645f_f1400x900</a:t>
            </a:r>
            <a:r>
              <a:rPr lang="pl-PL" u="sng" dirty="0">
                <a:solidFill>
                  <a:schemeClr val="accent1"/>
                </a:solidFill>
              </a:rPr>
              <a:t> </a:t>
            </a:r>
          </a:p>
          <a:p>
            <a:pPr>
              <a:spcBef>
                <a:spcPts val="200"/>
              </a:spcBef>
            </a:pPr>
            <a:r>
              <a:rPr lang="pl-PL" u="sng" dirty="0">
                <a:solidFill>
                  <a:schemeClr val="accent1"/>
                </a:solidFill>
                <a:hlinkClick r:id="rId20"/>
              </a:rPr>
              <a:t>https://puzzleland.pl/environment/cache/images/500_500_productGfx_5906.jpg</a:t>
            </a:r>
            <a:r>
              <a:rPr lang="pl-PL" u="sng" dirty="0">
                <a:solidFill>
                  <a:schemeClr val="accent1"/>
                </a:solidFill>
              </a:rPr>
              <a:t> </a:t>
            </a:r>
          </a:p>
          <a:p>
            <a:pPr>
              <a:spcBef>
                <a:spcPts val="200"/>
              </a:spcBef>
            </a:pPr>
            <a:r>
              <a:rPr lang="pl-PL" u="sng" dirty="0">
                <a:solidFill>
                  <a:schemeClr val="accent1"/>
                </a:solidFill>
                <a:hlinkClick r:id="rId21"/>
              </a:rPr>
              <a:t>https://bylestam.pl/wp-content/uploads/2013/03/madagaskar.jpg</a:t>
            </a:r>
            <a:r>
              <a:rPr lang="pl-PL" u="sng" dirty="0">
                <a:solidFill>
                  <a:schemeClr val="accent1"/>
                </a:solidFill>
              </a:rPr>
              <a:t> </a:t>
            </a:r>
          </a:p>
          <a:p>
            <a:pPr>
              <a:spcBef>
                <a:spcPts val="200"/>
              </a:spcBef>
            </a:pPr>
            <a:r>
              <a:rPr lang="pl-PL" u="sng" dirty="0">
                <a:solidFill>
                  <a:schemeClr val="accent1"/>
                </a:solidFill>
                <a:hlinkClick r:id="rId22"/>
              </a:rPr>
              <a:t>https://encrypted-tbn0.gstatic.com/images?q=tbn:ANd9GcTYNkKc_sHj0kl7PRG3HNCkno03lUjw8gbeqg&amp;usqp=CAU</a:t>
            </a:r>
            <a:r>
              <a:rPr lang="pl-PL" u="sng" dirty="0">
                <a:solidFill>
                  <a:schemeClr val="accent1"/>
                </a:solidFill>
              </a:rPr>
              <a:t> </a:t>
            </a:r>
          </a:p>
          <a:p>
            <a:pPr>
              <a:spcBef>
                <a:spcPts val="200"/>
              </a:spcBef>
            </a:pPr>
            <a:r>
              <a:rPr lang="pl-PL" u="sng" dirty="0">
                <a:solidFill>
                  <a:schemeClr val="accent1"/>
                </a:solidFill>
                <a:hlinkClick r:id="rId23"/>
              </a:rPr>
              <a:t>https://www.legalnomads.pl/wp-content/uploads/nowa_galeria/Senior2017/Afryka_dla_Seniora_19.jpg</a:t>
            </a:r>
            <a:endParaRPr lang="pl-PL" u="sng" dirty="0">
              <a:solidFill>
                <a:schemeClr val="accent1"/>
              </a:solidFill>
            </a:endParaRPr>
          </a:p>
          <a:p>
            <a:pPr>
              <a:spcBef>
                <a:spcPts val="200"/>
              </a:spcBef>
            </a:pPr>
            <a:r>
              <a:rPr lang="pl-PL" u="sng" dirty="0">
                <a:solidFill>
                  <a:schemeClr val="accent1"/>
                </a:solidFill>
                <a:hlinkClick r:id="rId24"/>
              </a:rPr>
              <a:t>https://prostemiasto.nazwa.pl/instalator/wordpress/wp-content/uploads/2018/03/rhinos-382401_1920.jpg</a:t>
            </a:r>
            <a:r>
              <a:rPr lang="pl-PL" u="sng" dirty="0">
                <a:solidFill>
                  <a:schemeClr val="accent1"/>
                </a:solidFill>
              </a:rPr>
              <a:t> </a:t>
            </a:r>
          </a:p>
          <a:p>
            <a:pPr>
              <a:spcBef>
                <a:spcPts val="200"/>
              </a:spcBef>
            </a:pPr>
            <a:r>
              <a:rPr lang="pl-PL" u="sng" dirty="0">
                <a:solidFill>
                  <a:schemeClr val="accent1"/>
                </a:solidFill>
                <a:hlinkClick r:id="rId25"/>
              </a:rPr>
              <a:t>https://bi.im-g.pl/im/fe/72/12/z19343358V,Gepardy-sa-tak-podobne-genetycznie--ze-podczas-prz.jpg</a:t>
            </a:r>
            <a:r>
              <a:rPr lang="pl-PL" u="sng" dirty="0">
                <a:solidFill>
                  <a:schemeClr val="accent1"/>
                </a:solidFill>
              </a:rPr>
              <a:t> </a:t>
            </a:r>
            <a:br>
              <a:rPr lang="pl-PL" u="sng" dirty="0">
                <a:solidFill>
                  <a:schemeClr val="accent1"/>
                </a:solidFill>
              </a:rPr>
            </a:br>
            <a:r>
              <a:rPr lang="pl-PL" u="sng" dirty="0">
                <a:solidFill>
                  <a:schemeClr val="accent1"/>
                </a:solidFill>
                <a:hlinkClick r:id="rId26"/>
              </a:rPr>
              <a:t>https://upload.wikimedia.org/wikipedia/commons/6/60/Equus_quagga.jpg</a:t>
            </a:r>
            <a:r>
              <a:rPr lang="pl-PL" u="sng" dirty="0">
                <a:solidFill>
                  <a:schemeClr val="accent1"/>
                </a:solidFill>
              </a:rPr>
              <a:t> </a:t>
            </a:r>
          </a:p>
          <a:p>
            <a:pPr>
              <a:spcBef>
                <a:spcPts val="200"/>
              </a:spcBef>
            </a:pPr>
            <a:r>
              <a:rPr lang="pl-PL" u="sng" dirty="0">
                <a:solidFill>
                  <a:schemeClr val="accent1"/>
                </a:solidFill>
                <a:hlinkClick r:id="rId27"/>
              </a:rPr>
              <a:t>https://fajnepodroze.pl/wp-content/uploads/2020/02/antylopy-800x445.jpg</a:t>
            </a:r>
            <a:r>
              <a:rPr lang="pl-PL" u="sng" dirty="0">
                <a:solidFill>
                  <a:schemeClr val="accent1"/>
                </a:solidFill>
              </a:rPr>
              <a:t> </a:t>
            </a:r>
          </a:p>
          <a:p>
            <a:pPr>
              <a:spcBef>
                <a:spcPts val="200"/>
              </a:spcBef>
            </a:pPr>
            <a:r>
              <a:rPr lang="pl-PL" u="sng" dirty="0">
                <a:solidFill>
                  <a:schemeClr val="accent1"/>
                </a:solidFill>
                <a:hlinkClick r:id="rId28"/>
              </a:rPr>
              <a:t>https://www.tapeciarnia.pl/tapety/normalne/150922_sawanna_antylopy_drzewa.jpg</a:t>
            </a:r>
            <a:endParaRPr lang="pl-PL" u="sng" dirty="0">
              <a:solidFill>
                <a:schemeClr val="accent1"/>
              </a:solidFill>
            </a:endParaRPr>
          </a:p>
          <a:p>
            <a:pPr>
              <a:spcBef>
                <a:spcPts val="200"/>
              </a:spcBef>
            </a:pPr>
            <a:r>
              <a:rPr lang="pl-PL" u="sng" dirty="0">
                <a:solidFill>
                  <a:schemeClr val="accent1"/>
                </a:solidFill>
                <a:hlinkClick r:id="rId29"/>
              </a:rPr>
              <a:t>https://static.epodreczniki.pl/portal/f/res-minimized/RyUOP0eu6cVg1/6/r50DSR77oFE4UX6YeJYW29Z0uvn80Ftx.jpg</a:t>
            </a:r>
            <a:endParaRPr lang="pl-PL" u="sng" dirty="0">
              <a:solidFill>
                <a:schemeClr val="accent1"/>
              </a:solidFill>
            </a:endParaRPr>
          </a:p>
          <a:p>
            <a:pPr>
              <a:spcBef>
                <a:spcPts val="200"/>
              </a:spcBef>
            </a:pPr>
            <a:r>
              <a:rPr lang="pl-PL" u="sng" dirty="0">
                <a:solidFill>
                  <a:schemeClr val="accent1"/>
                </a:solidFill>
                <a:hlinkClick r:id="rId30"/>
              </a:rPr>
              <a:t>https://m.salon24.pl/5663c1842c4647f37b5b150c14e9b3db,860,0,0,0.jpg</a:t>
            </a:r>
            <a:r>
              <a:rPr lang="pl-PL" u="sng" dirty="0">
                <a:solidFill>
                  <a:schemeClr val="accent1"/>
                </a:solidFill>
              </a:rPr>
              <a:t> </a:t>
            </a:r>
          </a:p>
          <a:p>
            <a:pPr>
              <a:spcBef>
                <a:spcPts val="200"/>
              </a:spcBef>
            </a:pPr>
            <a:r>
              <a:rPr lang="pl-PL" u="sng" dirty="0">
                <a:solidFill>
                  <a:schemeClr val="accent1"/>
                </a:solidFill>
                <a:hlinkClick r:id="rId31"/>
              </a:rPr>
              <a:t>https://image.ceneostatic.pl/data/products/15832915/f-zwierzeta-afryki-plakat.jpg</a:t>
            </a:r>
            <a:r>
              <a:rPr lang="pl-PL" u="sng" dirty="0">
                <a:solidFill>
                  <a:schemeClr val="accent1"/>
                </a:solidFill>
              </a:rPr>
              <a:t> </a:t>
            </a:r>
          </a:p>
          <a:p>
            <a:pPr>
              <a:spcBef>
                <a:spcPts val="200"/>
              </a:spcBef>
            </a:pPr>
            <a:r>
              <a:rPr lang="pl-PL" u="sng" dirty="0">
                <a:solidFill>
                  <a:schemeClr val="accent1"/>
                </a:solidFill>
                <a:hlinkClick r:id="rId32"/>
              </a:rPr>
              <a:t>https://image.ceneostatic.pl/data/products/46059682/i-afrykanskie-zwierzeta-fototapeta.jpg</a:t>
            </a:r>
            <a:r>
              <a:rPr lang="pl-PL" u="sng" dirty="0">
                <a:solidFill>
                  <a:schemeClr val="accent1"/>
                </a:solidFill>
              </a:rPr>
              <a:t> </a:t>
            </a:r>
          </a:p>
          <a:p>
            <a:pPr>
              <a:spcBef>
                <a:spcPts val="200"/>
              </a:spcBef>
            </a:pPr>
            <a:r>
              <a:rPr lang="pl-PL" u="sng" dirty="0">
                <a:solidFill>
                  <a:schemeClr val="accent1"/>
                </a:solidFill>
                <a:hlinkClick r:id="rId33">
                  <a:extLst>
                    <a:ext uri="{A12FA001-AC4F-418D-AE19-62706E023703}">
                      <ahyp:hlinkClr xmlns:ahyp="http://schemas.microsoft.com/office/drawing/2018/hyperlinkcolor" val="tx"/>
                    </a:ext>
                  </a:extLst>
                </a:hlinkClick>
              </a:rPr>
              <a:t>https://assets.puzzlefactory.pl/puzzle/250/558/original.jpg</a:t>
            </a:r>
            <a:r>
              <a:rPr lang="pl-PL" u="sng" dirty="0">
                <a:solidFill>
                  <a:schemeClr val="accent1"/>
                </a:solidFill>
              </a:rPr>
              <a:t> </a:t>
            </a:r>
          </a:p>
          <a:p>
            <a:pPr>
              <a:spcBef>
                <a:spcPts val="200"/>
              </a:spcBef>
            </a:pPr>
            <a:r>
              <a:rPr lang="pl-PL" u="sng" dirty="0">
                <a:solidFill>
                  <a:schemeClr val="accent1"/>
                </a:solidFill>
                <a:hlinkClick r:id="rId34"/>
              </a:rPr>
              <a:t>https://thumbs.dreamstime.com/z/p%C5%82askie-afryka-flory-fauny-i-kartografuj%C4%85-konstruktor%C3%B3w-elementy-zwierz%C4%99ta-b-87715738.jpg</a:t>
            </a:r>
            <a:r>
              <a:rPr lang="pl-PL" u="sng" dirty="0">
                <a:solidFill>
                  <a:schemeClr val="accent1"/>
                </a:solidFill>
              </a:rPr>
              <a:t> </a:t>
            </a:r>
          </a:p>
          <a:p>
            <a:pPr>
              <a:spcBef>
                <a:spcPts val="200"/>
              </a:spcBef>
            </a:pPr>
            <a:r>
              <a:rPr lang="pl-PL" u="sng" dirty="0">
                <a:solidFill>
                  <a:schemeClr val="accent1"/>
                </a:solidFill>
                <a:hlinkClick r:id="rId35"/>
              </a:rPr>
              <a:t>https://mm.pwn.pl/ency/jpg/583/2n/d03i0026.jpg</a:t>
            </a:r>
            <a:r>
              <a:rPr lang="pl-PL" u="sng" dirty="0">
                <a:solidFill>
                  <a:schemeClr val="accent1"/>
                </a:solidFill>
              </a:rPr>
              <a:t> </a:t>
            </a:r>
          </a:p>
          <a:p>
            <a:pPr>
              <a:spcBef>
                <a:spcPts val="200"/>
              </a:spcBef>
            </a:pPr>
            <a:r>
              <a:rPr lang="pl-PL" u="sng" dirty="0">
                <a:solidFill>
                  <a:schemeClr val="accent1"/>
                </a:solidFill>
              </a:rPr>
              <a:t>https://www.newtimes.co.rw/sites/default/files/styles/mystyle/public/main/articles/2019/10/17/downtown-kigali-rwanda.adapt_.1900.1.jpg</a:t>
            </a:r>
          </a:p>
          <a:p>
            <a:pPr marL="0" indent="0">
              <a:buNone/>
            </a:pPr>
            <a:r>
              <a:rPr lang="pl-PL" sz="3400" dirty="0">
                <a:solidFill>
                  <a:schemeClr val="bg1"/>
                </a:solidFill>
              </a:rPr>
              <a:t>[dostęp: 20.11.2020 r.]</a:t>
            </a:r>
          </a:p>
          <a:p>
            <a:pPr marL="0" indent="0">
              <a:buNone/>
            </a:pPr>
            <a:r>
              <a:rPr lang="pl-PL" sz="3400" dirty="0">
                <a:solidFill>
                  <a:schemeClr val="bg1"/>
                </a:solidFill>
              </a:rPr>
              <a:t>Opracowanie: Justyna Gruczek</a:t>
            </a:r>
          </a:p>
        </p:txBody>
      </p:sp>
    </p:spTree>
    <p:extLst>
      <p:ext uri="{BB962C8B-B14F-4D97-AF65-F5344CB8AC3E}">
        <p14:creationId xmlns:p14="http://schemas.microsoft.com/office/powerpoint/2010/main" val="3267950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A7B811B-1069-4A38-BD27-32FF53A1D2F7}"/>
              </a:ext>
            </a:extLst>
          </p:cNvPr>
          <p:cNvSpPr>
            <a:spLocks noGrp="1"/>
          </p:cNvSpPr>
          <p:nvPr>
            <p:ph type="title"/>
          </p:nvPr>
        </p:nvSpPr>
        <p:spPr>
          <a:xfrm>
            <a:off x="1024129" y="0"/>
            <a:ext cx="9720072" cy="1499616"/>
          </a:xfrm>
        </p:spPr>
        <p:txBody>
          <a:bodyPr/>
          <a:lstStyle/>
          <a:p>
            <a:r>
              <a:rPr lang="pl-PL" dirty="0">
                <a:solidFill>
                  <a:schemeClr val="bg1"/>
                </a:solidFill>
              </a:rPr>
              <a:t>Źródła zdjęć:</a:t>
            </a:r>
          </a:p>
        </p:txBody>
      </p:sp>
      <p:sp>
        <p:nvSpPr>
          <p:cNvPr id="3" name="Symbol zastępczy zawartości 2">
            <a:extLst>
              <a:ext uri="{FF2B5EF4-FFF2-40B4-BE49-F238E27FC236}">
                <a16:creationId xmlns:a16="http://schemas.microsoft.com/office/drawing/2014/main" id="{6E9E0143-1273-48D9-A432-EDA95B375D3B}"/>
              </a:ext>
            </a:extLst>
          </p:cNvPr>
          <p:cNvSpPr>
            <a:spLocks noGrp="1"/>
          </p:cNvSpPr>
          <p:nvPr>
            <p:ph idx="1"/>
          </p:nvPr>
        </p:nvSpPr>
        <p:spPr>
          <a:xfrm>
            <a:off x="1024128" y="1064302"/>
            <a:ext cx="9720073" cy="5666282"/>
          </a:xfrm>
        </p:spPr>
        <p:txBody>
          <a:bodyPr>
            <a:normAutofit fontScale="47500" lnSpcReduction="20000"/>
          </a:bodyPr>
          <a:lstStyle/>
          <a:p>
            <a:pPr>
              <a:spcBef>
                <a:spcPts val="200"/>
              </a:spcBef>
            </a:pPr>
            <a:r>
              <a:rPr lang="pl-PL" u="sng" dirty="0">
                <a:solidFill>
                  <a:schemeClr val="accent1"/>
                </a:solidFill>
                <a:hlinkClick r:id="rId2"/>
              </a:rPr>
              <a:t>https://ciekawe.org/wp-content/uploads/2016/09/Somali_Or_Reticulated_Giraffe__600.jpg</a:t>
            </a:r>
            <a:r>
              <a:rPr lang="pl-PL" u="sng" dirty="0">
                <a:solidFill>
                  <a:schemeClr val="accent1"/>
                </a:solidFill>
              </a:rPr>
              <a:t> </a:t>
            </a:r>
          </a:p>
          <a:p>
            <a:pPr>
              <a:spcBef>
                <a:spcPts val="200"/>
              </a:spcBef>
            </a:pPr>
            <a:r>
              <a:rPr lang="pl-PL" u="sng" dirty="0">
                <a:solidFill>
                  <a:schemeClr val="accent1"/>
                </a:solidFill>
                <a:hlinkClick r:id="rId3"/>
              </a:rPr>
              <a:t>https://upload.wikimedia.org/wikipedia/commons/1/18/Okapi2.jpg</a:t>
            </a:r>
            <a:r>
              <a:rPr lang="pl-PL" u="sng" dirty="0">
                <a:solidFill>
                  <a:schemeClr val="accent1"/>
                </a:solidFill>
              </a:rPr>
              <a:t> </a:t>
            </a:r>
          </a:p>
          <a:p>
            <a:pPr>
              <a:spcBef>
                <a:spcPts val="200"/>
              </a:spcBef>
            </a:pPr>
            <a:r>
              <a:rPr lang="pl-PL" u="sng" dirty="0">
                <a:solidFill>
                  <a:schemeClr val="accent1"/>
                </a:solidFill>
                <a:hlinkClick r:id="rId4"/>
              </a:rPr>
              <a:t>https://fajnepodroze.pl/wp-content/uploads/2020/03/matka.jpg</a:t>
            </a:r>
            <a:endParaRPr lang="pl-PL" u="sng" dirty="0">
              <a:solidFill>
                <a:schemeClr val="accent1"/>
              </a:solidFill>
            </a:endParaRPr>
          </a:p>
          <a:p>
            <a:pPr>
              <a:spcBef>
                <a:spcPts val="200"/>
              </a:spcBef>
            </a:pPr>
            <a:r>
              <a:rPr lang="pl-PL" u="sng" dirty="0">
                <a:solidFill>
                  <a:schemeClr val="accent1"/>
                </a:solidFill>
                <a:hlinkClick r:id="rId5"/>
              </a:rPr>
              <a:t>https://www.wykop.pl/cdn/c3201142/comment_1581078501C7ePDlRYShpXJ6CWHmR76f.jpg</a:t>
            </a:r>
            <a:r>
              <a:rPr lang="pl-PL" u="sng" dirty="0">
                <a:solidFill>
                  <a:schemeClr val="accent1"/>
                </a:solidFill>
              </a:rPr>
              <a:t> </a:t>
            </a:r>
          </a:p>
          <a:p>
            <a:pPr>
              <a:spcBef>
                <a:spcPts val="200"/>
              </a:spcBef>
            </a:pPr>
            <a:r>
              <a:rPr lang="pl-PL" u="sng" dirty="0">
                <a:solidFill>
                  <a:schemeClr val="accent1"/>
                </a:solidFill>
                <a:hlinkClick r:id="rId6"/>
              </a:rPr>
              <a:t>https://filing.pl/wp-content/uploads/2015/06/filing_images_f279b467c3d4.jpg</a:t>
            </a:r>
            <a:r>
              <a:rPr lang="pl-PL" u="sng" dirty="0">
                <a:solidFill>
                  <a:schemeClr val="accent1"/>
                </a:solidFill>
              </a:rPr>
              <a:t> </a:t>
            </a:r>
          </a:p>
          <a:p>
            <a:pPr>
              <a:spcBef>
                <a:spcPts val="200"/>
              </a:spcBef>
            </a:pPr>
            <a:r>
              <a:rPr lang="pl-PL" u="sng" dirty="0">
                <a:solidFill>
                  <a:schemeClr val="accent1"/>
                </a:solidFill>
                <a:hlinkClick r:id="rId7"/>
              </a:rPr>
              <a:t>https://lh3.googleusercontent.com/proxy/l_D8mhr3LWxAAbryLIWI_Q0-q5kjSP4KFclEA4gqW2DjXlKtSLOaUPEsZPUYtoVHtUad2orFSjK3Wi7CUKNgpt91zg-AeRtVzWTCAPOaACEBaOPQTuWdJy13nQ2DpTsRLA7tmHWTrA</a:t>
            </a:r>
            <a:r>
              <a:rPr lang="pl-PL" u="sng" dirty="0">
                <a:solidFill>
                  <a:schemeClr val="accent1"/>
                </a:solidFill>
              </a:rPr>
              <a:t> </a:t>
            </a:r>
          </a:p>
          <a:p>
            <a:pPr>
              <a:spcBef>
                <a:spcPts val="200"/>
              </a:spcBef>
            </a:pPr>
            <a:r>
              <a:rPr lang="pl-PL" u="sng" dirty="0">
                <a:solidFill>
                  <a:schemeClr val="accent1"/>
                </a:solidFill>
                <a:hlinkClick r:id="rId8"/>
              </a:rPr>
              <a:t>https://lh3.googleusercontent.com/proxy/tgLlDONLWFUzuTn8d4ZG97o7FnTmqKN-EBazfJPL-UG5iz8VRVyTlfyeHsn5DV0e8QAcHY6dwCH3CUa1E4Bh6NbNRvWJ4a7_HsS8NLluI9WlP8VuL3ooJvgyDG6KNkrmiCps</a:t>
            </a:r>
            <a:r>
              <a:rPr lang="pl-PL" u="sng" dirty="0">
                <a:solidFill>
                  <a:schemeClr val="accent1"/>
                </a:solidFill>
              </a:rPr>
              <a:t> </a:t>
            </a:r>
          </a:p>
          <a:p>
            <a:pPr>
              <a:spcBef>
                <a:spcPts val="200"/>
              </a:spcBef>
            </a:pPr>
            <a:r>
              <a:rPr lang="pl-PL" u="sng" dirty="0">
                <a:solidFill>
                  <a:schemeClr val="accent1"/>
                </a:solidFill>
                <a:hlinkClick r:id="rId9"/>
              </a:rPr>
              <a:t>https://nextews.com/images/ba/8c/ba8c1fb16fdd0e99.jpg</a:t>
            </a:r>
            <a:r>
              <a:rPr lang="pl-PL" u="sng" dirty="0">
                <a:solidFill>
                  <a:schemeClr val="accent1"/>
                </a:solidFill>
              </a:rPr>
              <a:t> </a:t>
            </a:r>
          </a:p>
          <a:p>
            <a:pPr>
              <a:spcBef>
                <a:spcPts val="200"/>
              </a:spcBef>
            </a:pPr>
            <a:r>
              <a:rPr lang="pl-PL" u="sng" dirty="0">
                <a:solidFill>
                  <a:schemeClr val="accent1"/>
                </a:solidFill>
                <a:hlinkClick r:id="rId10"/>
              </a:rPr>
              <a:t>https://media-cdn.sygictraveldata.com/media/1200x630/612664395a40232133447d33247d383235373934323938</a:t>
            </a:r>
            <a:r>
              <a:rPr lang="pl-PL" u="sng" dirty="0">
                <a:solidFill>
                  <a:schemeClr val="accent1"/>
                </a:solidFill>
              </a:rPr>
              <a:t> </a:t>
            </a:r>
          </a:p>
          <a:p>
            <a:pPr>
              <a:spcBef>
                <a:spcPts val="200"/>
              </a:spcBef>
            </a:pPr>
            <a:r>
              <a:rPr lang="pl-PL" u="sng" dirty="0">
                <a:solidFill>
                  <a:schemeClr val="accent1"/>
                </a:solidFill>
                <a:hlinkClick r:id="rId11"/>
              </a:rPr>
              <a:t>https://st3.depositphotos.com/2465573/19158/v/600/depositphotos_191586748-stock-illustration-african-great-lakes-gray-map.jpg</a:t>
            </a:r>
            <a:r>
              <a:rPr lang="pl-PL" u="sng" dirty="0">
                <a:solidFill>
                  <a:schemeClr val="accent1"/>
                </a:solidFill>
              </a:rPr>
              <a:t> </a:t>
            </a:r>
          </a:p>
          <a:p>
            <a:pPr>
              <a:spcBef>
                <a:spcPts val="200"/>
              </a:spcBef>
            </a:pPr>
            <a:r>
              <a:rPr lang="pl-PL" u="sng" dirty="0">
                <a:solidFill>
                  <a:schemeClr val="accent1"/>
                </a:solidFill>
                <a:hlinkClick r:id="rId12"/>
              </a:rPr>
              <a:t>https://www.geomatura.pl/images/wictoria.jpg</a:t>
            </a:r>
            <a:r>
              <a:rPr lang="pl-PL" u="sng" dirty="0">
                <a:solidFill>
                  <a:schemeClr val="accent1"/>
                </a:solidFill>
              </a:rPr>
              <a:t> </a:t>
            </a:r>
          </a:p>
          <a:p>
            <a:pPr>
              <a:spcBef>
                <a:spcPts val="200"/>
              </a:spcBef>
            </a:pPr>
            <a:r>
              <a:rPr lang="pl-PL" u="sng" dirty="0">
                <a:solidFill>
                  <a:schemeClr val="accent1"/>
                </a:solidFill>
                <a:hlinkClick r:id="rId13"/>
              </a:rPr>
              <a:t>https://media.istockphoto.com/photos/the-river-nile-picture-id900918342?k=6&amp;m=900918342&amp;s=612x612&amp;w=0&amp;h=dxGqGna8kssthwuo-b-3h3MXjYtJsKwy__fBr4ocN5A=</a:t>
            </a:r>
            <a:endParaRPr lang="pl-PL" u="sng" dirty="0">
              <a:solidFill>
                <a:schemeClr val="accent1"/>
              </a:solidFill>
            </a:endParaRPr>
          </a:p>
          <a:p>
            <a:pPr>
              <a:spcBef>
                <a:spcPts val="200"/>
              </a:spcBef>
            </a:pPr>
            <a:r>
              <a:rPr lang="pl-PL" u="sng" dirty="0">
                <a:solidFill>
                  <a:schemeClr val="accent1"/>
                </a:solidFill>
                <a:hlinkClick r:id="rId14"/>
              </a:rPr>
              <a:t>https://upload.wikimedia.org/wikipedia/commons/thumb/6/6a/Arab_League_from_Space.JPG/1024px-Arab_League_from_Space.JPG</a:t>
            </a:r>
            <a:r>
              <a:rPr lang="pl-PL" u="sng" dirty="0">
                <a:solidFill>
                  <a:schemeClr val="accent1"/>
                </a:solidFill>
              </a:rPr>
              <a:t> </a:t>
            </a:r>
          </a:p>
          <a:p>
            <a:pPr>
              <a:spcBef>
                <a:spcPts val="200"/>
              </a:spcBef>
            </a:pPr>
            <a:r>
              <a:rPr lang="pl-PL" u="sng" dirty="0">
                <a:solidFill>
                  <a:schemeClr val="accent1"/>
                </a:solidFill>
                <a:hlinkClick r:id="rId15"/>
              </a:rPr>
              <a:t>https://www.rp.pl/apps/pbcsi.dll/storyimage/RP/20170316/NAUKA/303169816/AR/0/AR-303169816.jpg?imageversion=Artykul&amp;lastModified=</a:t>
            </a:r>
            <a:r>
              <a:rPr lang="pl-PL" u="sng" dirty="0">
                <a:solidFill>
                  <a:schemeClr val="accent1"/>
                </a:solidFill>
              </a:rPr>
              <a:t> </a:t>
            </a:r>
          </a:p>
          <a:p>
            <a:pPr>
              <a:spcBef>
                <a:spcPts val="200"/>
              </a:spcBef>
            </a:pPr>
            <a:r>
              <a:rPr lang="pl-PL" u="sng" dirty="0">
                <a:solidFill>
                  <a:schemeClr val="accent1"/>
                </a:solidFill>
                <a:hlinkClick r:id="rId16"/>
              </a:rPr>
              <a:t>https://cdni0.trtworld.com/w480/h270/q75/70024_SAHEL_1582826874221.png</a:t>
            </a:r>
            <a:r>
              <a:rPr lang="pl-PL" u="sng" dirty="0">
                <a:solidFill>
                  <a:schemeClr val="accent1"/>
                </a:solidFill>
              </a:rPr>
              <a:t> </a:t>
            </a:r>
          </a:p>
          <a:p>
            <a:pPr>
              <a:spcBef>
                <a:spcPts val="200"/>
              </a:spcBef>
            </a:pPr>
            <a:r>
              <a:rPr lang="pl-PL" u="sng" dirty="0">
                <a:solidFill>
                  <a:schemeClr val="accent1"/>
                </a:solidFill>
                <a:hlinkClick r:id="rId17"/>
              </a:rPr>
              <a:t>https://scx2.b-cdn.net/gfx/news/hires/2016/warmermedite.jpg</a:t>
            </a:r>
            <a:r>
              <a:rPr lang="pl-PL" u="sng" dirty="0">
                <a:solidFill>
                  <a:schemeClr val="accent1"/>
                </a:solidFill>
              </a:rPr>
              <a:t> </a:t>
            </a:r>
          </a:p>
          <a:p>
            <a:pPr>
              <a:spcBef>
                <a:spcPts val="200"/>
              </a:spcBef>
            </a:pPr>
            <a:r>
              <a:rPr lang="pl-PL" u="sng" dirty="0">
                <a:solidFill>
                  <a:schemeClr val="accent1"/>
                </a:solidFill>
                <a:hlinkClick r:id="rId18"/>
              </a:rPr>
              <a:t>https://samequizy.pl/wp-content/uploads/2019/01/filing_images_ab85e1434653.jpg</a:t>
            </a:r>
            <a:r>
              <a:rPr lang="pl-PL" u="sng" dirty="0">
                <a:solidFill>
                  <a:schemeClr val="accent1"/>
                </a:solidFill>
              </a:rPr>
              <a:t> </a:t>
            </a:r>
          </a:p>
          <a:p>
            <a:pPr>
              <a:spcBef>
                <a:spcPts val="200"/>
              </a:spcBef>
            </a:pPr>
            <a:r>
              <a:rPr lang="pl-PL" u="sng" dirty="0">
                <a:solidFill>
                  <a:schemeClr val="accent1"/>
                </a:solidFill>
                <a:hlinkClick r:id="rId19"/>
              </a:rPr>
              <a:t>https://www.tapeciarnia.pl/tapety/normalne/222939_zyrafa_sawanna_afryka.jpg</a:t>
            </a:r>
            <a:r>
              <a:rPr lang="pl-PL" u="sng" dirty="0">
                <a:solidFill>
                  <a:schemeClr val="accent1"/>
                </a:solidFill>
              </a:rPr>
              <a:t> </a:t>
            </a:r>
          </a:p>
          <a:p>
            <a:pPr>
              <a:spcBef>
                <a:spcPts val="200"/>
              </a:spcBef>
            </a:pPr>
            <a:r>
              <a:rPr lang="pl-PL" u="sng" dirty="0">
                <a:solidFill>
                  <a:schemeClr val="accent1"/>
                </a:solidFill>
                <a:hlinkClick r:id="rId20"/>
              </a:rPr>
              <a:t>https://solisci.pl/wp-content/uploads/2020/05/kenia-kraina-masajow-i-dzikiego-safari.jpg</a:t>
            </a:r>
            <a:r>
              <a:rPr lang="pl-PL" u="sng" dirty="0">
                <a:solidFill>
                  <a:schemeClr val="accent1"/>
                </a:solidFill>
              </a:rPr>
              <a:t> </a:t>
            </a:r>
          </a:p>
          <a:p>
            <a:pPr>
              <a:spcBef>
                <a:spcPts val="200"/>
              </a:spcBef>
            </a:pPr>
            <a:r>
              <a:rPr lang="pl-PL" u="sng" dirty="0">
                <a:solidFill>
                  <a:schemeClr val="accent1"/>
                </a:solidFill>
                <a:hlinkClick r:id="rId21"/>
              </a:rPr>
              <a:t>https://ciekaweliczby.pl/wp-content/uploads/2017/07/Afryka_FB.png</a:t>
            </a:r>
            <a:r>
              <a:rPr lang="pl-PL" u="sng" dirty="0">
                <a:solidFill>
                  <a:schemeClr val="accent1"/>
                </a:solidFill>
              </a:rPr>
              <a:t> </a:t>
            </a:r>
          </a:p>
          <a:p>
            <a:pPr>
              <a:spcBef>
                <a:spcPts val="200"/>
              </a:spcBef>
            </a:pPr>
            <a:r>
              <a:rPr lang="pl-PL" u="sng" dirty="0">
                <a:solidFill>
                  <a:schemeClr val="accent1"/>
                </a:solidFill>
                <a:hlinkClick r:id="rId22"/>
              </a:rPr>
              <a:t>https://samequizy.pl/wp-content/uploads/2018/01/filing_images_ae6894eec4ed.jpg</a:t>
            </a:r>
            <a:endParaRPr lang="pl-PL" u="sng" dirty="0">
              <a:solidFill>
                <a:schemeClr val="accent1"/>
              </a:solidFill>
            </a:endParaRPr>
          </a:p>
          <a:p>
            <a:pPr>
              <a:spcBef>
                <a:spcPts val="200"/>
              </a:spcBef>
            </a:pPr>
            <a:r>
              <a:rPr lang="pl-PL" u="sng" dirty="0">
                <a:solidFill>
                  <a:schemeClr val="accent1"/>
                </a:solidFill>
                <a:hlinkClick r:id="rId23"/>
              </a:rPr>
              <a:t>https://media.istockphoto.com/photos/muslim-mature-woman-posing-with-her-young-daughter-picture-id1066657618?k=6&amp;m=1066657618&amp;s=612x612&amp;w=0&amp;h=hlByi5YCoZaX4D_SCUk_bsWCGlcqr3MgGX99du_Ey1w=</a:t>
            </a:r>
            <a:r>
              <a:rPr lang="pl-PL" u="sng" dirty="0">
                <a:solidFill>
                  <a:schemeClr val="accent1"/>
                </a:solidFill>
              </a:rPr>
              <a:t> </a:t>
            </a:r>
          </a:p>
          <a:p>
            <a:pPr>
              <a:spcBef>
                <a:spcPts val="200"/>
              </a:spcBef>
            </a:pPr>
            <a:r>
              <a:rPr lang="pl-PL" u="sng" dirty="0">
                <a:solidFill>
                  <a:schemeClr val="accent1"/>
                </a:solidFill>
                <a:hlinkClick r:id="rId24"/>
              </a:rPr>
              <a:t>https://globalnews.ca/wp-content/uploads/2019/11/pic-9.jpg?quality=85&amp;strip=all</a:t>
            </a:r>
            <a:r>
              <a:rPr lang="pl-PL" u="sng" dirty="0">
                <a:solidFill>
                  <a:schemeClr val="accent1"/>
                </a:solidFill>
              </a:rPr>
              <a:t> </a:t>
            </a:r>
          </a:p>
          <a:p>
            <a:pPr>
              <a:spcBef>
                <a:spcPts val="200"/>
              </a:spcBef>
            </a:pPr>
            <a:r>
              <a:rPr lang="pl-PL" u="sng" dirty="0">
                <a:solidFill>
                  <a:schemeClr val="accent1"/>
                </a:solidFill>
                <a:hlinkClick r:id="rId25"/>
              </a:rPr>
              <a:t>https://i.pinimg.com/originals/10/aa/23/10aa23a9ecb1aefa7bb41ccd20153c95.jpg</a:t>
            </a:r>
            <a:endParaRPr lang="pl-PL" u="sng" dirty="0">
              <a:solidFill>
                <a:schemeClr val="accent1"/>
              </a:solidFill>
            </a:endParaRPr>
          </a:p>
          <a:p>
            <a:pPr>
              <a:spcBef>
                <a:spcPts val="200"/>
              </a:spcBef>
            </a:pPr>
            <a:r>
              <a:rPr lang="pl-PL" u="sng" dirty="0">
                <a:solidFill>
                  <a:schemeClr val="accent1"/>
                </a:solidFill>
                <a:hlinkClick r:id="rId26"/>
              </a:rPr>
              <a:t>https://www.naukowiec.org/uploads/photos/images/gallery/1/las_deszczowy1.jpg</a:t>
            </a:r>
            <a:endParaRPr lang="pl-PL" u="sng" dirty="0">
              <a:solidFill>
                <a:schemeClr val="accent1"/>
              </a:solidFill>
            </a:endParaRPr>
          </a:p>
          <a:p>
            <a:pPr>
              <a:spcBef>
                <a:spcPts val="200"/>
              </a:spcBef>
            </a:pPr>
            <a:r>
              <a:rPr lang="pl-PL" u="sng" dirty="0">
                <a:solidFill>
                  <a:schemeClr val="accent1"/>
                </a:solidFill>
              </a:rPr>
              <a:t>https://nextews.com/images/79/02/7902626e6f9a0e96.jpg </a:t>
            </a:r>
          </a:p>
          <a:p>
            <a:pPr>
              <a:spcBef>
                <a:spcPts val="200"/>
              </a:spcBef>
            </a:pPr>
            <a:r>
              <a:rPr lang="pl-PL" u="sng" dirty="0">
                <a:solidFill>
                  <a:schemeClr val="accent1"/>
                </a:solidFill>
                <a:hlinkClick r:id="rId27"/>
              </a:rPr>
              <a:t>https://static.300gospodarka.pl/media/2019/05/shutterstock_666797164-e1557157096102.jpg</a:t>
            </a:r>
            <a:r>
              <a:rPr lang="pl-PL" u="sng" dirty="0">
                <a:solidFill>
                  <a:schemeClr val="accent1"/>
                </a:solidFill>
              </a:rPr>
              <a:t> </a:t>
            </a:r>
          </a:p>
          <a:p>
            <a:pPr marL="0" indent="0">
              <a:buNone/>
            </a:pPr>
            <a:r>
              <a:rPr lang="pl-PL" dirty="0">
                <a:solidFill>
                  <a:schemeClr val="bg1"/>
                </a:solidFill>
              </a:rPr>
              <a:t>[dostęp: 20.11.2020 r.]</a:t>
            </a:r>
          </a:p>
          <a:p>
            <a:pPr marL="0" indent="0">
              <a:buNone/>
            </a:pPr>
            <a:r>
              <a:rPr lang="pl-PL" dirty="0">
                <a:solidFill>
                  <a:schemeClr val="bg1"/>
                </a:solidFill>
              </a:rPr>
              <a:t>Opracowanie: Justyna Gruczek</a:t>
            </a:r>
          </a:p>
          <a:p>
            <a:endParaRPr lang="pl-PL" dirty="0"/>
          </a:p>
        </p:txBody>
      </p:sp>
    </p:spTree>
    <p:extLst>
      <p:ext uri="{BB962C8B-B14F-4D97-AF65-F5344CB8AC3E}">
        <p14:creationId xmlns:p14="http://schemas.microsoft.com/office/powerpoint/2010/main" val="206547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653F480-10D7-41E4-A7A9-1B324910C61A}"/>
              </a:ext>
            </a:extLst>
          </p:cNvPr>
          <p:cNvSpPr>
            <a:spLocks noGrp="1"/>
          </p:cNvSpPr>
          <p:nvPr>
            <p:ph type="title"/>
          </p:nvPr>
        </p:nvSpPr>
        <p:spPr>
          <a:xfrm>
            <a:off x="1024129" y="192497"/>
            <a:ext cx="9720072" cy="1499616"/>
          </a:xfrm>
        </p:spPr>
        <p:txBody>
          <a:bodyPr/>
          <a:lstStyle/>
          <a:p>
            <a:r>
              <a:rPr lang="pl-PL" dirty="0">
                <a:solidFill>
                  <a:schemeClr val="bg1"/>
                </a:solidFill>
              </a:rPr>
              <a:t>Pochodzenie nazwy</a:t>
            </a:r>
          </a:p>
        </p:txBody>
      </p:sp>
      <p:sp>
        <p:nvSpPr>
          <p:cNvPr id="3" name="Symbol zastępczy zawartości 2">
            <a:extLst>
              <a:ext uri="{FF2B5EF4-FFF2-40B4-BE49-F238E27FC236}">
                <a16:creationId xmlns:a16="http://schemas.microsoft.com/office/drawing/2014/main" id="{38824340-0539-4E60-BA01-1281C5516D98}"/>
              </a:ext>
            </a:extLst>
          </p:cNvPr>
          <p:cNvSpPr>
            <a:spLocks noGrp="1"/>
          </p:cNvSpPr>
          <p:nvPr>
            <p:ph idx="1"/>
          </p:nvPr>
        </p:nvSpPr>
        <p:spPr>
          <a:xfrm>
            <a:off x="1142115" y="1454046"/>
            <a:ext cx="4953885" cy="4383366"/>
          </a:xfrm>
        </p:spPr>
        <p:txBody>
          <a:bodyPr>
            <a:normAutofit/>
          </a:bodyPr>
          <a:lstStyle/>
          <a:p>
            <a:pPr marL="0" indent="0">
              <a:buNone/>
            </a:pPr>
            <a:r>
              <a:rPr lang="pl-PL" sz="2400" dirty="0">
                <a:solidFill>
                  <a:schemeClr val="bg1"/>
                </a:solidFill>
              </a:rPr>
              <a:t>Nazwa „Afryka” pochodzi z języka łacińskiego i oznacza „Ziemię </a:t>
            </a:r>
            <a:r>
              <a:rPr lang="pl-PL" sz="2400" dirty="0" err="1">
                <a:solidFill>
                  <a:schemeClr val="bg1"/>
                </a:solidFill>
              </a:rPr>
              <a:t>Afrów</a:t>
            </a:r>
            <a:r>
              <a:rPr lang="pl-PL" sz="2400" dirty="0">
                <a:solidFill>
                  <a:schemeClr val="bg1"/>
                </a:solidFill>
              </a:rPr>
              <a:t>”. </a:t>
            </a:r>
          </a:p>
          <a:p>
            <a:pPr marL="0" indent="0">
              <a:buNone/>
            </a:pPr>
            <a:r>
              <a:rPr lang="pl-PL" sz="2400" dirty="0">
                <a:solidFill>
                  <a:schemeClr val="bg1"/>
                </a:solidFill>
              </a:rPr>
              <a:t>Afryka bywa nazywana Czarnym Lądem.</a:t>
            </a:r>
          </a:p>
        </p:txBody>
      </p:sp>
      <p:pic>
        <p:nvPicPr>
          <p:cNvPr id="5122" name="Picture 2">
            <a:extLst>
              <a:ext uri="{FF2B5EF4-FFF2-40B4-BE49-F238E27FC236}">
                <a16:creationId xmlns:a16="http://schemas.microsoft.com/office/drawing/2014/main" id="{E0A5F0D6-767E-40BA-98CA-C6A2D389B4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12678"/>
            <a:ext cx="12192000" cy="35528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7C2067E0-6491-43E5-B960-DFFFDD41A2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6358"/>
          <a:stretch/>
        </p:blipFill>
        <p:spPr bwMode="auto">
          <a:xfrm>
            <a:off x="7624657" y="192497"/>
            <a:ext cx="2930529" cy="2744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959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0005DFD-42E9-4DD9-BFD9-D15314086E88}"/>
              </a:ext>
            </a:extLst>
          </p:cNvPr>
          <p:cNvSpPr>
            <a:spLocks noGrp="1"/>
          </p:cNvSpPr>
          <p:nvPr>
            <p:ph type="title"/>
          </p:nvPr>
        </p:nvSpPr>
        <p:spPr>
          <a:xfrm>
            <a:off x="7287064" y="42204"/>
            <a:ext cx="5130032" cy="1499616"/>
          </a:xfrm>
        </p:spPr>
        <p:txBody>
          <a:bodyPr/>
          <a:lstStyle/>
          <a:p>
            <a:r>
              <a:rPr lang="pl-PL" dirty="0">
                <a:solidFill>
                  <a:schemeClr val="bg1"/>
                </a:solidFill>
              </a:rPr>
              <a:t>Afryka</a:t>
            </a:r>
          </a:p>
        </p:txBody>
      </p:sp>
      <p:sp>
        <p:nvSpPr>
          <p:cNvPr id="3" name="Symbol zastępczy zawartości 2">
            <a:extLst>
              <a:ext uri="{FF2B5EF4-FFF2-40B4-BE49-F238E27FC236}">
                <a16:creationId xmlns:a16="http://schemas.microsoft.com/office/drawing/2014/main" id="{01B9D21D-E91F-4235-8DD5-2EBFA21D7017}"/>
              </a:ext>
            </a:extLst>
          </p:cNvPr>
          <p:cNvSpPr>
            <a:spLocks noGrp="1"/>
          </p:cNvSpPr>
          <p:nvPr>
            <p:ph idx="1"/>
          </p:nvPr>
        </p:nvSpPr>
        <p:spPr>
          <a:xfrm>
            <a:off x="7287064" y="1541820"/>
            <a:ext cx="4684543" cy="4837878"/>
          </a:xfrm>
        </p:spPr>
        <p:txBody>
          <a:bodyPr>
            <a:normAutofit/>
          </a:bodyPr>
          <a:lstStyle/>
          <a:p>
            <a:r>
              <a:rPr lang="pl-PL" dirty="0">
                <a:solidFill>
                  <a:schemeClr val="bg1"/>
                </a:solidFill>
              </a:rPr>
              <a:t>Na kontynencie afrykańskim znajduje się 54 kraje. </a:t>
            </a:r>
          </a:p>
          <a:p>
            <a:r>
              <a:rPr lang="pl-PL" dirty="0">
                <a:solidFill>
                  <a:schemeClr val="bg1"/>
                </a:solidFill>
              </a:rPr>
              <a:t>Egipt leży w przeważającej mierze w Afryce, natomiast jego niewielka część (Półwysep Synaj) znajduje się w Azji. </a:t>
            </a:r>
          </a:p>
          <a:p>
            <a:r>
              <a:rPr lang="pl-PL" dirty="0">
                <a:solidFill>
                  <a:schemeClr val="bg1"/>
                </a:solidFill>
              </a:rPr>
              <a:t>Największym państwem Afryki jest Algieria, a najmniejszym – Seszele.</a:t>
            </a:r>
          </a:p>
          <a:p>
            <a:r>
              <a:rPr lang="pl-PL" dirty="0">
                <a:solidFill>
                  <a:schemeClr val="bg1"/>
                </a:solidFill>
              </a:rPr>
              <a:t>Najludniejszym państwem jest Nigeria, a najmniejszą populację mają Seszele.</a:t>
            </a:r>
          </a:p>
          <a:p>
            <a:r>
              <a:rPr lang="pl-PL" dirty="0">
                <a:solidFill>
                  <a:schemeClr val="bg1"/>
                </a:solidFill>
              </a:rPr>
              <a:t>Najgęściej zaludnione jest Mauritius, a najrzadziej – </a:t>
            </a:r>
            <a:r>
              <a:rPr lang="pl-PL" dirty="0" err="1">
                <a:solidFill>
                  <a:schemeClr val="bg1"/>
                </a:solidFill>
              </a:rPr>
              <a:t>Nambia</a:t>
            </a:r>
            <a:r>
              <a:rPr lang="pl-PL" dirty="0">
                <a:solidFill>
                  <a:schemeClr val="bg1"/>
                </a:solidFill>
              </a:rPr>
              <a:t>.</a:t>
            </a:r>
          </a:p>
          <a:p>
            <a:endParaRPr lang="pl-PL" dirty="0">
              <a:solidFill>
                <a:schemeClr val="bg1"/>
              </a:solidFill>
            </a:endParaRPr>
          </a:p>
        </p:txBody>
      </p:sp>
      <p:pic>
        <p:nvPicPr>
          <p:cNvPr id="4" name="Picture 2" descr="Afryka - mapa i informacje o krajach Afryki | Yaho de Ville">
            <a:extLst>
              <a:ext uri="{FF2B5EF4-FFF2-40B4-BE49-F238E27FC236}">
                <a16:creationId xmlns:a16="http://schemas.microsoft.com/office/drawing/2014/main" id="{A4821B6D-934E-4EBC-A740-730015C3B2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59" r="5672" b="2"/>
          <a:stretch/>
        </p:blipFill>
        <p:spPr bwMode="auto">
          <a:xfrm>
            <a:off x="220392" y="478302"/>
            <a:ext cx="6611093" cy="6091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293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1AE5E45-FA21-4A39-8D7F-D40DAE341710}"/>
              </a:ext>
            </a:extLst>
          </p:cNvPr>
          <p:cNvSpPr>
            <a:spLocks noGrp="1"/>
          </p:cNvSpPr>
          <p:nvPr>
            <p:ph type="title"/>
          </p:nvPr>
        </p:nvSpPr>
        <p:spPr>
          <a:xfrm>
            <a:off x="6810331" y="390344"/>
            <a:ext cx="5241761" cy="1499616"/>
          </a:xfrm>
        </p:spPr>
        <p:txBody>
          <a:bodyPr/>
          <a:lstStyle/>
          <a:p>
            <a:r>
              <a:rPr lang="pl-PL" dirty="0">
                <a:solidFill>
                  <a:schemeClr val="bg1"/>
                </a:solidFill>
              </a:rPr>
              <a:t>Ukształtowanie terenu</a:t>
            </a:r>
          </a:p>
        </p:txBody>
      </p:sp>
      <p:sp>
        <p:nvSpPr>
          <p:cNvPr id="3" name="Symbol zastępczy zawartości 2">
            <a:extLst>
              <a:ext uri="{FF2B5EF4-FFF2-40B4-BE49-F238E27FC236}">
                <a16:creationId xmlns:a16="http://schemas.microsoft.com/office/drawing/2014/main" id="{66C25E77-B6A5-4100-9614-4592C0B9B247}"/>
              </a:ext>
            </a:extLst>
          </p:cNvPr>
          <p:cNvSpPr>
            <a:spLocks noGrp="1"/>
          </p:cNvSpPr>
          <p:nvPr>
            <p:ph idx="1"/>
          </p:nvPr>
        </p:nvSpPr>
        <p:spPr>
          <a:xfrm>
            <a:off x="6810330" y="1776334"/>
            <a:ext cx="5241761" cy="4023360"/>
          </a:xfrm>
        </p:spPr>
        <p:txBody>
          <a:bodyPr/>
          <a:lstStyle/>
          <a:p>
            <a:r>
              <a:rPr lang="pl-PL" dirty="0">
                <a:solidFill>
                  <a:schemeClr val="bg1"/>
                </a:solidFill>
              </a:rPr>
              <a:t>Dominującym typem ukształtowania powierzchni są rozległe wyżyny o wyraźnych krawędziach opadających ku wybrzeżom.</a:t>
            </a:r>
          </a:p>
          <a:p>
            <a:r>
              <a:rPr lang="pl-PL" dirty="0">
                <a:solidFill>
                  <a:schemeClr val="bg1"/>
                </a:solidFill>
              </a:rPr>
              <a:t>Niziny mają charakter niecek. Największą z nich jest Kotlina Kongo. </a:t>
            </a:r>
          </a:p>
          <a:p>
            <a:r>
              <a:rPr lang="pl-PL" dirty="0">
                <a:solidFill>
                  <a:schemeClr val="bg1"/>
                </a:solidFill>
              </a:rPr>
              <a:t>Góry znajdują się na północy (góry Atlas) i południu (Góry Smocze), górski krajobraz występuje również na Wyżynie Abisyńskie.</a:t>
            </a:r>
          </a:p>
          <a:p>
            <a:r>
              <a:rPr lang="pl-PL" dirty="0">
                <a:solidFill>
                  <a:schemeClr val="bg1"/>
                </a:solidFill>
              </a:rPr>
              <a:t>W Afryce znajdują się również wulkany. </a:t>
            </a:r>
          </a:p>
        </p:txBody>
      </p:sp>
      <p:pic>
        <p:nvPicPr>
          <p:cNvPr id="9218" name="Picture 2">
            <a:extLst>
              <a:ext uri="{FF2B5EF4-FFF2-40B4-BE49-F238E27FC236}">
                <a16:creationId xmlns:a16="http://schemas.microsoft.com/office/drawing/2014/main" id="{675DB35A-38DA-4459-A341-730C48CC73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3817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8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815012E-EF88-4427-BE89-CACDD7EA6DD7}"/>
              </a:ext>
            </a:extLst>
          </p:cNvPr>
          <p:cNvSpPr>
            <a:spLocks noGrp="1"/>
          </p:cNvSpPr>
          <p:nvPr>
            <p:ph type="title"/>
          </p:nvPr>
        </p:nvSpPr>
        <p:spPr>
          <a:xfrm>
            <a:off x="6825673" y="585216"/>
            <a:ext cx="4866794" cy="1499616"/>
          </a:xfrm>
        </p:spPr>
        <p:txBody>
          <a:bodyPr>
            <a:normAutofit/>
          </a:bodyPr>
          <a:lstStyle/>
          <a:p>
            <a:r>
              <a:rPr lang="pl-PL" dirty="0" err="1">
                <a:solidFill>
                  <a:schemeClr val="bg1"/>
                </a:solidFill>
              </a:rPr>
              <a:t>kilimandżaro</a:t>
            </a:r>
            <a:endParaRPr lang="pl-PL" dirty="0">
              <a:solidFill>
                <a:schemeClr val="bg1"/>
              </a:solidFill>
            </a:endParaRPr>
          </a:p>
        </p:txBody>
      </p:sp>
      <p:sp>
        <p:nvSpPr>
          <p:cNvPr id="75" name="Rectangle 74">
            <a:extLst>
              <a:ext uri="{FF2B5EF4-FFF2-40B4-BE49-F238E27FC236}">
                <a16:creationId xmlns:a16="http://schemas.microsoft.com/office/drawing/2014/main" id="{0BB85CDD-5135-48D7-B1DC-3F605F2D1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34472" cy="33157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8" name="Picture 4" descr="Kilimandżaro">
            <a:extLst>
              <a:ext uri="{FF2B5EF4-FFF2-40B4-BE49-F238E27FC236}">
                <a16:creationId xmlns:a16="http://schemas.microsoft.com/office/drawing/2014/main" id="{EC011C7E-FA5E-4A9B-9E7E-39E5B9174E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295" r="5" b="6964"/>
          <a:stretch/>
        </p:blipFill>
        <p:spPr bwMode="auto">
          <a:xfrm>
            <a:off x="20" y="10"/>
            <a:ext cx="2934452" cy="3315748"/>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Kolejką linową na szczyt Kilimandżaro?! Dach Afryki już nigdy nie będzie  taki sam - Fly4free.pl - tanie loty i sposoby na tanie bilety lotnicze">
            <a:extLst>
              <a:ext uri="{FF2B5EF4-FFF2-40B4-BE49-F238E27FC236}">
                <a16:creationId xmlns:a16="http://schemas.microsoft.com/office/drawing/2014/main" id="{67C25E40-6471-45F8-B1E3-13F28EB390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847" r="15158" b="-4"/>
          <a:stretch/>
        </p:blipFill>
        <p:spPr bwMode="auto">
          <a:xfrm>
            <a:off x="3095339" y="10"/>
            <a:ext cx="2999073" cy="3315748"/>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Straight Connector 76">
            <a:extLst>
              <a:ext uri="{FF2B5EF4-FFF2-40B4-BE49-F238E27FC236}">
                <a16:creationId xmlns:a16="http://schemas.microsoft.com/office/drawing/2014/main" id="{9C397DC4-15BF-4DB4-AF8E-EB2ABD1DB65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631711"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a16="http://schemas.microsoft.com/office/drawing/2014/main" id="{E9F356A5-E934-475C-8614-214365DBAC3E}"/>
              </a:ext>
            </a:extLst>
          </p:cNvPr>
          <p:cNvSpPr>
            <a:spLocks noGrp="1"/>
          </p:cNvSpPr>
          <p:nvPr>
            <p:ph idx="1"/>
          </p:nvPr>
        </p:nvSpPr>
        <p:spPr>
          <a:xfrm>
            <a:off x="6825672" y="2084832"/>
            <a:ext cx="4731744" cy="4224528"/>
          </a:xfrm>
        </p:spPr>
        <p:txBody>
          <a:bodyPr>
            <a:normAutofit/>
          </a:bodyPr>
          <a:lstStyle/>
          <a:p>
            <a:r>
              <a:rPr lang="pl-PL" sz="2400" dirty="0">
                <a:solidFill>
                  <a:schemeClr val="bg1"/>
                </a:solidFill>
              </a:rPr>
              <a:t>Najwyższym punktem Afryki jest Kilimandżaro w Tanzanii o wysokości 5895 metrów.</a:t>
            </a:r>
          </a:p>
          <a:p>
            <a:r>
              <a:rPr lang="pl-PL" sz="2400" dirty="0">
                <a:solidFill>
                  <a:schemeClr val="bg1"/>
                </a:solidFill>
              </a:rPr>
              <a:t>Jest najwyższą górą Afryki i jednym z najwyższych samotnych masywów.</a:t>
            </a:r>
          </a:p>
          <a:p>
            <a:r>
              <a:rPr lang="pl-PL" sz="2400" dirty="0">
                <a:solidFill>
                  <a:schemeClr val="bg1"/>
                </a:solidFill>
              </a:rPr>
              <a:t>W jego skład wchodzą trzy szczyty będące pozostałością po trzech wulkanach.</a:t>
            </a:r>
          </a:p>
          <a:p>
            <a:r>
              <a:rPr lang="pl-PL" sz="2400" dirty="0">
                <a:solidFill>
                  <a:schemeClr val="bg1"/>
                </a:solidFill>
              </a:rPr>
              <a:t>Na szczycie Kilimandżaro znajduje się pokrywa śnieżna.</a:t>
            </a:r>
          </a:p>
          <a:p>
            <a:endParaRPr lang="pl-PL" dirty="0">
              <a:solidFill>
                <a:schemeClr val="bg1"/>
              </a:solidFill>
            </a:endParaRPr>
          </a:p>
          <a:p>
            <a:endParaRPr lang="pl-PL" dirty="0"/>
          </a:p>
        </p:txBody>
      </p:sp>
      <p:pic>
        <p:nvPicPr>
          <p:cNvPr id="11270" name="Picture 6" descr="Man who could barely walk climbs Mt. Kilimanjaro">
            <a:extLst>
              <a:ext uri="{FF2B5EF4-FFF2-40B4-BE49-F238E27FC236}">
                <a16:creationId xmlns:a16="http://schemas.microsoft.com/office/drawing/2014/main" id="{B3DB9D73-E323-4A1B-9BCE-998EDD7C43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6252"/>
          <a:stretch/>
        </p:blipFill>
        <p:spPr bwMode="auto">
          <a:xfrm>
            <a:off x="20" y="3476625"/>
            <a:ext cx="6094392" cy="3381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162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3C700CC-8B0F-48FF-BAD7-EB9259929F58}"/>
              </a:ext>
            </a:extLst>
          </p:cNvPr>
          <p:cNvSpPr>
            <a:spLocks noGrp="1"/>
          </p:cNvSpPr>
          <p:nvPr>
            <p:ph type="title"/>
          </p:nvPr>
        </p:nvSpPr>
        <p:spPr/>
        <p:txBody>
          <a:bodyPr/>
          <a:lstStyle/>
          <a:p>
            <a:r>
              <a:rPr lang="pl-PL" dirty="0">
                <a:solidFill>
                  <a:schemeClr val="bg1"/>
                </a:solidFill>
              </a:rPr>
              <a:t>Strefy klimatyczne</a:t>
            </a:r>
          </a:p>
        </p:txBody>
      </p:sp>
      <p:sp>
        <p:nvSpPr>
          <p:cNvPr id="3" name="Symbol zastępczy zawartości 2">
            <a:extLst>
              <a:ext uri="{FF2B5EF4-FFF2-40B4-BE49-F238E27FC236}">
                <a16:creationId xmlns:a16="http://schemas.microsoft.com/office/drawing/2014/main" id="{48BE9310-FE62-4357-9C9A-A5FB5C6667CF}"/>
              </a:ext>
            </a:extLst>
          </p:cNvPr>
          <p:cNvSpPr>
            <a:spLocks noGrp="1"/>
          </p:cNvSpPr>
          <p:nvPr>
            <p:ph idx="1"/>
          </p:nvPr>
        </p:nvSpPr>
        <p:spPr>
          <a:xfrm>
            <a:off x="1024129" y="1873770"/>
            <a:ext cx="4731354" cy="4435590"/>
          </a:xfrm>
        </p:spPr>
        <p:txBody>
          <a:bodyPr>
            <a:normAutofit/>
          </a:bodyPr>
          <a:lstStyle/>
          <a:p>
            <a:r>
              <a:rPr lang="pl-PL" sz="2400" dirty="0">
                <a:solidFill>
                  <a:schemeClr val="bg1"/>
                </a:solidFill>
              </a:rPr>
              <a:t>W Afryce występuje klimat gorący, na większości terenu tropikalny.</a:t>
            </a:r>
          </a:p>
          <a:p>
            <a:r>
              <a:rPr lang="pl-PL" sz="2400" dirty="0">
                <a:solidFill>
                  <a:schemeClr val="bg1"/>
                </a:solidFill>
              </a:rPr>
              <a:t>Afryka znajduje się zarówno na półkuli północnej, jak i południowej, co powoduje, że w lipcu w północnej części jest lato, natomiast w południowej zima. </a:t>
            </a:r>
          </a:p>
          <a:p>
            <a:r>
              <a:rPr lang="pl-PL" sz="2400" dirty="0">
                <a:solidFill>
                  <a:schemeClr val="bg1"/>
                </a:solidFill>
              </a:rPr>
              <a:t>W styczniu sytuacja jest odwrotna.</a:t>
            </a:r>
          </a:p>
        </p:txBody>
      </p:sp>
      <p:pic>
        <p:nvPicPr>
          <p:cNvPr id="8194" name="Picture 2">
            <a:extLst>
              <a:ext uri="{FF2B5EF4-FFF2-40B4-BE49-F238E27FC236}">
                <a16:creationId xmlns:a16="http://schemas.microsoft.com/office/drawing/2014/main" id="{ED1A3005-EA3F-4638-93DF-54DBD85170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883"/>
          <a:stretch/>
        </p:blipFill>
        <p:spPr bwMode="auto">
          <a:xfrm>
            <a:off x="5755483" y="366890"/>
            <a:ext cx="6223722" cy="6491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603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62DB61-F1C9-4520-B8BB-B1430B049D8A}"/>
              </a:ext>
            </a:extLst>
          </p:cNvPr>
          <p:cNvSpPr>
            <a:spLocks noGrp="1"/>
          </p:cNvSpPr>
          <p:nvPr>
            <p:ph type="title"/>
          </p:nvPr>
        </p:nvSpPr>
        <p:spPr>
          <a:xfrm>
            <a:off x="799276" y="540246"/>
            <a:ext cx="9720072" cy="1499616"/>
          </a:xfrm>
        </p:spPr>
        <p:txBody>
          <a:bodyPr/>
          <a:lstStyle/>
          <a:p>
            <a:r>
              <a:rPr lang="pl-PL" dirty="0">
                <a:solidFill>
                  <a:schemeClr val="bg1"/>
                </a:solidFill>
              </a:rPr>
              <a:t>Śnieg w </a:t>
            </a:r>
            <a:r>
              <a:rPr lang="pl-PL" dirty="0" err="1">
                <a:solidFill>
                  <a:schemeClr val="bg1"/>
                </a:solidFill>
              </a:rPr>
              <a:t>afryce</a:t>
            </a:r>
            <a:endParaRPr lang="pl-PL" dirty="0">
              <a:solidFill>
                <a:schemeClr val="bg1"/>
              </a:solidFill>
            </a:endParaRPr>
          </a:p>
        </p:txBody>
      </p:sp>
      <p:sp>
        <p:nvSpPr>
          <p:cNvPr id="3" name="Symbol zastępczy zawartości 2">
            <a:extLst>
              <a:ext uri="{FF2B5EF4-FFF2-40B4-BE49-F238E27FC236}">
                <a16:creationId xmlns:a16="http://schemas.microsoft.com/office/drawing/2014/main" id="{3273A638-8C07-4CD2-9586-882C0C5812F5}"/>
              </a:ext>
            </a:extLst>
          </p:cNvPr>
          <p:cNvSpPr>
            <a:spLocks noGrp="1"/>
          </p:cNvSpPr>
          <p:nvPr>
            <p:ph idx="1"/>
          </p:nvPr>
        </p:nvSpPr>
        <p:spPr>
          <a:xfrm>
            <a:off x="694345" y="1911246"/>
            <a:ext cx="4177459" cy="4023360"/>
          </a:xfrm>
        </p:spPr>
        <p:txBody>
          <a:bodyPr>
            <a:normAutofit/>
          </a:bodyPr>
          <a:lstStyle/>
          <a:p>
            <a:pPr marL="0" indent="0">
              <a:buNone/>
            </a:pPr>
            <a:r>
              <a:rPr lang="pl-PL" dirty="0">
                <a:solidFill>
                  <a:schemeClr val="bg1"/>
                </a:solidFill>
              </a:rPr>
              <a:t>Szczyt Kilimandżaro zawsze pokryty jest śniegiem. </a:t>
            </a:r>
          </a:p>
          <a:p>
            <a:pPr marL="0" indent="0">
              <a:buNone/>
            </a:pPr>
            <a:r>
              <a:rPr lang="pl-PL" dirty="0">
                <a:solidFill>
                  <a:schemeClr val="bg1"/>
                </a:solidFill>
              </a:rPr>
              <a:t>Jednak to nie jedyne miejsce, gdzie można znaleźć śnieg.</a:t>
            </a:r>
          </a:p>
          <a:p>
            <a:pPr marL="0" indent="0">
              <a:buNone/>
            </a:pPr>
            <a:r>
              <a:rPr lang="pl-PL" dirty="0">
                <a:solidFill>
                  <a:schemeClr val="bg1"/>
                </a:solidFill>
              </a:rPr>
              <a:t>8 września 2018 r., a także 28 maja 2020 r. w RPA spadł śnieg. </a:t>
            </a:r>
          </a:p>
          <a:p>
            <a:pPr marL="0" indent="0">
              <a:buNone/>
            </a:pPr>
            <a:r>
              <a:rPr lang="pl-PL" dirty="0">
                <a:solidFill>
                  <a:schemeClr val="bg1"/>
                </a:solidFill>
              </a:rPr>
              <a:t>W grudniu 2016 r. śnieg spadł na Saharze. Po raz pierwszy śnieg spadł tam 18 lutego 1979 r.</a:t>
            </a:r>
          </a:p>
          <a:p>
            <a:pPr marL="0" indent="0">
              <a:buNone/>
            </a:pPr>
            <a:endParaRPr lang="pl-PL" dirty="0">
              <a:solidFill>
                <a:schemeClr val="bg1"/>
              </a:solidFill>
            </a:endParaRPr>
          </a:p>
          <a:p>
            <a:pPr marL="0" indent="0">
              <a:buNone/>
            </a:pPr>
            <a:endParaRPr lang="pl-PL" dirty="0">
              <a:solidFill>
                <a:schemeClr val="bg1"/>
              </a:solidFill>
            </a:endParaRPr>
          </a:p>
        </p:txBody>
      </p:sp>
      <p:pic>
        <p:nvPicPr>
          <p:cNvPr id="14338" name="Picture 2" descr="Śnieg w RPA. Żyrafy i słonie w zimowym krajobrazie - Radio ZET">
            <a:extLst>
              <a:ext uri="{FF2B5EF4-FFF2-40B4-BE49-F238E27FC236}">
                <a16:creationId xmlns:a16="http://schemas.microsoft.com/office/drawing/2014/main" id="{8A43B86C-6BD7-42B7-AF65-2A6FD43597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57"/>
          <a:stretch/>
        </p:blipFill>
        <p:spPr bwMode="auto">
          <a:xfrm>
            <a:off x="8373568" y="0"/>
            <a:ext cx="3818432" cy="236844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W Afryce spadł... śnieg. Miejscami nawet 20 cm białego puchu - RMF 24">
            <a:extLst>
              <a:ext uri="{FF2B5EF4-FFF2-40B4-BE49-F238E27FC236}">
                <a16:creationId xmlns:a16="http://schemas.microsoft.com/office/drawing/2014/main" id="{AC69F8A4-4D1F-41F2-8AAA-0934CA0FFA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95" r="6100"/>
          <a:stretch/>
        </p:blipFill>
        <p:spPr bwMode="auto">
          <a:xfrm>
            <a:off x="8373568" y="2266693"/>
            <a:ext cx="3818431" cy="2506476"/>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Rare photographs show African cheetahs in snowstorm">
            <a:extLst>
              <a:ext uri="{FF2B5EF4-FFF2-40B4-BE49-F238E27FC236}">
                <a16:creationId xmlns:a16="http://schemas.microsoft.com/office/drawing/2014/main" id="{8EEE2DD0-92EA-4F0C-9275-25C40FC8944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107"/>
          <a:stretch/>
        </p:blipFill>
        <p:spPr bwMode="auto">
          <a:xfrm>
            <a:off x="8373569" y="4685628"/>
            <a:ext cx="3801765" cy="2175969"/>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Śnieg na Saharze. Niecodzienny widok">
            <a:extLst>
              <a:ext uri="{FF2B5EF4-FFF2-40B4-BE49-F238E27FC236}">
                <a16:creationId xmlns:a16="http://schemas.microsoft.com/office/drawing/2014/main" id="{FFBEB511-DEF1-43B8-863F-52313B52698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273" t="682" r="10948" b="-682"/>
          <a:stretch/>
        </p:blipFill>
        <p:spPr bwMode="auto">
          <a:xfrm>
            <a:off x="5011712" y="0"/>
            <a:ext cx="336185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Pogodowe szaleństwo. Śnieg na Saharze, odwilż na Syberii | TwojaPogoda.pl">
            <a:extLst>
              <a:ext uri="{FF2B5EF4-FFF2-40B4-BE49-F238E27FC236}">
                <a16:creationId xmlns:a16="http://schemas.microsoft.com/office/drawing/2014/main" id="{B92EC344-3CDD-4D75-8E90-5532E2D20FC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057" r="4534"/>
          <a:stretch/>
        </p:blipFill>
        <p:spPr bwMode="auto">
          <a:xfrm>
            <a:off x="5011712" y="2266693"/>
            <a:ext cx="3361855" cy="2506476"/>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La Neige dans le désert ..! - Tigreblanc Blog Diversifier">
            <a:extLst>
              <a:ext uri="{FF2B5EF4-FFF2-40B4-BE49-F238E27FC236}">
                <a16:creationId xmlns:a16="http://schemas.microsoft.com/office/drawing/2014/main" id="{AAC90803-6584-4258-A6BC-9449D0BFF71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234" b="1"/>
          <a:stretch/>
        </p:blipFill>
        <p:spPr bwMode="auto">
          <a:xfrm>
            <a:off x="5011711" y="4682031"/>
            <a:ext cx="3361856" cy="2175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26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3D717D7-190A-494F-8BA3-5D8062060C84}"/>
              </a:ext>
            </a:extLst>
          </p:cNvPr>
          <p:cNvSpPr>
            <a:spLocks noGrp="1"/>
          </p:cNvSpPr>
          <p:nvPr>
            <p:ph type="title"/>
          </p:nvPr>
        </p:nvSpPr>
        <p:spPr/>
        <p:txBody>
          <a:bodyPr/>
          <a:lstStyle/>
          <a:p>
            <a:r>
              <a:rPr lang="pl-PL" dirty="0">
                <a:solidFill>
                  <a:schemeClr val="bg1"/>
                </a:solidFill>
              </a:rPr>
              <a:t>rzeki</a:t>
            </a:r>
          </a:p>
        </p:txBody>
      </p:sp>
      <p:sp>
        <p:nvSpPr>
          <p:cNvPr id="3" name="Symbol zastępczy zawartości 2">
            <a:extLst>
              <a:ext uri="{FF2B5EF4-FFF2-40B4-BE49-F238E27FC236}">
                <a16:creationId xmlns:a16="http://schemas.microsoft.com/office/drawing/2014/main" id="{63A89CA1-9AF6-49A5-9996-13F57DF98B0F}"/>
              </a:ext>
            </a:extLst>
          </p:cNvPr>
          <p:cNvSpPr>
            <a:spLocks noGrp="1"/>
          </p:cNvSpPr>
          <p:nvPr>
            <p:ph idx="1"/>
          </p:nvPr>
        </p:nvSpPr>
        <p:spPr>
          <a:xfrm>
            <a:off x="875290" y="2230536"/>
            <a:ext cx="3606770" cy="4023360"/>
          </a:xfrm>
        </p:spPr>
        <p:txBody>
          <a:bodyPr>
            <a:normAutofit/>
          </a:bodyPr>
          <a:lstStyle/>
          <a:p>
            <a:pPr marL="0" indent="0">
              <a:buNone/>
            </a:pPr>
            <a:r>
              <a:rPr lang="pl-PL" sz="2400" dirty="0">
                <a:solidFill>
                  <a:schemeClr val="bg1"/>
                </a:solidFill>
              </a:rPr>
              <a:t>Do największych rzek Afryki należą: Nil, Kongo, Niger i Zambezi.</a:t>
            </a:r>
          </a:p>
          <a:p>
            <a:pPr marL="0" indent="0">
              <a:buNone/>
            </a:pPr>
            <a:r>
              <a:rPr lang="pl-PL" sz="2400" dirty="0">
                <a:solidFill>
                  <a:schemeClr val="bg1"/>
                </a:solidFill>
              </a:rPr>
              <a:t>Rzeka Nil jest drugą najdłuższą rzeką na świecie o długości 6 650 km.</a:t>
            </a:r>
          </a:p>
          <a:p>
            <a:pPr marL="0" indent="0">
              <a:buNone/>
            </a:pPr>
            <a:r>
              <a:rPr lang="pl-PL" sz="2400" dirty="0">
                <a:solidFill>
                  <a:schemeClr val="bg1"/>
                </a:solidFill>
              </a:rPr>
              <a:t>Dno kotliny Wschodnio-Afrykańskiej wypełnia największe na kontynencie Jezioro Wiktorii. </a:t>
            </a:r>
          </a:p>
        </p:txBody>
      </p:sp>
      <p:pic>
        <p:nvPicPr>
          <p:cNvPr id="13314" name="Picture 2" descr="Nile River Formed Millions of Years Earlier Than Thought, Study Suggests |  Live Science">
            <a:extLst>
              <a:ext uri="{FF2B5EF4-FFF2-40B4-BE49-F238E27FC236}">
                <a16:creationId xmlns:a16="http://schemas.microsoft.com/office/drawing/2014/main" id="{2A191B3A-89B2-44C5-B410-5803CC0580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7302" y="0"/>
            <a:ext cx="4021668" cy="2675744"/>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Nile dam row: Egypt fumes as Ethiopia celebrates - BBC News">
            <a:extLst>
              <a:ext uri="{FF2B5EF4-FFF2-40B4-BE49-F238E27FC236}">
                <a16:creationId xmlns:a16="http://schemas.microsoft.com/office/drawing/2014/main" id="{978D0071-3AE5-4E25-BB89-1A89BE4EEC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25" b="6098"/>
          <a:stretch/>
        </p:blipFill>
        <p:spPr bwMode="auto">
          <a:xfrm>
            <a:off x="4887854" y="15069"/>
            <a:ext cx="3147566" cy="4242216"/>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The Nile River Source: &quot;The Geopolitical Impact of the Nile,&quot; Stratfor... |  Download Scientific Diagram">
            <a:extLst>
              <a:ext uri="{FF2B5EF4-FFF2-40B4-BE49-F238E27FC236}">
                <a16:creationId xmlns:a16="http://schemas.microsoft.com/office/drawing/2014/main" id="{07497226-3648-4687-B3D0-C0CDB87447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0332" y="2811932"/>
            <a:ext cx="4021668" cy="4030999"/>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Best Nile River Tours, Trips &amp; Admission Tickets - Cairo">
            <a:extLst>
              <a:ext uri="{FF2B5EF4-FFF2-40B4-BE49-F238E27FC236}">
                <a16:creationId xmlns:a16="http://schemas.microsoft.com/office/drawing/2014/main" id="{9671FC09-648A-4369-8745-2B690EF816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961"/>
          <a:stretch/>
        </p:blipFill>
        <p:spPr bwMode="auto">
          <a:xfrm>
            <a:off x="4887854" y="4369514"/>
            <a:ext cx="3147566" cy="2473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29257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ny">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ntegralny">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ny">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A41AC481-B287-49C8-90EF-C669597D2D0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TotalTime>
  <Words>3077</Words>
  <Application>Microsoft Office PowerPoint</Application>
  <PresentationFormat>Panoramiczny</PresentationFormat>
  <Paragraphs>196</Paragraphs>
  <Slides>25</Slides>
  <Notes>5</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25</vt:i4>
      </vt:variant>
    </vt:vector>
  </HeadingPairs>
  <TitlesOfParts>
    <vt:vector size="30" baseType="lpstr">
      <vt:lpstr>Calibri</vt:lpstr>
      <vt:lpstr>Tw Cen MT</vt:lpstr>
      <vt:lpstr>Tw Cen MT Condensed</vt:lpstr>
      <vt:lpstr>Wingdings 3</vt:lpstr>
      <vt:lpstr>Integralny</vt:lpstr>
      <vt:lpstr>Kontynent afrykański</vt:lpstr>
      <vt:lpstr>Afryka</vt:lpstr>
      <vt:lpstr>Pochodzenie nazwy</vt:lpstr>
      <vt:lpstr>Afryka</vt:lpstr>
      <vt:lpstr>Ukształtowanie terenu</vt:lpstr>
      <vt:lpstr>kilimandżaro</vt:lpstr>
      <vt:lpstr>Strefy klimatyczne</vt:lpstr>
      <vt:lpstr>Śnieg w afryce</vt:lpstr>
      <vt:lpstr>rzeki</vt:lpstr>
      <vt:lpstr>Wielkie jeziora afrykańskie</vt:lpstr>
      <vt:lpstr>Najstarszy kontynent</vt:lpstr>
      <vt:lpstr>zwierzęta</vt:lpstr>
      <vt:lpstr>zwierzęta</vt:lpstr>
      <vt:lpstr>zwierzęta</vt:lpstr>
      <vt:lpstr>roślinność</vt:lpstr>
      <vt:lpstr>sahara</vt:lpstr>
      <vt:lpstr>sahel</vt:lpstr>
      <vt:lpstr>sawanna</vt:lpstr>
      <vt:lpstr>Las deszczowy</vt:lpstr>
      <vt:lpstr>Mieszkańcy afryki</vt:lpstr>
      <vt:lpstr>Języki </vt:lpstr>
      <vt:lpstr>Afrykańskie kraje</vt:lpstr>
      <vt:lpstr>Źródła:</vt:lpstr>
      <vt:lpstr>Źródła zdjęć:</vt:lpstr>
      <vt:lpstr>Źródła zdjęć:</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Kontynent afrykański</dc:title>
  <dc:creator>Gruczek Justyna jg54413</dc:creator>
  <cp:lastModifiedBy>Vostro 15</cp:lastModifiedBy>
  <cp:revision>12</cp:revision>
  <dcterms:created xsi:type="dcterms:W3CDTF">2020-11-27T03:15:20Z</dcterms:created>
  <dcterms:modified xsi:type="dcterms:W3CDTF">2020-11-27T13:42:16Z</dcterms:modified>
</cp:coreProperties>
</file>