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8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6F5D03-D567-42A9-BF30-4307E59FA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C8E8E2-F9FA-4B93-A98D-338564F0C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35F03A-7EA9-4513-877E-4C52A75C4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B3A9E1-121B-4510-8049-625C371C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566564E-512C-469D-8C69-3CB3B521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27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57D6DF-13F7-4E16-87F4-DB896E3D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8E984D-44A0-45FE-855A-6C94FB85F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1AB286B-14A7-4960-A2DA-198BE7C0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4B28BE-51BB-449E-B065-11C55A182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7B875D-214C-4A40-8A45-AF924901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615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589ECD2-10E2-4146-A031-24A92639F6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E1F5E39-B7D3-4AE7-9EAD-D176ABDAD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A78B97-4B37-4BDA-9BE2-65582F8A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63E018-2F01-4162-A9C9-D2C69874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5D3D7EE-65D6-4BB7-B348-3C797428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81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9F72C3-CA33-49BC-B386-F1BFE888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C23F80-30FE-4CE7-B75E-4660D6BFE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1156497-02B4-4B06-BE36-B8D2C60E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00EB372-AC82-40DE-8A8E-4094B0372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A3B83D5-3DBE-4036-935D-8BA94C7A8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37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AD6381-3CEC-48AA-A654-F502E0F0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4D97A6-F4AE-4C62-99C1-9289C22C1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DEC4C0-B64E-4799-B8F4-5EE0F4117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37E404-3503-4ACF-AA22-12A92B8CE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E9E893-4096-44D2-95B8-CC08B2A1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835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8A4E6F-CE2D-4157-A846-F5BA9DAD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940714-D902-43C3-B00F-E46574856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33419B2-892C-46A4-9543-B5F07518B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792334-67C5-4104-99A4-7C70E6A2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AB09285-6EB6-4C19-8690-5D1CE24EA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2097B0-0E89-40E1-B514-7DC18C7F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65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B1BE1-0700-4F24-8D8A-36FA9BA6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270003-B8E1-4A11-80FC-52767E6CA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7160950-710F-405F-9C31-B784BEF1D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BD04420-3C77-4C13-B2EA-AF6776FE3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7D89FBD-0992-4CF6-ABEA-9FC4CB8A9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54D2B57-A59B-4D70-981A-F272EF1A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6440FCF-04EC-40F3-AD6C-7010D60E6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0C982D3-F5DB-4906-8D3D-539B999D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915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C16A63-6E69-4F45-874E-94F26B9C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2DAEC1F-8427-41B7-A13A-81DE72C5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EC70BFA-81AB-42C0-8DB4-51D6BBED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C7E234D-B7C1-4C0F-8D46-60B4E0DA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4654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B14EB4A-ABCF-4E22-B0E1-D4BDAB5C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F07B13-1FAF-419B-88F6-50592BFA4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6ECFBD-80E0-4B0D-BD5F-F8040F44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31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56649-56D9-42F9-81FF-187E3DFD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55FB41-780C-48C1-95B0-4DB8C152A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9A2661F-7F97-40E2-AB3A-D8D0A8940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837782-85F2-4EAE-8127-C68E6B04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EED7E02-A616-42AF-970A-15D712400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3F80BC0-4CF4-4085-8B72-7F001315F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594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6B3944-C6A7-4F5C-9CB5-4B28713F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9419B19-3C2C-4CD5-ADB4-75C2946118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F0BCBA-C183-448A-B363-ED0B16D9C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E373AC3-A58B-4984-809C-3E4C60516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56B9EE8-4563-417D-BD6C-E517FCED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370461E-B8F0-4296-BED5-7F66FA26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840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7597582-E5A0-4F71-AA72-1686A459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62085D0-1A61-40FF-9E50-0315FD54C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5B435F-5C5B-4B64-90B4-E9ACF0792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7C4EA-6943-45FA-B34F-E76315222428}" type="datetimeFigureOut">
              <a:rPr lang="pl-PL" smtClean="0"/>
              <a:t>2020-04-23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0C6A4D-7C39-4075-8290-825DEA229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85761C-7AA8-476C-B889-A53BF82A4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CB6FD-5C1E-427D-A0DF-FEE28A1C7B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620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rawa, krowa, zewnętrzne, pole&#10;&#10;Opis wygenerowany automatycznie">
            <a:extLst>
              <a:ext uri="{FF2B5EF4-FFF2-40B4-BE49-F238E27FC236}">
                <a16:creationId xmlns:a16="http://schemas.microsoft.com/office/drawing/2014/main" id="{86316DDA-27FE-4378-9E7D-8BC28F13FF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5BE5E74-374B-4719-A766-E5FD6A85E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pl-PL" sz="4800" dirty="0"/>
              <a:t>Ma czarno-białe łaty, jak się zowie?</a:t>
            </a:r>
            <a:br>
              <a:rPr lang="pl-PL" sz="4800" dirty="0"/>
            </a:br>
            <a:r>
              <a:rPr lang="pl-PL" sz="4800" dirty="0"/>
              <a:t>Porozmawiajmy dziś o… krowie!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3556211-99C4-40AA-AB59-F57C33C32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endParaRPr lang="pl-PL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567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rawa, zewnętrzne, krowa, pole&#10;&#10;Opis wygenerowany automatycznie">
            <a:extLst>
              <a:ext uri="{FF2B5EF4-FFF2-40B4-BE49-F238E27FC236}">
                <a16:creationId xmlns:a16="http://schemas.microsoft.com/office/drawing/2014/main" id="{A1E3029C-B61E-4189-A80D-80103B905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75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3868F9C-7CC1-4FF7-8D4B-B3E63B68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Oprócz trawy krowy jedzą także siano, osypkę a zimą kiszonkę z kukurydzy, którą przechowuje się w silosie.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trawa, zewnętrzne, pole, siedzi&#10;&#10;Opis wygenerowany automatycznie">
            <a:extLst>
              <a:ext uri="{FF2B5EF4-FFF2-40B4-BE49-F238E27FC236}">
                <a16:creationId xmlns:a16="http://schemas.microsoft.com/office/drawing/2014/main" id="{2895C54C-43AE-447A-A3F3-87D648A12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r="15799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17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6D5937-99CA-463E-B383-2DEB78457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Ich przysmakiem jest także sianokiszonka, czyli „kiszone siano”. Jest przechowywane w belach owiniętych folią.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zewnętrzne, trawa, duży, owca&#10;&#10;Opis wygenerowany automatycznie">
            <a:extLst>
              <a:ext uri="{FF2B5EF4-FFF2-40B4-BE49-F238E27FC236}">
                <a16:creationId xmlns:a16="http://schemas.microsoft.com/office/drawing/2014/main" id="{6E4944D3-173A-4A14-BC91-10E59CF3F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7983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6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siano, trawa, budynek, siedzi&#10;&#10;Opis wygenerowany automatycznie">
            <a:extLst>
              <a:ext uri="{FF2B5EF4-FFF2-40B4-BE49-F238E27FC236}">
                <a16:creationId xmlns:a16="http://schemas.microsoft.com/office/drawing/2014/main" id="{4A526188-432C-43B6-BAA6-06443CA9F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CD01E0C-B982-496C-A42C-B5028A8EA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200" dirty="0">
                <a:solidFill>
                  <a:schemeClr val="bg1"/>
                </a:solidFill>
              </a:rPr>
              <a:t>Ten mały cielaczek to dziecko krowy. Gdy nie może ssać wymienia mamy, mleko jest mu podawane w wiaderku ze smoczkiem</a:t>
            </a:r>
            <a:r>
              <a:rPr lang="pl-PL" sz="2800" dirty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82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4BEBC4-6397-474F-B775-34964CA2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Jałówki to już starsze cielaki, które mają powyżej 6 miesięcy.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wewnątrz, czarny, stojące, metal&#10;&#10;Opis wygenerowany automatycznie">
            <a:extLst>
              <a:ext uri="{FF2B5EF4-FFF2-40B4-BE49-F238E27FC236}">
                <a16:creationId xmlns:a16="http://schemas.microsoft.com/office/drawing/2014/main" id="{C04D009B-60BF-4422-871C-A07F339C0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2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A26290D-C865-45E7-AFE4-60913CA30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Jak widać, potrafią być bardzo ciekawskie </a:t>
            </a:r>
            <a:r>
              <a:rPr lang="pl-PL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krowa, czarny, zwierzę, stojące&#10;&#10;Opis wygenerowany automatycznie">
            <a:extLst>
              <a:ext uri="{FF2B5EF4-FFF2-40B4-BE49-F238E27FC236}">
                <a16:creationId xmlns:a16="http://schemas.microsoft.com/office/drawing/2014/main" id="{73DBF505-9E4A-40C2-AAA2-748862E1D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27282" b="1"/>
          <a:stretch/>
        </p:blipFill>
        <p:spPr>
          <a:xfrm rot="5400000">
            <a:off x="4994149" y="-339852"/>
            <a:ext cx="6858000" cy="75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83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6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DE7CCB3-F1CF-403D-A774-AD8FECC81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200" dirty="0">
                <a:solidFill>
                  <a:srgbClr val="FFFFFF"/>
                </a:solidFill>
              </a:rPr>
              <a:t>W oborze krowy i jałówki mają poidła, by stale mieć dostęp do wody</a:t>
            </a:r>
            <a:r>
              <a:rPr lang="pl-PL" sz="2800" dirty="0">
                <a:solidFill>
                  <a:srgbClr val="FFFFFF"/>
                </a:solidFill>
              </a:rPr>
              <a:t>.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zewnętrzne, zwierzę, ssak, czarny&#10;&#10;Opis wygenerowany automatycznie">
            <a:extLst>
              <a:ext uri="{FF2B5EF4-FFF2-40B4-BE49-F238E27FC236}">
                <a16:creationId xmlns:a16="http://schemas.microsoft.com/office/drawing/2014/main" id="{752DF308-7A0C-4065-A499-FDCB32019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9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7452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BD819B-B9E0-4581-97C9-1280EA50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Każda krowa powinna mieć specjalne kolczyki. Dzięki temu można zidentyfikować, w jakim urodziła się stadzie.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czarny, krowa, pies, stojące&#10;&#10;Opis wygenerowany automatycznie">
            <a:extLst>
              <a:ext uri="{FF2B5EF4-FFF2-40B4-BE49-F238E27FC236}">
                <a16:creationId xmlns:a16="http://schemas.microsoft.com/office/drawing/2014/main" id="{E7B631A3-5432-4B01-BBB2-F5F9D921A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r="4736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70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5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557EE8-97F0-4B02-B503-447E04A5C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800" dirty="0">
                <a:solidFill>
                  <a:srgbClr val="FFFFFF"/>
                </a:solidFill>
              </a:rPr>
              <a:t>Konkretną krowę można poznać też po nosie. Odcisk nozdrza jest jak ludzkie linie papilarne – ma niepowtarzalny wzór </a:t>
            </a:r>
            <a:r>
              <a:rPr lang="pl-PL" sz="2800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czarny, ssak, zwierzę, stojące&#10;&#10;Opis wygenerowany automatycznie">
            <a:extLst>
              <a:ext uri="{FF2B5EF4-FFF2-40B4-BE49-F238E27FC236}">
                <a16:creationId xmlns:a16="http://schemas.microsoft.com/office/drawing/2014/main" id="{27EB86FA-0B53-4FC7-A1C2-48771F878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 b="196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97717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E90962-5B8C-4FD0-89DE-34CC86AB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Tak samo wzór łat każda krowa ma inny.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krowa, trawa, zewnętrzne, stojące&#10;&#10;Opis wygenerowany automatycznie">
            <a:extLst>
              <a:ext uri="{FF2B5EF4-FFF2-40B4-BE49-F238E27FC236}">
                <a16:creationId xmlns:a16="http://schemas.microsoft.com/office/drawing/2014/main" id="{4F4E630A-5CB0-4D2E-84B2-2257E8A47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6" r="1" b="1523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14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8193BF-EE4C-4314-A7D3-C2D8FD692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Garstka ogólnych informacji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5F24BB-B2D1-4907-9419-17D57FF83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Krowa to dorosła samica bydła wołowego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Żyje ok. 15 do 22 lat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Przeciętna dorosła krowa waży ok. 580 kg.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 Jej przeciętny wzrost to ok. 147 cm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Bydło hodowane jest dla mleka i mięsa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Krowa w ciągu życia daje ok. 200 </a:t>
            </a:r>
            <a:r>
              <a:rPr lang="pl-PL" dirty="0" err="1">
                <a:solidFill>
                  <a:srgbClr val="00B0F0"/>
                </a:solidFill>
              </a:rPr>
              <a:t>tys</a:t>
            </a:r>
            <a:r>
              <a:rPr lang="pl-PL" dirty="0">
                <a:solidFill>
                  <a:srgbClr val="00B0F0"/>
                </a:solidFill>
              </a:rPr>
              <a:t> . szklanek mleka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dirty="0">
                <a:solidFill>
                  <a:srgbClr val="00B0F0"/>
                </a:solidFill>
              </a:rPr>
              <a:t>W ciągu doby potrzebuje około 7 godzin snu</a:t>
            </a:r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1497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F14026-C914-4937-9FA5-A595D3F9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6631DA-4C3F-4931-9693-003969CD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Podobnie jak ludzie, krowy tworzą więzi przyjacielskie między sobą. Są towarzyskie i nie lubią być samotne.</a:t>
            </a:r>
          </a:p>
          <a:p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Krowa potrafi wejść po schodach, jednak nie umie zejść w dół.</a:t>
            </a:r>
          </a:p>
          <a:p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 dobry słuch i węch. Potrafi wyczuć zapach z odległości prawie 20 km. Bardzo dobrze widzi z daleka, nieco słabiej z bliska.</a:t>
            </a:r>
          </a:p>
          <a:p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Może mieć różne rasy i umaszczenie, nie tylko czarno-białe.</a:t>
            </a:r>
          </a:p>
          <a:p>
            <a:r>
              <a:rPr lang="pl-PL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Reaguje na swoje imię</a:t>
            </a:r>
            <a:r>
              <a:rPr lang="pl-PL" sz="3200" dirty="0">
                <a:solidFill>
                  <a:srgbClr val="C89800"/>
                </a:solidFill>
              </a:rPr>
              <a:t>.</a:t>
            </a: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07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4530D6-9794-4F40-BDE5-2BEE4F94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7BF144-D8C9-4CAD-8B19-9D189E34A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5400" dirty="0"/>
              <a:t>Dziękuję za uwagę </a:t>
            </a:r>
            <a:r>
              <a:rPr lang="pl-PL" sz="5400" dirty="0">
                <a:sym typeface="Wingdings" panose="05000000000000000000" pitchFamily="2" charset="2"/>
              </a:rPr>
              <a:t></a:t>
            </a:r>
          </a:p>
          <a:p>
            <a:pPr marL="0" indent="0" algn="ctr">
              <a:buNone/>
            </a:pPr>
            <a:endParaRPr lang="pl-PL" sz="54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pl-PL" sz="54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pl-PL" sz="5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pl-PL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pl-PL" sz="2000">
                <a:sym typeface="Wingdings" panose="05000000000000000000" pitchFamily="2" charset="2"/>
              </a:rPr>
              <a:t>Autor</a:t>
            </a:r>
            <a:r>
              <a:rPr lang="pl-PL" sz="2000" dirty="0">
                <a:sym typeface="Wingdings" panose="05000000000000000000" pitchFamily="2" charset="2"/>
              </a:rPr>
              <a:t>: mgr </a:t>
            </a:r>
            <a:r>
              <a:rPr lang="pl-PL" sz="2000">
                <a:sym typeface="Wingdings" panose="05000000000000000000" pitchFamily="2" charset="2"/>
              </a:rPr>
              <a:t>Joanna Świątek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05598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budynek, okno, mężczyzna, pociąg&#10;&#10;Opis wygenerowany automatycznie">
            <a:extLst>
              <a:ext uri="{FF2B5EF4-FFF2-40B4-BE49-F238E27FC236}">
                <a16:creationId xmlns:a16="http://schemas.microsoft.com/office/drawing/2014/main" id="{7CF8E6A4-BDFC-475D-AE3B-09B941010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r="8531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07E4459-C651-448E-819B-37A0ABB2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Autofit/>
          </a:bodyPr>
          <a:lstStyle/>
          <a:p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br>
              <a:rPr lang="pl-PL" sz="2800" dirty="0">
                <a:latin typeface="+mn-lt"/>
              </a:rPr>
            </a:br>
            <a:r>
              <a:rPr lang="pl-PL" sz="2800" dirty="0">
                <a:latin typeface="+mn-lt"/>
              </a:rPr>
              <a:t>Krowy hodowane w gospodarstwach mieszkają całym stadem w oborze. Są tam dojone dwa razy dziennie – rano i wieczorem.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B195CE2-6FF8-41BF-974A-236B56CA4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2"/>
            <a:ext cx="3941499" cy="3122836"/>
          </a:xfrm>
        </p:spPr>
        <p:txBody>
          <a:bodyPr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6848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5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8E2648-D257-4104-B6AF-01FB9EAFA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3600" dirty="0">
                <a:solidFill>
                  <a:srgbClr val="FFFFFF"/>
                </a:solidFill>
              </a:rPr>
              <a:t>Na zdjęciu krowy w oborze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krowa, płot, wewnątrz, ssak&#10;&#10;Opis wygenerowany automatycznie">
            <a:extLst>
              <a:ext uri="{FF2B5EF4-FFF2-40B4-BE49-F238E27FC236}">
                <a16:creationId xmlns:a16="http://schemas.microsoft.com/office/drawing/2014/main" id="{10490ACB-FDCE-4B29-BD35-5C785702D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4456"/>
          <a:stretch/>
        </p:blipFill>
        <p:spPr>
          <a:xfrm>
            <a:off x="838644" y="942537"/>
            <a:ext cx="7300829" cy="490070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06232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A5C029-2533-44CA-B2C1-3A12E304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5366824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Mleko doi się specjalną aparaturą. Końcówkę podłącza się do krowiego wymienia, skąd pobierane jest mleko.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wewnątrz, biały, metal, małe&#10;&#10;Opis wygenerowany automatycznie">
            <a:extLst>
              <a:ext uri="{FF2B5EF4-FFF2-40B4-BE49-F238E27FC236}">
                <a16:creationId xmlns:a16="http://schemas.microsoft.com/office/drawing/2014/main" id="{A99625E2-B037-46C2-886F-B39FE11C7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" r="949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729680-C649-46E4-902D-D57EA55F4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Mleko przepływa przez taki zbiorniczek…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wewnątrz, siedzi, biały, stojące&#10;&#10;Opis wygenerowany automatycznie">
            <a:extLst>
              <a:ext uri="{FF2B5EF4-FFF2-40B4-BE49-F238E27FC236}">
                <a16:creationId xmlns:a16="http://schemas.microsoft.com/office/drawing/2014/main" id="{DA1BBEF2-2267-4EDB-9D85-E084E17B1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38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C004694-901D-48A0-906A-A96ED5F25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9" y="900331"/>
            <a:ext cx="3592392" cy="342172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br>
              <a:rPr lang="pl-PL" dirty="0">
                <a:solidFill>
                  <a:schemeClr val="bg1"/>
                </a:solidFill>
              </a:rPr>
            </a:br>
            <a:r>
              <a:rPr lang="pl-PL" sz="4000" dirty="0">
                <a:solidFill>
                  <a:schemeClr val="bg1"/>
                </a:solidFill>
              </a:rPr>
              <a:t>…i trafia do dużego zbiornika chłodzącego, gdzie jest przechowywane.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wewnątrz, obiekt, siedzi, małe&#10;&#10;Opis wygenerowany automatycznie">
            <a:extLst>
              <a:ext uri="{FF2B5EF4-FFF2-40B4-BE49-F238E27FC236}">
                <a16:creationId xmlns:a16="http://schemas.microsoft.com/office/drawing/2014/main" id="{EB164168-0B53-4447-97FF-996F22D06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r="8045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58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8CF3FD8-4552-486B-966B-572DB92F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 err="1">
                <a:solidFill>
                  <a:schemeClr val="bg1"/>
                </a:solidFill>
              </a:rPr>
              <a:t>Jeśli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rolnik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oddaje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mleko</a:t>
            </a:r>
            <a:r>
              <a:rPr lang="en-US" sz="3100" dirty="0">
                <a:solidFill>
                  <a:schemeClr val="bg1"/>
                </a:solidFill>
              </a:rPr>
              <a:t> do </a:t>
            </a:r>
            <a:r>
              <a:rPr lang="en-US" sz="3100" dirty="0" err="1">
                <a:solidFill>
                  <a:schemeClr val="bg1"/>
                </a:solidFill>
              </a:rPr>
              <a:t>mleczarni</a:t>
            </a:r>
            <a:r>
              <a:rPr lang="en-US" sz="3100" dirty="0">
                <a:solidFill>
                  <a:schemeClr val="bg1"/>
                </a:solidFill>
              </a:rPr>
              <a:t>, co </a:t>
            </a:r>
            <a:r>
              <a:rPr lang="en-US" sz="3100" dirty="0" err="1">
                <a:solidFill>
                  <a:schemeClr val="bg1"/>
                </a:solidFill>
              </a:rPr>
              <a:t>drugi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dzień</a:t>
            </a:r>
            <a:r>
              <a:rPr lang="en-US" sz="3100" dirty="0">
                <a:solidFill>
                  <a:schemeClr val="bg1"/>
                </a:solidFill>
              </a:rPr>
              <a:t> do </a:t>
            </a:r>
            <a:r>
              <a:rPr lang="en-US" sz="3100" dirty="0" err="1">
                <a:solidFill>
                  <a:schemeClr val="bg1"/>
                </a:solidFill>
              </a:rPr>
              <a:t>gospodarstwa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przyjeżdża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specjalna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en-US" sz="3100" dirty="0" err="1">
                <a:solidFill>
                  <a:schemeClr val="bg1"/>
                </a:solidFill>
              </a:rPr>
              <a:t>ciężarówka</a:t>
            </a:r>
            <a:r>
              <a:rPr lang="en-US" sz="3100" dirty="0">
                <a:solidFill>
                  <a:schemeClr val="bg1"/>
                </a:solidFill>
              </a:rPr>
              <a:t>, </a:t>
            </a:r>
            <a:r>
              <a:rPr lang="en-US" sz="3100" dirty="0" err="1">
                <a:solidFill>
                  <a:schemeClr val="bg1"/>
                </a:solidFill>
              </a:rPr>
              <a:t>która</a:t>
            </a:r>
            <a:r>
              <a:rPr lang="en-US" sz="3100" dirty="0">
                <a:solidFill>
                  <a:schemeClr val="bg1"/>
                </a:solidFill>
              </a:rPr>
              <a:t> </a:t>
            </a:r>
            <a:r>
              <a:rPr lang="pl-PL" sz="3100" dirty="0">
                <a:solidFill>
                  <a:schemeClr val="bg1"/>
                </a:solidFill>
              </a:rPr>
              <a:t>je </a:t>
            </a:r>
            <a:r>
              <a:rPr lang="en-US" sz="3100" dirty="0" err="1">
                <a:solidFill>
                  <a:schemeClr val="bg1"/>
                </a:solidFill>
              </a:rPr>
              <a:t>zabiera</a:t>
            </a:r>
            <a:r>
              <a:rPr lang="en-US" sz="31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" name="Symbol zastępczy zawartości 4" descr="Obraz zawierający zewnętrzne, ciężarówka, zaparkowane, duży&#10;&#10;Opis wygenerowany automatycznie">
            <a:extLst>
              <a:ext uri="{FF2B5EF4-FFF2-40B4-BE49-F238E27FC236}">
                <a16:creationId xmlns:a16="http://schemas.microsoft.com/office/drawing/2014/main" id="{0373F02C-9117-4AB3-99CB-156FFFA7A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7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0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E56DD59-8C1E-43CF-8681-D5D795429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600" dirty="0">
                <a:solidFill>
                  <a:schemeClr val="bg1"/>
                </a:solidFill>
              </a:rPr>
              <a:t>Wiosną, latem i jesienią krowy pasą się na łące jedząc trawę. Przebywają wtedy cały dzień na pastwisku.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Symbol zastępczy zawartości 4" descr="Obraz zawierający trawa, zewnętrzne, pole, stojące&#10;&#10;Opis wygenerowany automatycznie">
            <a:extLst>
              <a:ext uri="{FF2B5EF4-FFF2-40B4-BE49-F238E27FC236}">
                <a16:creationId xmlns:a16="http://schemas.microsoft.com/office/drawing/2014/main" id="{27C37888-DBD8-4D17-82B6-3B8A19557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920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1752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346</Words>
  <Application>Microsoft Office PowerPoint</Application>
  <PresentationFormat>Panoramiczny</PresentationFormat>
  <Paragraphs>38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Motyw pakietu Office</vt:lpstr>
      <vt:lpstr>Ma czarno-białe łaty, jak się zowie? Porozmawiajmy dziś o… krowie!</vt:lpstr>
      <vt:lpstr>Garstka ogólnych informacji</vt:lpstr>
      <vt:lpstr>           Krowy hodowane w gospodarstwach mieszkają całym stadem w oborze. Są tam dojone dwa razy dziennie – rano i wieczorem.</vt:lpstr>
      <vt:lpstr>Na zdjęciu krowy w oborze</vt:lpstr>
      <vt:lpstr>        Mleko doi się specjalną aparaturą. Końcówkę podłącza się do krowiego wymienia, skąd pobierane jest mleko.</vt:lpstr>
      <vt:lpstr>Mleko przepływa przez taki zbiorniczek…</vt:lpstr>
      <vt:lpstr>        …i trafia do dużego zbiornika chłodzącego, gdzie jest przechowywane.</vt:lpstr>
      <vt:lpstr>Jeśli rolnik oddaje mleko do mleczarni, co drugi dzień do gospodarstwa przyjeżdża specjalna ciężarówka, która je zabiera. </vt:lpstr>
      <vt:lpstr>Wiosną, latem i jesienią krowy pasą się na łące jedząc trawę. Przebywają wtedy cały dzień na pastwisku.</vt:lpstr>
      <vt:lpstr>Prezentacja programu PowerPoint</vt:lpstr>
      <vt:lpstr>Oprócz trawy krowy jedzą także siano, osypkę a zimą kiszonkę z kukurydzy, którą przechowuje się w silosie.</vt:lpstr>
      <vt:lpstr>Ich przysmakiem jest także sianokiszonka, czyli „kiszone siano”. Jest przechowywane w belach owiniętych folią. </vt:lpstr>
      <vt:lpstr>Ten mały cielaczek to dziecko krowy. Gdy nie może ssać wymienia mamy, mleko jest mu podawane w wiaderku ze smoczkiem.</vt:lpstr>
      <vt:lpstr>Jałówki to już starsze cielaki, które mają powyżej 6 miesięcy.</vt:lpstr>
      <vt:lpstr>Jak widać, potrafią być bardzo ciekawskie </vt:lpstr>
      <vt:lpstr>W oborze krowy i jałówki mają poidła, by stale mieć dostęp do wody.</vt:lpstr>
      <vt:lpstr>Każda krowa powinna mieć specjalne kolczyki. Dzięki temu można zidentyfikować, w jakim urodziła się stadzie. </vt:lpstr>
      <vt:lpstr>Konkretną krowę można poznać też po nosie. Odcisk nozdrza jest jak ludzkie linie papilarne – ma niepowtarzalny wzór </vt:lpstr>
      <vt:lpstr>Tak samo wzór łat każda krowa ma inny.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 czarno-białe łaty, jak się zowie? Porozmawiajmy dziś o… krowie!</dc:title>
  <dc:creator>Ola</dc:creator>
  <cp:lastModifiedBy>Ola</cp:lastModifiedBy>
  <cp:revision>13</cp:revision>
  <dcterms:created xsi:type="dcterms:W3CDTF">2020-04-23T09:42:49Z</dcterms:created>
  <dcterms:modified xsi:type="dcterms:W3CDTF">2020-04-23T10:42:24Z</dcterms:modified>
</cp:coreProperties>
</file>