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31B4-B495-4C42-A38E-E589C347701F}" type="datetimeFigureOut">
              <a:rPr lang="pl-PL" smtClean="0"/>
              <a:pPr/>
              <a:t>2020-05-11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B03A-88F3-4E40-9324-88F25E74E0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31B4-B495-4C42-A38E-E589C347701F}" type="datetimeFigureOut">
              <a:rPr lang="pl-PL" smtClean="0"/>
              <a:pPr/>
              <a:t>2020-05-11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B03A-88F3-4E40-9324-88F25E74E0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31B4-B495-4C42-A38E-E589C347701F}" type="datetimeFigureOut">
              <a:rPr lang="pl-PL" smtClean="0"/>
              <a:pPr/>
              <a:t>2020-05-11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B03A-88F3-4E40-9324-88F25E74E0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31B4-B495-4C42-A38E-E589C347701F}" type="datetimeFigureOut">
              <a:rPr lang="pl-PL" smtClean="0"/>
              <a:pPr/>
              <a:t>2020-05-11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B03A-88F3-4E40-9324-88F25E74E0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31B4-B495-4C42-A38E-E589C347701F}" type="datetimeFigureOut">
              <a:rPr lang="pl-PL" smtClean="0"/>
              <a:pPr/>
              <a:t>2020-05-11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B03A-88F3-4E40-9324-88F25E74E0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31B4-B495-4C42-A38E-E589C347701F}" type="datetimeFigureOut">
              <a:rPr lang="pl-PL" smtClean="0"/>
              <a:pPr/>
              <a:t>2020-05-11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B03A-88F3-4E40-9324-88F25E74E0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31B4-B495-4C42-A38E-E589C347701F}" type="datetimeFigureOut">
              <a:rPr lang="pl-PL" smtClean="0"/>
              <a:pPr/>
              <a:t>2020-05-11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B03A-88F3-4E40-9324-88F25E74E0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31B4-B495-4C42-A38E-E589C347701F}" type="datetimeFigureOut">
              <a:rPr lang="pl-PL" smtClean="0"/>
              <a:pPr/>
              <a:t>2020-05-11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B03A-88F3-4E40-9324-88F25E74E0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31B4-B495-4C42-A38E-E589C347701F}" type="datetimeFigureOut">
              <a:rPr lang="pl-PL" smtClean="0"/>
              <a:pPr/>
              <a:t>2020-05-11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B03A-88F3-4E40-9324-88F25E74E0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31B4-B495-4C42-A38E-E589C347701F}" type="datetimeFigureOut">
              <a:rPr lang="pl-PL" smtClean="0"/>
              <a:pPr/>
              <a:t>2020-05-11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B03A-88F3-4E40-9324-88F25E74E0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31B4-B495-4C42-A38E-E589C347701F}" type="datetimeFigureOut">
              <a:rPr lang="pl-PL" smtClean="0"/>
              <a:pPr/>
              <a:t>2020-05-11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B03A-88F3-4E40-9324-88F25E74E0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E31B4-B495-4C42-A38E-E589C347701F}" type="datetimeFigureOut">
              <a:rPr lang="pl-PL" smtClean="0"/>
              <a:pPr/>
              <a:t>2020-05-11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7B03A-88F3-4E40-9324-88F25E74E08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8800" dirty="0" smtClean="0"/>
              <a:t>Malarstwo</a:t>
            </a:r>
            <a:endParaRPr lang="pl-PL" sz="8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195736" y="5085184"/>
            <a:ext cx="6400800" cy="792088"/>
          </a:xfrm>
        </p:spPr>
        <p:txBody>
          <a:bodyPr>
            <a:normAutofit/>
          </a:bodyPr>
          <a:lstStyle/>
          <a:p>
            <a:pPr algn="r"/>
            <a:r>
              <a:rPr lang="pl-PL" sz="2400" dirty="0" smtClean="0">
                <a:solidFill>
                  <a:schemeClr val="tx1"/>
                </a:solidFill>
              </a:rPr>
              <a:t>Opracowała: Agata </a:t>
            </a:r>
            <a:r>
              <a:rPr lang="pl-PL" sz="2400" dirty="0" err="1" smtClean="0">
                <a:solidFill>
                  <a:schemeClr val="tx1"/>
                </a:solidFill>
              </a:rPr>
              <a:t>Dachowska</a:t>
            </a:r>
            <a:endParaRPr lang="pl-PL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220px-Pieter_de_Hooch_-_The_Courtyard_of_a_House_in_Delf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1052736"/>
            <a:ext cx="3325560" cy="396044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755576" y="5229200"/>
            <a:ext cx="37444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https://pl.wikipedia.org/wiki/Pieter_de_Hooch</a:t>
            </a:r>
            <a:endParaRPr lang="pl-PL" sz="14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4572000" y="2060848"/>
            <a:ext cx="4320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Pieter de Hooch</a:t>
            </a:r>
          </a:p>
          <a:p>
            <a:r>
              <a:rPr lang="pl-PL" sz="2400" i="1" dirty="0" smtClean="0"/>
              <a:t>„Podwórze domu w Delft” </a:t>
            </a:r>
            <a:r>
              <a:rPr lang="pl-PL" sz="2400" dirty="0" smtClean="0"/>
              <a:t>XVII w.</a:t>
            </a:r>
            <a:endParaRPr lang="pl-PL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584176"/>
          </a:xfrm>
        </p:spPr>
        <p:txBody>
          <a:bodyPr>
            <a:normAutofit fontScale="90000"/>
          </a:bodyPr>
          <a:lstStyle/>
          <a:p>
            <a:r>
              <a:rPr lang="pl-PL" sz="4000" b="1" dirty="0" smtClean="0"/>
              <a:t>Ćwiczenie: </a:t>
            </a:r>
            <a:r>
              <a:rPr lang="pl-PL" sz="4000" dirty="0" smtClean="0"/>
              <a:t>Spróbuj dopasować </a:t>
            </a:r>
            <a:r>
              <a:rPr lang="pl-PL" sz="4000" dirty="0" smtClean="0"/>
              <a:t>tytuły dzieł do przedstawionych </a:t>
            </a:r>
            <a:r>
              <a:rPr lang="pl-PL" sz="4000" dirty="0" smtClean="0"/>
              <a:t>reprodukcji.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pic>
        <p:nvPicPr>
          <p:cNvPr id="4" name="Obraz 3" descr="Jan_Steen_Vrolijke_huisgez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4005064"/>
            <a:ext cx="2794000" cy="2171700"/>
          </a:xfrm>
          <a:prstGeom prst="rect">
            <a:avLst/>
          </a:prstGeom>
        </p:spPr>
      </p:pic>
      <p:pic>
        <p:nvPicPr>
          <p:cNvPr id="5" name="Obraz 4" descr="Johannes_Vermeer_-_Lady_at_the_Virginal_with_a_Gentleman,_'The_Music_Lesson'_-_Google_Art_Projec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3789040"/>
            <a:ext cx="2084211" cy="2387369"/>
          </a:xfrm>
          <a:prstGeom prst="rect">
            <a:avLst/>
          </a:prstGeom>
        </p:spPr>
      </p:pic>
      <p:pic>
        <p:nvPicPr>
          <p:cNvPr id="6" name="Obraz 5" descr="Pieter_Bruegel_d._Ä._01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31640" y="1772816"/>
            <a:ext cx="2794000" cy="1917700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755576" y="17728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A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755576" y="400506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B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4283968" y="371703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C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4860032" y="1772816"/>
            <a:ext cx="38164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dirty="0" smtClean="0"/>
              <a:t> </a:t>
            </a:r>
            <a:r>
              <a:rPr lang="nl-NL" dirty="0" smtClean="0"/>
              <a:t>Jan Vermeer van Delft, </a:t>
            </a:r>
            <a:r>
              <a:rPr lang="pl-PL" i="1" dirty="0" smtClean="0"/>
              <a:t>Lekcja muzyki, </a:t>
            </a:r>
            <a:r>
              <a:rPr lang="nl-NL" smtClean="0"/>
              <a:t>1662</a:t>
            </a:r>
            <a:endParaRPr lang="pl-PL" dirty="0" smtClean="0"/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Jan </a:t>
            </a:r>
            <a:r>
              <a:rPr lang="pl-PL" dirty="0" err="1" smtClean="0"/>
              <a:t>Steen</a:t>
            </a:r>
            <a:r>
              <a:rPr lang="pl-PL" dirty="0" smtClean="0"/>
              <a:t>, </a:t>
            </a:r>
            <a:r>
              <a:rPr lang="pl-PL" i="1" dirty="0" smtClean="0"/>
              <a:t>Wesoła </a:t>
            </a:r>
            <a:r>
              <a:rPr lang="pl-PL" i="1" dirty="0" smtClean="0"/>
              <a:t>rodzina</a:t>
            </a:r>
          </a:p>
          <a:p>
            <a:pPr>
              <a:buFont typeface="Arial" pitchFamily="34" charset="0"/>
              <a:buChar char="•"/>
            </a:pPr>
            <a:r>
              <a:rPr lang="pl-PL" i="1" dirty="0" smtClean="0"/>
              <a:t> </a:t>
            </a:r>
            <a:r>
              <a:rPr lang="pl-PL" dirty="0" smtClean="0"/>
              <a:t>Pieter Bruegel Starszy, </a:t>
            </a:r>
            <a:r>
              <a:rPr lang="pl-PL" i="1" dirty="0" smtClean="0"/>
              <a:t>Zabawa ludowa</a:t>
            </a:r>
            <a:r>
              <a:rPr lang="pl-PL" dirty="0" smtClean="0"/>
              <a:t>, ok. 1568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pl-PL" dirty="0" smtClean="0"/>
              <a:t>	</a:t>
            </a:r>
            <a:r>
              <a:rPr lang="pl-PL" sz="5400" dirty="0" smtClean="0"/>
              <a:t>Malarstwo to dziedzina sztuk plastycznych, w której efektem pracy artysty jest obraz.</a:t>
            </a:r>
            <a:endParaRPr lang="pl-PL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32859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sz="4800" dirty="0" smtClean="0"/>
              <a:t>	Głównymi środkami wyrazu są barwa i kształt. Do pozostałych środków zaliczamy światłocień, fakturę, perspektywę.</a:t>
            </a:r>
          </a:p>
          <a:p>
            <a:pPr algn="ctr">
              <a:buNone/>
            </a:pPr>
            <a:endParaRPr lang="pl-PL" sz="2000" dirty="0" smtClean="0"/>
          </a:p>
          <a:p>
            <a:pPr>
              <a:buNone/>
            </a:pPr>
            <a:r>
              <a:rPr lang="pl-PL" sz="4000" b="1" dirty="0" smtClean="0"/>
              <a:t>Narzędzia malarskie:</a:t>
            </a:r>
          </a:p>
          <a:p>
            <a:pPr>
              <a:buFontTx/>
              <a:buChar char="-"/>
            </a:pPr>
            <a:r>
              <a:rPr lang="pl-PL" sz="4000" dirty="0" smtClean="0"/>
              <a:t>farby,</a:t>
            </a:r>
          </a:p>
          <a:p>
            <a:pPr>
              <a:buFontTx/>
              <a:buChar char="-"/>
            </a:pPr>
            <a:r>
              <a:rPr lang="pl-PL" sz="4000" dirty="0"/>
              <a:t>p</a:t>
            </a:r>
            <a:r>
              <a:rPr lang="pl-PL" sz="4000" dirty="0" smtClean="0"/>
              <a:t>astele olejne.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Techniki malarskie: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t</a:t>
            </a:r>
            <a:r>
              <a:rPr lang="pl-PL" dirty="0" smtClean="0"/>
              <a:t>empera,</a:t>
            </a:r>
          </a:p>
          <a:p>
            <a:r>
              <a:rPr lang="pl-PL" dirty="0"/>
              <a:t>a</a:t>
            </a:r>
            <a:r>
              <a:rPr lang="pl-PL" dirty="0" smtClean="0"/>
              <a:t>kwarela,</a:t>
            </a:r>
          </a:p>
          <a:p>
            <a:r>
              <a:rPr lang="pl-PL" dirty="0"/>
              <a:t>p</a:t>
            </a:r>
            <a:r>
              <a:rPr lang="pl-PL" dirty="0" smtClean="0"/>
              <a:t>astel,</a:t>
            </a:r>
          </a:p>
          <a:p>
            <a:r>
              <a:rPr lang="pl-PL" dirty="0"/>
              <a:t>g</a:t>
            </a:r>
            <a:r>
              <a:rPr lang="pl-PL" dirty="0" smtClean="0"/>
              <a:t>wasz,</a:t>
            </a:r>
          </a:p>
          <a:p>
            <a:r>
              <a:rPr lang="pl-PL" dirty="0"/>
              <a:t>o</a:t>
            </a:r>
            <a:r>
              <a:rPr lang="pl-PL" dirty="0" smtClean="0"/>
              <a:t>lej,</a:t>
            </a:r>
          </a:p>
          <a:p>
            <a:r>
              <a:rPr lang="pl-PL" dirty="0" smtClean="0"/>
              <a:t>akryl,</a:t>
            </a:r>
          </a:p>
          <a:p>
            <a:r>
              <a:rPr lang="pl-PL" dirty="0"/>
              <a:t>p</a:t>
            </a:r>
            <a:r>
              <a:rPr lang="pl-PL" dirty="0" smtClean="0"/>
              <a:t>okrewne techniki – mozaika, witraż, kolaż.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404665"/>
            <a:ext cx="8208912" cy="25202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4000" dirty="0" smtClean="0"/>
              <a:t>	</a:t>
            </a:r>
            <a:r>
              <a:rPr lang="pl-PL" sz="4000" b="1" dirty="0" smtClean="0"/>
              <a:t>Impasty</a:t>
            </a:r>
            <a:r>
              <a:rPr lang="pl-PL" sz="4000" dirty="0" smtClean="0"/>
              <a:t> – wyraźne ślady narzędzi malarskich na obrazie (farby olejne, akrylowe).</a:t>
            </a:r>
            <a:endParaRPr lang="pl-PL" sz="4000" dirty="0"/>
          </a:p>
        </p:txBody>
      </p:sp>
      <p:pic>
        <p:nvPicPr>
          <p:cNvPr id="4" name="Obraz 3" descr="Impasto-detailed_example.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2348880"/>
            <a:ext cx="4968552" cy="3726414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2915816" y="6237312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https://pl.wikipedia.org/wiki/Impast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796950"/>
          </a:xfrm>
        </p:spPr>
        <p:txBody>
          <a:bodyPr/>
          <a:lstStyle/>
          <a:p>
            <a:r>
              <a:rPr lang="pl-PL" dirty="0" smtClean="0"/>
              <a:t>Charakter obrazów: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467544" y="1340768"/>
            <a:ext cx="4040188" cy="639762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Realistyczny – wierne odtworzenie rzeczywistości.</a:t>
            </a:r>
            <a:endParaRPr lang="pl-PL" dirty="0"/>
          </a:p>
        </p:txBody>
      </p:sp>
      <p:pic>
        <p:nvPicPr>
          <p:cNvPr id="8" name="Symbol zastępczy zawartości 7" descr="indek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971600" y="2060848"/>
            <a:ext cx="2795604" cy="3600400"/>
          </a:xfrm>
        </p:spPr>
      </p:pic>
      <p:sp>
        <p:nvSpPr>
          <p:cNvPr id="6" name="Symbol zastępczy tekstu 5"/>
          <p:cNvSpPr>
            <a:spLocks noGrp="1"/>
          </p:cNvSpPr>
          <p:nvPr>
            <p:ph type="body" sz="quarter" idx="3"/>
          </p:nvPr>
        </p:nvSpPr>
        <p:spPr>
          <a:xfrm>
            <a:off x="4716016" y="1196752"/>
            <a:ext cx="3960440" cy="1008112"/>
          </a:xfrm>
        </p:spPr>
        <p:txBody>
          <a:bodyPr>
            <a:noAutofit/>
          </a:bodyPr>
          <a:lstStyle/>
          <a:p>
            <a:r>
              <a:rPr lang="pl-PL" sz="2200" dirty="0" smtClean="0"/>
              <a:t>Abstrakcyjny – wyobrażone formy, mające źródło w przeżyciach i emocjach artystów.</a:t>
            </a:r>
            <a:endParaRPr lang="pl-PL" sz="2200" dirty="0"/>
          </a:p>
        </p:txBody>
      </p:sp>
      <p:pic>
        <p:nvPicPr>
          <p:cNvPr id="10" name="Symbol zastępczy zawartości 9" descr="indeks.jpg2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220072" y="2420888"/>
            <a:ext cx="2724690" cy="3312368"/>
          </a:xfrm>
        </p:spPr>
      </p:pic>
      <p:sp>
        <p:nvSpPr>
          <p:cNvPr id="9" name="pole tekstowe 8"/>
          <p:cNvSpPr txBox="1"/>
          <p:nvPr/>
        </p:nvSpPr>
        <p:spPr>
          <a:xfrm>
            <a:off x="899592" y="5877272"/>
            <a:ext cx="30963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https://czasnawnetrze.pl/pasje/sztuka/16887-diego-velzquez-zycie-i-tworczosc-malarza-obrazy</a:t>
            </a:r>
            <a:endParaRPr lang="pl-PL" sz="1400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5076056" y="5877272"/>
            <a:ext cx="32403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https://sprzedajemy.pl/obraz-olejny-dziewczyna-przed-lustrem-pablo-picasso-warszawa-2-7897fb-nr57674756</a:t>
            </a:r>
            <a:endParaRPr lang="pl-PL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Rodzaje malarstwa ze względu na podłoże malarskie: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096344"/>
          </a:xfrm>
        </p:spPr>
        <p:txBody>
          <a:bodyPr>
            <a:normAutofit/>
          </a:bodyPr>
          <a:lstStyle/>
          <a:p>
            <a:r>
              <a:rPr lang="pl-PL" sz="3600" dirty="0"/>
              <a:t>m</a:t>
            </a:r>
            <a:r>
              <a:rPr lang="pl-PL" sz="3600" dirty="0" smtClean="0"/>
              <a:t>alarstwo ścienne, w tym freski,</a:t>
            </a:r>
          </a:p>
          <a:p>
            <a:r>
              <a:rPr lang="pl-PL" sz="3600" dirty="0"/>
              <a:t>m</a:t>
            </a:r>
            <a:r>
              <a:rPr lang="pl-PL" sz="3600" dirty="0" smtClean="0"/>
              <a:t>iniatura książkowa,</a:t>
            </a:r>
          </a:p>
          <a:p>
            <a:r>
              <a:rPr lang="pl-PL" sz="3600" dirty="0"/>
              <a:t>m</a:t>
            </a:r>
            <a:r>
              <a:rPr lang="pl-PL" sz="3600" dirty="0" smtClean="0"/>
              <a:t>alarstwo tablicowe,</a:t>
            </a:r>
          </a:p>
          <a:p>
            <a:r>
              <a:rPr lang="pl-PL" sz="3600" dirty="0"/>
              <a:t>m</a:t>
            </a:r>
            <a:r>
              <a:rPr lang="pl-PL" sz="3600" dirty="0" smtClean="0"/>
              <a:t>alarstwo sztalugowe.</a:t>
            </a:r>
            <a:endParaRPr lang="pl-PL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Tematyka malarska: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0728"/>
          </a:xfrm>
        </p:spPr>
        <p:txBody>
          <a:bodyPr/>
          <a:lstStyle/>
          <a:p>
            <a:r>
              <a:rPr lang="pl-PL" dirty="0" smtClean="0"/>
              <a:t>Malarstwo rodzajowe – ukazywanie scen z życia codziennego.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4" name="Obraz 3" descr="indeks.jpg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2852936"/>
            <a:ext cx="4036911" cy="3012157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5580112" y="3212976"/>
            <a:ext cx="3203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Aleksander Gierymski „</a:t>
            </a:r>
            <a:r>
              <a:rPr lang="pl-PL" sz="2400" i="1" dirty="0" smtClean="0"/>
              <a:t>Święto Trąbek”  </a:t>
            </a:r>
            <a:r>
              <a:rPr lang="pl-PL" sz="2400" dirty="0" smtClean="0"/>
              <a:t>1884 r.</a:t>
            </a:r>
            <a:endParaRPr lang="pl-PL" sz="24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899592" y="6021288"/>
            <a:ext cx="4824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https://culture.pl/pl/dzielo/aleksander-gierymski-swieto-trabek</a:t>
            </a:r>
            <a:endParaRPr lang="pl-PL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006c607459821da0e2ff80df51d16f7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908720"/>
            <a:ext cx="3611341" cy="4525963"/>
          </a:xfrm>
        </p:spPr>
      </p:pic>
      <p:sp>
        <p:nvSpPr>
          <p:cNvPr id="5" name="pole tekstowe 4"/>
          <p:cNvSpPr txBox="1"/>
          <p:nvPr/>
        </p:nvSpPr>
        <p:spPr>
          <a:xfrm>
            <a:off x="5868144" y="1628800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Georges </a:t>
            </a:r>
            <a:r>
              <a:rPr lang="pl-PL" sz="2400" dirty="0" err="1" smtClean="0"/>
              <a:t>Seurat</a:t>
            </a:r>
            <a:r>
              <a:rPr lang="pl-PL" sz="2400" dirty="0" smtClean="0"/>
              <a:t> </a:t>
            </a:r>
          </a:p>
          <a:p>
            <a:r>
              <a:rPr lang="pl-PL" sz="2400" i="1" dirty="0" smtClean="0"/>
              <a:t>„Cyrk” </a:t>
            </a:r>
            <a:r>
              <a:rPr lang="pl-PL" sz="2400" dirty="0" smtClean="0"/>
              <a:t>XIX w.</a:t>
            </a:r>
            <a:endParaRPr lang="pl-PL" sz="24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1835696" y="5661248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https://brainly.pl/zadanie/10146467</a:t>
            </a:r>
            <a:endParaRPr lang="pl-PL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173</Words>
  <Application>Microsoft Office PowerPoint</Application>
  <PresentationFormat>Pokaz na ekranie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Malarstwo</vt:lpstr>
      <vt:lpstr>Slajd 2</vt:lpstr>
      <vt:lpstr>Slajd 3</vt:lpstr>
      <vt:lpstr>Techniki malarskie:</vt:lpstr>
      <vt:lpstr>Slajd 5</vt:lpstr>
      <vt:lpstr>Charakter obrazów:</vt:lpstr>
      <vt:lpstr>Rodzaje malarstwa ze względu na podłoże malarskie:</vt:lpstr>
      <vt:lpstr>Tematyka malarska:</vt:lpstr>
      <vt:lpstr>Slajd 9</vt:lpstr>
      <vt:lpstr>Slajd 10</vt:lpstr>
      <vt:lpstr>Ćwiczenie: Spróbuj dopasować tytuły dzieł do przedstawionych reprodukcji. </vt:lpstr>
      <vt:lpstr>Slajd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Rysunek techniczny</dc:title>
  <dc:creator>ZSS</dc:creator>
  <cp:lastModifiedBy>ZSS</cp:lastModifiedBy>
  <cp:revision>17</cp:revision>
  <dcterms:created xsi:type="dcterms:W3CDTF">2020-05-11T07:43:04Z</dcterms:created>
  <dcterms:modified xsi:type="dcterms:W3CDTF">2020-05-11T10:38:29Z</dcterms:modified>
</cp:coreProperties>
</file>