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3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7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3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66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291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873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9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850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5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55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09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6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0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54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80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381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85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C307D0-7C9A-49DC-82EB-1A398D83CD31}" type="datetimeFigureOut">
              <a:rPr lang="de-DE" smtClean="0"/>
              <a:t>28.10.2020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83D974-A8E4-4F81-921E-8AA45CB6C9E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a0vdD3LVWY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8936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2706&amp;picture=parro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Berkas:Fish_in_Okinawa_Churaumi_Aquarium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70357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ordsthatfly.wordpress.com/2011/06/01/winging-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64578&amp;picture=lop-eared-rabbit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8241" y="2777067"/>
            <a:ext cx="9185188" cy="880533"/>
          </a:xfrm>
        </p:spPr>
        <p:txBody>
          <a:bodyPr>
            <a:normAutofit/>
          </a:bodyPr>
          <a:lstStyle/>
          <a:p>
            <a:r>
              <a:rPr lang="pl-PL" dirty="0"/>
              <a:t>Moi domowi przyjaciele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B8774-27FB-480A-8A0B-B4767BA14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645" y="3843867"/>
            <a:ext cx="6400800" cy="1947333"/>
          </a:xfrm>
        </p:spPr>
        <p:txBody>
          <a:bodyPr>
            <a:normAutofit/>
          </a:bodyPr>
          <a:lstStyle/>
          <a:p>
            <a:r>
              <a:rPr lang="pl-PL" dirty="0"/>
              <a:t>Sylwia Leszczyk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5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Karta matematyczna </a:t>
            </a:r>
            <a:br>
              <a:rPr lang="pl-PL" sz="4000" b="1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Najmniejszy - największy</a:t>
            </a:r>
            <a:endParaRPr lang="de-DE" sz="3200" cap="none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00950-2F4A-43CC-840F-55BE3C05B25C}"/>
              </a:ext>
            </a:extLst>
          </p:cNvPr>
          <p:cNvSpPr txBox="1"/>
          <p:nvPr/>
        </p:nvSpPr>
        <p:spPr>
          <a:xfrm>
            <a:off x="684212" y="1822966"/>
            <a:ext cx="53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Pokoloruj najmniejsze jabłko.</a:t>
            </a:r>
            <a:endParaRPr lang="de-DE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E24DA0-6897-4423-99DD-669D358C21A4}"/>
              </a:ext>
            </a:extLst>
          </p:cNvPr>
          <p:cNvCxnSpPr>
            <a:cxnSpLocks/>
          </p:cNvCxnSpPr>
          <p:nvPr/>
        </p:nvCxnSpPr>
        <p:spPr>
          <a:xfrm>
            <a:off x="6167013" y="1902591"/>
            <a:ext cx="0" cy="4787559"/>
          </a:xfrm>
          <a:prstGeom prst="line">
            <a:avLst/>
          </a:prstGeom>
          <a:ln w="7302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Apple">
            <a:extLst>
              <a:ext uri="{FF2B5EF4-FFF2-40B4-BE49-F238E27FC236}">
                <a16:creationId xmlns:a16="http://schemas.microsoft.com/office/drawing/2014/main" id="{B5964A6E-9C66-401D-9617-132C5F509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67" y="2913094"/>
            <a:ext cx="1789153" cy="178915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0" name="Graphic 19" descr="Apple">
            <a:extLst>
              <a:ext uri="{FF2B5EF4-FFF2-40B4-BE49-F238E27FC236}">
                <a16:creationId xmlns:a16="http://schemas.microsoft.com/office/drawing/2014/main" id="{5D0AF1E5-836E-411A-931C-0A2D74DF5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6867" y="5515171"/>
            <a:ext cx="1011208" cy="101120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Graphic 20" descr="Apple">
            <a:extLst>
              <a:ext uri="{FF2B5EF4-FFF2-40B4-BE49-F238E27FC236}">
                <a16:creationId xmlns:a16="http://schemas.microsoft.com/office/drawing/2014/main" id="{AD10F6DF-DBE4-489B-A589-A288211A0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2497" y="2540264"/>
            <a:ext cx="2534815" cy="25348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924161-C64D-4ECC-AE6B-9655B2D5CE32}"/>
              </a:ext>
            </a:extLst>
          </p:cNvPr>
          <p:cNvSpPr txBox="1"/>
          <p:nvPr/>
        </p:nvSpPr>
        <p:spPr>
          <a:xfrm>
            <a:off x="6365504" y="1822966"/>
            <a:ext cx="53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Pokoloruj największy jesienny liść.</a:t>
            </a:r>
            <a:endParaRPr lang="de-DE" dirty="0"/>
          </a:p>
        </p:txBody>
      </p:sp>
      <p:pic>
        <p:nvPicPr>
          <p:cNvPr id="24" name="Graphic 23" descr="Maple Leaf">
            <a:extLst>
              <a:ext uri="{FF2B5EF4-FFF2-40B4-BE49-F238E27FC236}">
                <a16:creationId xmlns:a16="http://schemas.microsoft.com/office/drawing/2014/main" id="{532F63A4-AA42-4EA1-BBBC-ED98C6CC9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9042" y="4013923"/>
            <a:ext cx="2920961" cy="292096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5" name="Graphic 24" descr="Maple Leaf">
            <a:extLst>
              <a:ext uri="{FF2B5EF4-FFF2-40B4-BE49-F238E27FC236}">
                <a16:creationId xmlns:a16="http://schemas.microsoft.com/office/drawing/2014/main" id="{7FFC5782-EC31-4333-8692-3396BD239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9573" y="2543758"/>
            <a:ext cx="738672" cy="73867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6" name="Graphic 25" descr="Maple Leaf">
            <a:extLst>
              <a:ext uri="{FF2B5EF4-FFF2-40B4-BE49-F238E27FC236}">
                <a16:creationId xmlns:a16="http://schemas.microsoft.com/office/drawing/2014/main" id="{C83109F3-E8D1-43F7-BE2D-497EE44EB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0551" y="2540264"/>
            <a:ext cx="1902083" cy="190208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871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251925"/>
            <a:ext cx="10951061" cy="1586205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Plastyczna karta pracy – Mini puzzle</a:t>
            </a:r>
            <a:br>
              <a:rPr lang="pl-PL" sz="4000" b="1" cap="none" dirty="0">
                <a:solidFill>
                  <a:schemeClr val="tx2"/>
                </a:solidFill>
              </a:rPr>
            </a:br>
            <a:r>
              <a:rPr lang="pl-PL" sz="2400" cap="none" dirty="0">
                <a:solidFill>
                  <a:schemeClr val="tx2"/>
                </a:solidFill>
              </a:rPr>
              <a:t>Ułóż obrazek składający się z czterech części. Następnie przyklej go na kartkę z bloku.</a:t>
            </a:r>
            <a:endParaRPr lang="de-DE" sz="3200" cap="none" dirty="0">
              <a:solidFill>
                <a:schemeClr val="tx2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B87486-85C6-4D11-83AE-D98B21645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54" b="42030"/>
          <a:stretch/>
        </p:blipFill>
        <p:spPr>
          <a:xfrm>
            <a:off x="878004" y="3007549"/>
            <a:ext cx="1323796" cy="3047878"/>
          </a:xfrm>
          <a:prstGeom prst="rect">
            <a:avLst/>
          </a:prstGeom>
          <a:ln w="12700" cap="sq">
            <a:solidFill>
              <a:srgbClr val="162602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66D322-62EC-444B-B09C-AD1269FE6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4" t="57969" b="7691"/>
          <a:stretch/>
        </p:blipFill>
        <p:spPr>
          <a:xfrm>
            <a:off x="8823217" y="2650921"/>
            <a:ext cx="2111020" cy="1805474"/>
          </a:xfrm>
          <a:prstGeom prst="rect">
            <a:avLst/>
          </a:prstGeom>
          <a:ln w="12700" cap="sq">
            <a:solidFill>
              <a:srgbClr val="162602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565BC8-23F6-4D5B-AF6A-C5253F336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3" t="1" b="42030"/>
          <a:stretch/>
        </p:blipFill>
        <p:spPr>
          <a:xfrm>
            <a:off x="5935638" y="3007549"/>
            <a:ext cx="2079694" cy="3047880"/>
          </a:xfrm>
          <a:prstGeom prst="rect">
            <a:avLst/>
          </a:prstGeom>
          <a:ln w="12700" cap="sq">
            <a:solidFill>
              <a:srgbClr val="000000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BE687-2885-4853-9FD0-1497538EC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57970" r="62038" b="7690"/>
          <a:stretch/>
        </p:blipFill>
        <p:spPr>
          <a:xfrm>
            <a:off x="3183273" y="2650921"/>
            <a:ext cx="1292470" cy="1805474"/>
          </a:xfrm>
          <a:prstGeom prst="rect">
            <a:avLst/>
          </a:prstGeom>
          <a:ln w="12700" cap="sq">
            <a:solidFill>
              <a:srgbClr val="162602"/>
            </a:solidFill>
            <a:prstDash val="sysDot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752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5909535" cy="1683878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Wysłuchaj piosenkę. 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Odpowiedz na poniższe pytania.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B8774-27FB-480A-8A0B-B4767BA14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67538"/>
            <a:ext cx="7532342" cy="277025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Skąd wrócił chłopiec?</a:t>
            </a:r>
          </a:p>
          <a:p>
            <a:pPr marL="457200" indent="-457200">
              <a:buFont typeface="Wingdings 3" panose="05040102010807070707" pitchFamily="18" charset="2"/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Kto powitał go w progu?</a:t>
            </a:r>
            <a:endParaRPr lang="de-DE" dirty="0">
              <a:solidFill>
                <a:schemeClr val="tx1">
                  <a:alpha val="8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Jakie zwierzęta miał chłopiec w domu?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Kto przychodził do chłopca, gdy było mu smutno?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Kto mruczał pod nosem?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chemeClr val="tx1">
                    <a:alpha val="80000"/>
                  </a:schemeClr>
                </a:solidFill>
              </a:rPr>
              <a:t>Co według Ciebie oznacza słowo „hobby”?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62B20D-38A9-477B-8455-5F7C900F503D}"/>
              </a:ext>
            </a:extLst>
          </p:cNvPr>
          <p:cNvGrpSpPr/>
          <p:nvPr/>
        </p:nvGrpSpPr>
        <p:grpSpPr>
          <a:xfrm>
            <a:off x="7792790" y="438538"/>
            <a:ext cx="2754705" cy="3844212"/>
            <a:chOff x="8385321" y="-116731"/>
            <a:chExt cx="2754705" cy="38442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6FC425-4479-41BF-9EA6-732CA07D5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83"/>
            <a:stretch/>
          </p:blipFill>
          <p:spPr>
            <a:xfrm>
              <a:off x="8385321" y="-116731"/>
              <a:ext cx="2754705" cy="3844212"/>
            </a:xfrm>
            <a:prstGeom prst="rect">
              <a:avLst/>
            </a:prstGeom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C5769F7-05C6-4D58-B103-EA49A13A2E6E}"/>
                </a:ext>
              </a:extLst>
            </p:cNvPr>
            <p:cNvSpPr/>
            <p:nvPr/>
          </p:nvSpPr>
          <p:spPr>
            <a:xfrm>
              <a:off x="8703810" y="1884362"/>
              <a:ext cx="2117725" cy="1374775"/>
            </a:xfrm>
            <a:custGeom>
              <a:avLst/>
              <a:gdLst>
                <a:gd name="connsiteX0" fmla="*/ 568325 w 2117725"/>
                <a:gd name="connsiteY0" fmla="*/ 0 h 1374775"/>
                <a:gd name="connsiteX1" fmla="*/ 1425575 w 2117725"/>
                <a:gd name="connsiteY1" fmla="*/ 0 h 1374775"/>
                <a:gd name="connsiteX2" fmla="*/ 1870075 w 2117725"/>
                <a:gd name="connsiteY2" fmla="*/ 22225 h 1374775"/>
                <a:gd name="connsiteX3" fmla="*/ 2044700 w 2117725"/>
                <a:gd name="connsiteY3" fmla="*/ 146050 h 1374775"/>
                <a:gd name="connsiteX4" fmla="*/ 2111375 w 2117725"/>
                <a:gd name="connsiteY4" fmla="*/ 508000 h 1374775"/>
                <a:gd name="connsiteX5" fmla="*/ 2117725 w 2117725"/>
                <a:gd name="connsiteY5" fmla="*/ 1016000 h 1374775"/>
                <a:gd name="connsiteX6" fmla="*/ 2079625 w 2117725"/>
                <a:gd name="connsiteY6" fmla="*/ 1231900 h 1374775"/>
                <a:gd name="connsiteX7" fmla="*/ 1939925 w 2117725"/>
                <a:gd name="connsiteY7" fmla="*/ 1365250 h 1374775"/>
                <a:gd name="connsiteX8" fmla="*/ 1301750 w 2117725"/>
                <a:gd name="connsiteY8" fmla="*/ 1368425 h 1374775"/>
                <a:gd name="connsiteX9" fmla="*/ 273050 w 2117725"/>
                <a:gd name="connsiteY9" fmla="*/ 1374775 h 1374775"/>
                <a:gd name="connsiteX10" fmla="*/ 98425 w 2117725"/>
                <a:gd name="connsiteY10" fmla="*/ 1314450 h 1374775"/>
                <a:gd name="connsiteX11" fmla="*/ 15875 w 2117725"/>
                <a:gd name="connsiteY11" fmla="*/ 1177925 h 1374775"/>
                <a:gd name="connsiteX12" fmla="*/ 0 w 2117725"/>
                <a:gd name="connsiteY12" fmla="*/ 911225 h 1374775"/>
                <a:gd name="connsiteX13" fmla="*/ 6350 w 2117725"/>
                <a:gd name="connsiteY13" fmla="*/ 590550 h 1374775"/>
                <a:gd name="connsiteX14" fmla="*/ 19050 w 2117725"/>
                <a:gd name="connsiteY14" fmla="*/ 339725 h 1374775"/>
                <a:gd name="connsiteX15" fmla="*/ 85725 w 2117725"/>
                <a:gd name="connsiteY15" fmla="*/ 130175 h 1374775"/>
                <a:gd name="connsiteX16" fmla="*/ 171450 w 2117725"/>
                <a:gd name="connsiteY16" fmla="*/ 41275 h 1374775"/>
                <a:gd name="connsiteX17" fmla="*/ 396875 w 2117725"/>
                <a:gd name="connsiteY17" fmla="*/ 0 h 1374775"/>
                <a:gd name="connsiteX18" fmla="*/ 508000 w 2117725"/>
                <a:gd name="connsiteY18" fmla="*/ 0 h 137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7725" h="1374775">
                  <a:moveTo>
                    <a:pt x="568325" y="0"/>
                  </a:moveTo>
                  <a:lnTo>
                    <a:pt x="1425575" y="0"/>
                  </a:lnTo>
                  <a:lnTo>
                    <a:pt x="1870075" y="22225"/>
                  </a:lnTo>
                  <a:lnTo>
                    <a:pt x="2044700" y="146050"/>
                  </a:lnTo>
                  <a:lnTo>
                    <a:pt x="2111375" y="508000"/>
                  </a:lnTo>
                  <a:cubicBezTo>
                    <a:pt x="2113492" y="677333"/>
                    <a:pt x="2115608" y="846667"/>
                    <a:pt x="2117725" y="1016000"/>
                  </a:cubicBezTo>
                  <a:lnTo>
                    <a:pt x="2079625" y="1231900"/>
                  </a:lnTo>
                  <a:lnTo>
                    <a:pt x="1939925" y="1365250"/>
                  </a:lnTo>
                  <a:lnTo>
                    <a:pt x="1301750" y="1368425"/>
                  </a:lnTo>
                  <a:lnTo>
                    <a:pt x="273050" y="1374775"/>
                  </a:lnTo>
                  <a:lnTo>
                    <a:pt x="98425" y="1314450"/>
                  </a:lnTo>
                  <a:lnTo>
                    <a:pt x="15875" y="1177925"/>
                  </a:lnTo>
                  <a:lnTo>
                    <a:pt x="0" y="911225"/>
                  </a:lnTo>
                  <a:lnTo>
                    <a:pt x="6350" y="590550"/>
                  </a:lnTo>
                  <a:lnTo>
                    <a:pt x="19050" y="339725"/>
                  </a:lnTo>
                  <a:lnTo>
                    <a:pt x="85725" y="130175"/>
                  </a:lnTo>
                  <a:lnTo>
                    <a:pt x="171450" y="41275"/>
                  </a:lnTo>
                  <a:lnTo>
                    <a:pt x="396875" y="0"/>
                  </a:lnTo>
                  <a:lnTo>
                    <a:pt x="508000" y="0"/>
                  </a:lnTo>
                </a:path>
              </a:pathLst>
            </a:custGeom>
            <a:solidFill>
              <a:srgbClr val="162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Online Media 3" title="Fasolki   Każdy ma jakiegoś bzika">
              <a:hlinkClick r:id="" action="ppaction://media"/>
              <a:extLst>
                <a:ext uri="{FF2B5EF4-FFF2-40B4-BE49-F238E27FC236}">
                  <a16:creationId xmlns:a16="http://schemas.microsoft.com/office/drawing/2014/main" id="{AAA15C38-2DED-45EB-821C-260E93C20612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 rotWithShape="1">
            <a:blip r:embed="rId4"/>
            <a:srcRect l="7110" r="7431"/>
            <a:stretch/>
          </p:blipFill>
          <p:spPr>
            <a:xfrm>
              <a:off x="8809085" y="1944086"/>
              <a:ext cx="1907174" cy="1255325"/>
            </a:xfrm>
            <a:prstGeom prst="rect">
              <a:avLst/>
            </a:prstGeom>
            <a:effectLst>
              <a:softEdge rad="12700"/>
            </a:effectLst>
          </p:spPr>
        </p:pic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4CFD67C-8D8B-468E-9D61-7997CE1B743A}"/>
              </a:ext>
            </a:extLst>
          </p:cNvPr>
          <p:cNvSpPr/>
          <p:nvPr/>
        </p:nvSpPr>
        <p:spPr>
          <a:xfrm>
            <a:off x="4596680" y="2724539"/>
            <a:ext cx="2995464" cy="922788"/>
          </a:xfrm>
          <a:prstGeom prst="rightArrow">
            <a:avLst>
              <a:gd name="adj1" fmla="val 6213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Kliknij w ekran, aby włączyć piosenkę.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10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8821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pic>
        <p:nvPicPr>
          <p:cNvPr id="7" name="Picture 6" descr="A dog looking at the camera&#10;&#10;Description automatically generated">
            <a:extLst>
              <a:ext uri="{FF2B5EF4-FFF2-40B4-BE49-F238E27FC236}">
                <a16:creationId xmlns:a16="http://schemas.microsoft.com/office/drawing/2014/main" id="{ECC7D5A7-FB46-45DA-AFA1-F3005E18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4212" y="2448530"/>
            <a:ext cx="4095750" cy="2730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530056" y="3429000"/>
            <a:ext cx="573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Psy</a:t>
            </a:r>
            <a:r>
              <a:rPr lang="pl-PL" sz="2800" dirty="0"/>
              <a:t> </a:t>
            </a:r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wspinają się na drzewa.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034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530056" y="3429000"/>
            <a:ext cx="573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Papuga umie fruwać.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olorful bird perched on a tree branch&#10;&#10;Description automatically generated">
            <a:extLst>
              <a:ext uri="{FF2B5EF4-FFF2-40B4-BE49-F238E27FC236}">
                <a16:creationId xmlns:a16="http://schemas.microsoft.com/office/drawing/2014/main" id="{B3C6F4EA-85CE-4661-99CC-047688F9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8721" y="2171270"/>
            <a:ext cx="2992615" cy="3721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524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530056" y="3429000"/>
            <a:ext cx="573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Rybki żyją w wodzie.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6F4EA-85CE-4661-99CC-047688F9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10751" y="2537515"/>
            <a:ext cx="3595380" cy="2696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8646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530056" y="3429000"/>
            <a:ext cx="573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Koty szczekają.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6F4EA-85CE-4661-99CC-047688F9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927100" y="2421306"/>
            <a:ext cx="3904149" cy="2602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5258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530056" y="3429000"/>
            <a:ext cx="573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Chomik ma futerko.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6F4EA-85CE-4661-99CC-047688F9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282700" y="2076836"/>
            <a:ext cx="2807977" cy="3473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1858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Prawda czy fałsz?</a:t>
            </a:r>
            <a:br>
              <a:rPr lang="pl-PL" sz="4000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Oceń, czy poniższe zdania są zgodne z prawdą? </a:t>
            </a:r>
            <a:endParaRPr lang="de-DE" sz="4000" cap="none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BA2553-8B35-4E4D-8EC0-AE6F8D91F43D}"/>
              </a:ext>
            </a:extLst>
          </p:cNvPr>
          <p:cNvSpPr txBox="1"/>
          <p:nvPr/>
        </p:nvSpPr>
        <p:spPr>
          <a:xfrm>
            <a:off x="5610225" y="3177817"/>
            <a:ext cx="5734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Przysmakiem królika jest marchewka.</a:t>
            </a:r>
            <a:endParaRPr lang="de-DE" sz="3200" dirty="0">
              <a:ln w="3175" cmpd="sng">
                <a:noFill/>
              </a:ln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6F4EA-85CE-4661-99CC-047688F99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6931" y="2340593"/>
            <a:ext cx="4127500" cy="27516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32550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51F53-A4B2-4676-A3A4-F24445A19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438538"/>
            <a:ext cx="9920288" cy="1199762"/>
          </a:xfrm>
        </p:spPr>
        <p:txBody>
          <a:bodyPr>
            <a:noAutofit/>
          </a:bodyPr>
          <a:lstStyle/>
          <a:p>
            <a:r>
              <a:rPr lang="pl-PL" sz="4000" b="1" cap="none" dirty="0">
                <a:solidFill>
                  <a:schemeClr val="tx2"/>
                </a:solidFill>
              </a:rPr>
              <a:t>Karta matematyczna </a:t>
            </a:r>
            <a:br>
              <a:rPr lang="pl-PL" sz="4000" b="1" cap="none" dirty="0">
                <a:solidFill>
                  <a:schemeClr val="tx2"/>
                </a:solidFill>
              </a:rPr>
            </a:br>
            <a:r>
              <a:rPr lang="pl-PL" sz="3200" cap="none" dirty="0">
                <a:solidFill>
                  <a:schemeClr val="tx2"/>
                </a:solidFill>
              </a:rPr>
              <a:t>Mniejszy - większy</a:t>
            </a:r>
            <a:endParaRPr lang="de-DE" sz="3200" cap="none" dirty="0">
              <a:solidFill>
                <a:schemeClr val="tx2"/>
              </a:solidFill>
            </a:endParaRP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6B09F5EA-C5F5-40E9-A988-31AEADC5DD06}"/>
              </a:ext>
            </a:extLst>
          </p:cNvPr>
          <p:cNvSpPr/>
          <p:nvPr/>
        </p:nvSpPr>
        <p:spPr>
          <a:xfrm>
            <a:off x="1121246" y="2900493"/>
            <a:ext cx="1057013" cy="1057013"/>
          </a:xfrm>
          <a:prstGeom prst="hear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95625973-AD31-407A-A45A-B79AD6389FA1}"/>
              </a:ext>
            </a:extLst>
          </p:cNvPr>
          <p:cNvSpPr/>
          <p:nvPr/>
        </p:nvSpPr>
        <p:spPr>
          <a:xfrm>
            <a:off x="3299504" y="3800322"/>
            <a:ext cx="2005855" cy="2005855"/>
          </a:xfrm>
          <a:prstGeom prst="hear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00950-2F4A-43CC-840F-55BE3C05B25C}"/>
              </a:ext>
            </a:extLst>
          </p:cNvPr>
          <p:cNvSpPr txBox="1"/>
          <p:nvPr/>
        </p:nvSpPr>
        <p:spPr>
          <a:xfrm>
            <a:off x="684211" y="1822966"/>
            <a:ext cx="534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Wskaż i pokoloruj większe serce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48D3D-96F7-4D71-8BAA-C27DC8BBD1EB}"/>
              </a:ext>
            </a:extLst>
          </p:cNvPr>
          <p:cNvSpPr txBox="1"/>
          <p:nvPr/>
        </p:nvSpPr>
        <p:spPr>
          <a:xfrm>
            <a:off x="6261794" y="1822966"/>
            <a:ext cx="534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Pokoloruj mniejszy kwadrat.</a:t>
            </a:r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AD602-D428-46C5-828C-47D254222C5F}"/>
              </a:ext>
            </a:extLst>
          </p:cNvPr>
          <p:cNvSpPr/>
          <p:nvPr/>
        </p:nvSpPr>
        <p:spPr>
          <a:xfrm>
            <a:off x="7168326" y="4081795"/>
            <a:ext cx="1442906" cy="1442907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5B5E1E-2B0A-42DD-B063-1869B67DB2FB}"/>
              </a:ext>
            </a:extLst>
          </p:cNvPr>
          <p:cNvSpPr/>
          <p:nvPr/>
        </p:nvSpPr>
        <p:spPr>
          <a:xfrm>
            <a:off x="10287298" y="2900493"/>
            <a:ext cx="817417" cy="81741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A36365-F28D-4FF7-9294-3DD6F6A7F452}"/>
              </a:ext>
            </a:extLst>
          </p:cNvPr>
          <p:cNvCxnSpPr>
            <a:cxnSpLocks/>
          </p:cNvCxnSpPr>
          <p:nvPr/>
        </p:nvCxnSpPr>
        <p:spPr>
          <a:xfrm>
            <a:off x="6167013" y="1902591"/>
            <a:ext cx="0" cy="4787559"/>
          </a:xfrm>
          <a:prstGeom prst="line">
            <a:avLst/>
          </a:prstGeom>
          <a:ln w="73025">
            <a:solidFill>
              <a:schemeClr val="accent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08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Office PowerPoint</Application>
  <PresentationFormat>Widescreen</PresentationFormat>
  <Paragraphs>29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Moi domowi przyjaciele</vt:lpstr>
      <vt:lpstr>Wysłuchaj piosenkę.  Odpowiedz na poniższe pytania. </vt:lpstr>
      <vt:lpstr>Prawda czy fałsz? Oceń, czy poniższe zdania są zgodne z prawdą? </vt:lpstr>
      <vt:lpstr>Prawda czy fałsz? Oceń, czy poniższe zdania są zgodne z prawdą? </vt:lpstr>
      <vt:lpstr>Prawda czy fałsz? Oceń, czy poniższe zdania są zgodne z prawdą? </vt:lpstr>
      <vt:lpstr>Prawda czy fałsz? Oceń, czy poniższe zdania są zgodne z prawdą? </vt:lpstr>
      <vt:lpstr>Prawda czy fałsz? Oceń, czy poniższe zdania są zgodne z prawdą? </vt:lpstr>
      <vt:lpstr>Prawda czy fałsz? Oceń, czy poniższe zdania są zgodne z prawdą? </vt:lpstr>
      <vt:lpstr>Karta matematyczna  Mniejszy - większy</vt:lpstr>
      <vt:lpstr>Karta matematyczna  Najmniejszy - największy</vt:lpstr>
      <vt:lpstr>Plastyczna karta pracy – Mini puzzle Ułóż obrazek składający się z czterech części. Następnie przyklej go na kartkę z bloku.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Moi domowi przyjaciele</dc:title>
  <dc:creator>Marcin Leszczyk</dc:creator>
  <cp:lastModifiedBy>Marcin Leszczyk</cp:lastModifiedBy>
  <cp:revision>15</cp:revision>
  <dcterms:created xsi:type="dcterms:W3CDTF">2020-10-28T19:52:57Z</dcterms:created>
  <dcterms:modified xsi:type="dcterms:W3CDTF">2020-10-28T21:45:21Z</dcterms:modified>
</cp:coreProperties>
</file>