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3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iornaledelcaffe.it/degustazione/aroma-di-caffe-un-termine-spesso-abusato-di-cui-non-si-conosce-il-significat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isiname.com/2012/07/receta-cafe-latte-macchiato-amoroso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Espresso_macchiato_Chiang_Mai.JPG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cominciodaquattro.com/caffe-espresso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food/3-cups-of-cappuccino.jpg.php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.wikipedia.org/wiki/Habit" TargetMode="Externa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cappuccino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Latte_art" TargetMode="Externa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87062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zero.eu/guide/le-migliori-granite-di-roma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taliansdoeatbetter.blogspot.com/2015/08/coppa-del-nonno-al-caffe.html" TargetMode="Externa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ornaledelcaffe.it/salute/pause-caffe-tutto-il-giorno-per-mantenere-costante-il-benessere-psico-fisico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esserefelici.org/2014/06/05/ricominciare-dal-grazie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iornaledelcaffe.it/wp-content/uploads/2018/12/caff%C3%A8-filtro-3-1024x683.jpg" TargetMode="External"/><Relationship Id="rId13" Type="http://schemas.openxmlformats.org/officeDocument/2006/relationships/hyperlink" Target="https://www.ricominciodaquattro.com/wp-content/uploads/2017/08/cop-caff%C3%A8.jpg" TargetMode="External"/><Relationship Id="rId18" Type="http://schemas.openxmlformats.org/officeDocument/2006/relationships/hyperlink" Target="https://www.giornaledelcaffe.it/wp-content/uploads/2019/11/pausa-caffe.jpg" TargetMode="External"/><Relationship Id="rId3" Type="http://schemas.openxmlformats.org/officeDocument/2006/relationships/hyperlink" Target="https://www.sorsidicaffe.it/i-tipi-di-caffe" TargetMode="External"/><Relationship Id="rId7" Type="http://schemas.openxmlformats.org/officeDocument/2006/relationships/hyperlink" Target="https://upload.wikimedia.org/wikipedia/commons/4/41/Espresso_BW_1.jpg" TargetMode="External"/><Relationship Id="rId12" Type="http://schemas.openxmlformats.org/officeDocument/2006/relationships/hyperlink" Target="http://2.bp.blogspot.com/-YmBC3ejPDiM/UZud-UnvrdI/AAAAAAAAL4k/r2aNqeaxGnw/s1600/1,+Caf%C3%A9+Latte+Macchiato,+cafe,+receta+de+cafe,+recetas+de+cocina,+recetas+caseras,.jpg" TargetMode="External"/><Relationship Id="rId17" Type="http://schemas.openxmlformats.org/officeDocument/2006/relationships/hyperlink" Target="https://zero-media.s3.amazonaws.com/uploads/2015/07/caffe-tazza-d-oro-pantheon-roma-granita.jpg" TargetMode="External"/><Relationship Id="rId2" Type="http://schemas.openxmlformats.org/officeDocument/2006/relationships/image" Target="../media/image2.jpg"/><Relationship Id="rId16" Type="http://schemas.openxmlformats.org/officeDocument/2006/relationships/hyperlink" Target="https://upload.wikimedia.org/wikipedia/commons/thumb/7/7c/Cappuccino_Chiang_Mai.JPG/1200px-Cappuccino_Chiang_Ma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esciaatavola.it/wp-content/uploads/bresciaatavola.it/2018/04/Tazzina-di-caff%C3%A8-espresso.jpg" TargetMode="External"/><Relationship Id="rId11" Type="http://schemas.openxmlformats.org/officeDocument/2006/relationships/hyperlink" Target="https://upload.wikimedia.org/wikipedia/commons/c/c9/Espresso_macchiato_Chiang_Mai.JPG" TargetMode="External"/><Relationship Id="rId5" Type="http://schemas.openxmlformats.org/officeDocument/2006/relationships/hyperlink" Target="https://i1.wp.com/grandenapoli.it/wp-content/uploads/2015/05/tazza-di-caffe.jpg?resize=800%2C385&amp;ssl=1" TargetMode="External"/><Relationship Id="rId15" Type="http://schemas.openxmlformats.org/officeDocument/2006/relationships/hyperlink" Target="https://upload.wikimedia.org/wikipedia/commons/thumb/a/a3/Cappuccino_blue_table.jpg/1200px-Cappuccino_blue_table.jpg" TargetMode="External"/><Relationship Id="rId10" Type="http://schemas.openxmlformats.org/officeDocument/2006/relationships/hyperlink" Target="https://www.protocolo.org/extfiles/i-10355-cG.31085.1.jpg.pagespeed.ce.OOU-hiyTbg.jpg" TargetMode="External"/><Relationship Id="rId4" Type="http://schemas.openxmlformats.org/officeDocument/2006/relationships/hyperlink" Target="https://www.giornaledelcaffe.it/wp-content/uploads/2018/11/Degustazione-di-caffe.jpg" TargetMode="External"/><Relationship Id="rId9" Type="http://schemas.openxmlformats.org/officeDocument/2006/relationships/hyperlink" Target="http://4.bp.blogspot.com/-xmaadwIDWe4/U-O9gPm6_-I/AAAAAAAAeac/4VAn_-LwwSM/s1600/ristretto.jpg" TargetMode="External"/><Relationship Id="rId14" Type="http://schemas.openxmlformats.org/officeDocument/2006/relationships/hyperlink" Target="https://upload.wikimedia.org/wikipedia/commons/thumb/c/ca/Bled_%285081159596%29.jpg/219px-Bled_%285081159596%29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denapoli.it/i-trucchi-per-un-buon-caff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esciaatavola.it/it/la-chimica-del-caffe-i-segreti-di-una-tazzina-di-espresso-perfetta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o.wikipedia.org/wiki/Fil:Espresso_BW_1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ornaledelcaffe.it/preparazione/non-chiamarlo-lungo-chiamalo-caffe-europeo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rasilitalia-doiscoracoes.blogspot.com/2014/08/il-caffe-e-larte-di-berlo-in-italia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tocolo.org/social/anfitriones-e-invitados/como-servir-un-cafe-a-los-invitados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8AD58F8-A25B-4E55-9B70-759019A69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FC0FAB-C447-4AF0-B2F8-1A6656A7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E7DCD7-3AC5-4E2C-8260-56291A89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C10AE8-8663-498F-85C5-BFE154BB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2DB11C-F5A8-4100-B4A3-1363129E5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BF0CE3-1DD5-AB4D-B407-32F93D081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7225" y="1559768"/>
            <a:ext cx="2978281" cy="3135379"/>
          </a:xfrm>
        </p:spPr>
        <p:txBody>
          <a:bodyPr>
            <a:normAutofit/>
          </a:bodyPr>
          <a:lstStyle/>
          <a:p>
            <a:r>
              <a:rPr lang="pl-PL" sz="4800" dirty="0"/>
              <a:t>Łyk kawy… Tylko jakiej?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A445495-F809-EB46-862F-C45584CD8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225" y="5571850"/>
            <a:ext cx="2978282" cy="128559"/>
          </a:xfrm>
        </p:spPr>
        <p:txBody>
          <a:bodyPr>
            <a:normAutofit fontScale="25000" lnSpcReduction="20000"/>
          </a:bodyPr>
          <a:lstStyle/>
          <a:p>
            <a:endParaRPr lang="pl-PL" sz="1400" dirty="0"/>
          </a:p>
        </p:txBody>
      </p:sp>
      <p:pic>
        <p:nvPicPr>
          <p:cNvPr id="5" name="Obraz 4" descr="Obraz zawierający osoba, kubek, stół, kawa&#10;&#10;Opis wygenerowany automatycznie">
            <a:extLst>
              <a:ext uri="{FF2B5EF4-FFF2-40B4-BE49-F238E27FC236}">
                <a16:creationId xmlns:a16="http://schemas.microsoft.com/office/drawing/2014/main" id="{84A54DC0-716E-B943-BA04-E8ECEB65C3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037" r="30856" b="1"/>
          <a:stretch/>
        </p:blipFill>
        <p:spPr>
          <a:xfrm>
            <a:off x="643192" y="645106"/>
            <a:ext cx="5451627" cy="556466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2A565BD-1766-4317-876F-8C88B84DC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B88B546-B69B-4542-AEA9-870C56B7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41C125-D090-4512-84D4-62C8284A5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AF1C18B-2ECB-4214-8EB8-96470842B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3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2742A5F-E0E4-49B9-947A-D0158627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169D8A-49ED-4849-B778-0475EF373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C45041B-F017-F34D-9F81-585BBDC5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>
            <a:normAutofit/>
          </a:bodyPr>
          <a:lstStyle/>
          <a:p>
            <a:r>
              <a:rPr lang="pl-PL" i="1" dirty="0" err="1"/>
              <a:t>Caffè</a:t>
            </a:r>
            <a:r>
              <a:rPr lang="pl-PL" i="1" dirty="0"/>
              <a:t> </a:t>
            </a:r>
            <a:r>
              <a:rPr lang="pl-PL" i="1" dirty="0" err="1"/>
              <a:t>macchiato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429A19-8175-4242-A97C-4B03F8EA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86" y="2538919"/>
            <a:ext cx="4602152" cy="3596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i="1" dirty="0" err="1"/>
              <a:t>Caffè</a:t>
            </a:r>
            <a:r>
              <a:rPr lang="pl-PL" sz="2000" i="1" dirty="0"/>
              <a:t> </a:t>
            </a:r>
            <a:r>
              <a:rPr lang="pl-PL" sz="2000" i="1" dirty="0" err="1"/>
              <a:t>macchiato</a:t>
            </a:r>
            <a:r>
              <a:rPr lang="pl-PL" sz="2000" i="1" dirty="0"/>
              <a:t> </a:t>
            </a:r>
            <a:r>
              <a:rPr lang="pl-PL" sz="2000" dirty="0"/>
              <a:t>(czyt.: </a:t>
            </a:r>
            <a:r>
              <a:rPr lang="pl-PL" sz="2000" dirty="0" err="1"/>
              <a:t>makkiato</a:t>
            </a:r>
            <a:r>
              <a:rPr lang="pl-PL" sz="2000" dirty="0"/>
              <a:t>) uzyskuje się przez dodanie kropli mleka do klasycznej kawy </a:t>
            </a:r>
            <a:r>
              <a:rPr lang="pl-PL" sz="2000" i="1" dirty="0"/>
              <a:t>espresso </a:t>
            </a:r>
            <a:r>
              <a:rPr lang="pl-PL" sz="2000" dirty="0"/>
              <a:t>(fot. 1). Przymiotnik </a:t>
            </a:r>
            <a:r>
              <a:rPr lang="pl-PL" sz="2000" i="1" dirty="0" err="1"/>
              <a:t>macchiato</a:t>
            </a:r>
            <a:r>
              <a:rPr lang="pl-PL" sz="2000" dirty="0"/>
              <a:t> oznacza nic innego jak </a:t>
            </a:r>
            <a:r>
              <a:rPr lang="pl-PL" sz="2000" i="1" dirty="0"/>
              <a:t>poplamiony</a:t>
            </a:r>
            <a:r>
              <a:rPr lang="pl-PL" sz="2000" dirty="0"/>
              <a:t>. Jest to więc </a:t>
            </a:r>
            <a:r>
              <a:rPr lang="pl-PL" sz="2000" i="1" dirty="0"/>
              <a:t>espresso</a:t>
            </a:r>
            <a:r>
              <a:rPr lang="pl-PL" sz="2000" dirty="0"/>
              <a:t> poplamione kroplą mleka. </a:t>
            </a:r>
          </a:p>
          <a:p>
            <a:pPr marL="0" indent="0" algn="ctr">
              <a:buNone/>
            </a:pPr>
            <a:r>
              <a:rPr lang="pl-PL" sz="2000" dirty="0"/>
              <a:t>Istnieje również wersja odwrotna, mianowicie </a:t>
            </a:r>
            <a:r>
              <a:rPr lang="pl-PL" sz="2000" i="1" dirty="0"/>
              <a:t>latte </a:t>
            </a:r>
            <a:r>
              <a:rPr lang="pl-PL" sz="2000" i="1" dirty="0" err="1"/>
              <a:t>macchiato</a:t>
            </a:r>
            <a:r>
              <a:rPr lang="pl-PL" sz="2000" i="1" dirty="0"/>
              <a:t> </a:t>
            </a:r>
            <a:r>
              <a:rPr lang="pl-PL" sz="2000" dirty="0"/>
              <a:t>(fot. 2). W tym przypadku mówimy o mleku poplamionym kroplą kawy.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BBEC7D-2853-4D0C-9239-541F862C1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CA3A81-3664-42EF-A8EC-40B40A51E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az 14" descr="Obraz zawierający kubek, stół, szkło, siedzi&#10;&#10;Opis wygenerowany automatycznie">
            <a:extLst>
              <a:ext uri="{FF2B5EF4-FFF2-40B4-BE49-F238E27FC236}">
                <a16:creationId xmlns:a16="http://schemas.microsoft.com/office/drawing/2014/main" id="{25E2FC83-A416-F649-AA43-716F799A6D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766" r="-3" b="-3"/>
          <a:stretch/>
        </p:blipFill>
        <p:spPr>
          <a:xfrm>
            <a:off x="8245165" y="3209731"/>
            <a:ext cx="3716680" cy="3396343"/>
          </a:xfrm>
          <a:prstGeom prst="rect">
            <a:avLst/>
          </a:prstGeom>
        </p:spPr>
      </p:pic>
      <p:pic>
        <p:nvPicPr>
          <p:cNvPr id="9" name="Obraz 8" descr="Obraz zawierający kubek, kawa, stół, talerz&#10;&#10;Opis wygenerowany automatycznie">
            <a:extLst>
              <a:ext uri="{FF2B5EF4-FFF2-40B4-BE49-F238E27FC236}">
                <a16:creationId xmlns:a16="http://schemas.microsoft.com/office/drawing/2014/main" id="{B1845EFC-A6E9-B24F-95B9-13D051E8E4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7886" r="3" b="4"/>
          <a:stretch/>
        </p:blipFill>
        <p:spPr>
          <a:xfrm>
            <a:off x="6013956" y="282258"/>
            <a:ext cx="3950144" cy="3749831"/>
          </a:xfrm>
          <a:custGeom>
            <a:avLst/>
            <a:gdLst/>
            <a:ahLst/>
            <a:cxnLst/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861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730" y="311577"/>
            <a:ext cx="8531352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255C63-80AE-C34C-8E9E-EE1BEDF7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anchor="b">
            <a:normAutofit/>
          </a:bodyPr>
          <a:lstStyle/>
          <a:p>
            <a:r>
              <a:rPr lang="pl-PL" sz="2400" i="1" dirty="0" err="1">
                <a:solidFill>
                  <a:schemeClr val="tx1"/>
                </a:solidFill>
              </a:rPr>
              <a:t>Caffè</a:t>
            </a:r>
            <a:r>
              <a:rPr lang="pl-PL" sz="2400" i="1" dirty="0">
                <a:solidFill>
                  <a:schemeClr val="tx1"/>
                </a:solidFill>
              </a:rPr>
              <a:t> espresso </a:t>
            </a:r>
            <a:r>
              <a:rPr lang="pl-PL" sz="2400" i="1" dirty="0" err="1">
                <a:solidFill>
                  <a:schemeClr val="tx1"/>
                </a:solidFill>
              </a:rPr>
              <a:t>decaffeinato</a:t>
            </a:r>
            <a:br>
              <a:rPr lang="pl-PL" sz="2400" i="1" dirty="0">
                <a:solidFill>
                  <a:schemeClr val="tx1"/>
                </a:solidFill>
              </a:rPr>
            </a:b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 descr="Obraz zawierający kubek, kawa, stół, siedzi&#10;&#10;Opis wygenerowany automatycznie">
            <a:extLst>
              <a:ext uri="{FF2B5EF4-FFF2-40B4-BE49-F238E27FC236}">
                <a16:creationId xmlns:a16="http://schemas.microsoft.com/office/drawing/2014/main" id="{5EC2ECBA-ED20-A241-AD47-83D6BA466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0720" r="-1" b="-1"/>
          <a:stretch/>
        </p:blipFill>
        <p:spPr>
          <a:xfrm>
            <a:off x="487321" y="476169"/>
            <a:ext cx="8202168" cy="605332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329FB2-4141-4CA7-90C7-38C7C3C2D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2149813"/>
            <a:ext cx="2247090" cy="40467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i="1" dirty="0" err="1"/>
              <a:t>Caffè</a:t>
            </a:r>
            <a:r>
              <a:rPr lang="pl-PL" i="1" dirty="0"/>
              <a:t> espresso </a:t>
            </a:r>
            <a:r>
              <a:rPr lang="pl-PL" i="1" dirty="0" err="1"/>
              <a:t>decaffeinato</a:t>
            </a:r>
            <a:r>
              <a:rPr lang="pl-PL" i="1" dirty="0"/>
              <a:t> </a:t>
            </a:r>
            <a:r>
              <a:rPr lang="pl-PL" dirty="0"/>
              <a:t>to</a:t>
            </a:r>
            <a:r>
              <a:rPr lang="pl-PL" i="1" dirty="0"/>
              <a:t> </a:t>
            </a:r>
            <a:r>
              <a:rPr lang="pl-PL" dirty="0"/>
              <a:t>włoska kawa bezkofeinowa. Powstaje dzięki zastosowaniu specjalnej mieszanki, z której została wyekstrahowana kofeina. Smak powinien być taki sam jak </a:t>
            </a:r>
            <a:r>
              <a:rPr lang="pl-PL" i="1" dirty="0"/>
              <a:t>espresso</a:t>
            </a:r>
            <a:r>
              <a:rPr lang="pl-PL" dirty="0"/>
              <a:t>, ale smakosze kawy często wyczuwają różnice.</a:t>
            </a:r>
            <a:endParaRPr lang="pl-PL" i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6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02A701-3B34-7D40-ABDF-74DEF2CE7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pl-PL" i="1" dirty="0"/>
              <a:t>Cappuccino</a:t>
            </a:r>
            <a:endParaRPr lang="pl-P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1C0E9-4187-482F-9E57-6F626A9C4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kubek, kawa, stół, talerz&#10;&#10;Opis wygenerowany automatycznie">
            <a:extLst>
              <a:ext uri="{FF2B5EF4-FFF2-40B4-BE49-F238E27FC236}">
                <a16:creationId xmlns:a16="http://schemas.microsoft.com/office/drawing/2014/main" id="{9B452635-9D53-DA46-86C8-C9F48E3F6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939" r="22212" b="2"/>
          <a:stretch/>
        </p:blipFill>
        <p:spPr>
          <a:xfrm>
            <a:off x="682005" y="233264"/>
            <a:ext cx="2426907" cy="375562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5D494F4-DB8B-4D3D-A107-4E84A0B74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FC58BE-64BA-44F6-B62D-AA29B1BF6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zewnętrzne, budynek, osoba, odzież&#10;&#10;Opis wygenerowany automatycznie">
            <a:extLst>
              <a:ext uri="{FF2B5EF4-FFF2-40B4-BE49-F238E27FC236}">
                <a16:creationId xmlns:a16="http://schemas.microsoft.com/office/drawing/2014/main" id="{CF20A076-F97A-C94C-A550-2499E5D6F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05519" y="2874858"/>
            <a:ext cx="2496119" cy="374987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627F77-A864-48D4-B50D-37A212250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715" y="1767016"/>
            <a:ext cx="4975631" cy="47573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l-PL" sz="1600" i="1" dirty="0"/>
              <a:t>Cappuccino</a:t>
            </a:r>
            <a:r>
              <a:rPr lang="pl-PL" sz="1600" dirty="0"/>
              <a:t> (fot. 1) to wersja kawy spożywana </a:t>
            </a:r>
            <a:r>
              <a:rPr lang="pl-PL" sz="1600" u="sng" dirty="0"/>
              <a:t>wyłącznie podczas śniadania</a:t>
            </a:r>
            <a:r>
              <a:rPr lang="pl-PL" sz="1600" dirty="0"/>
              <a:t>. Do tego napoju zwykle dobrze jest dodać rogalika lub bułeczkę </a:t>
            </a:r>
            <a:r>
              <a:rPr lang="pl-PL" sz="1600" dirty="0" err="1"/>
              <a:t>brioche</a:t>
            </a:r>
            <a:r>
              <a:rPr lang="pl-PL" sz="1600" dirty="0"/>
              <a:t>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600" dirty="0"/>
              <a:t>Legenda głosi – ale nie ma na to żadnych udokumentowanych dowodów -, że </a:t>
            </a:r>
            <a:r>
              <a:rPr lang="pl-PL" sz="1600" i="1" dirty="0"/>
              <a:t>cappuccino</a:t>
            </a:r>
            <a:r>
              <a:rPr lang="pl-PL" sz="1600" dirty="0"/>
              <a:t> zawdzięczamy zakonnikowi - kapucynowi Marco </a:t>
            </a:r>
            <a:r>
              <a:rPr lang="pl-PL" sz="1600" dirty="0" err="1"/>
              <a:t>d'Aviano</a:t>
            </a:r>
            <a:r>
              <a:rPr lang="pl-PL" sz="1600" dirty="0"/>
              <a:t>. Będąc w sklepie Georga </a:t>
            </a:r>
            <a:r>
              <a:rPr lang="pl-PL" sz="1600" dirty="0" err="1"/>
              <a:t>Michaelowitza</a:t>
            </a:r>
            <a:r>
              <a:rPr lang="pl-PL" sz="1600" dirty="0"/>
              <a:t>, skosztował kawy przygotowanej z worków zdobytych po zwycięstwie wojennym z Turkami w 1683 roku. Uważał, że napój jest zbyt gorzki, dodał zatem trochę mleka. I tak wynalazł to, co obecnie nazywamy </a:t>
            </a:r>
            <a:r>
              <a:rPr lang="pl-PL" sz="1600" i="1" dirty="0"/>
              <a:t>cappuccino</a:t>
            </a:r>
            <a:r>
              <a:rPr lang="pl-PL" sz="1600" dirty="0"/>
              <a:t>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600" dirty="0"/>
              <a:t>Nazwa zaczerpnięta jest od habitu kapucynów (fot. 2), brązowych jak sama kawa ze spienionym kapturkiem w kolorze sznura, który przepasuje zakonnika. Stąd też Włosi mówią </a:t>
            </a:r>
            <a:r>
              <a:rPr lang="pl-PL" sz="1600" i="1" dirty="0" err="1"/>
              <a:t>cappuccio</a:t>
            </a:r>
            <a:r>
              <a:rPr lang="pl-PL" sz="1600" dirty="0"/>
              <a:t> na znane i lubiane wszędzie </a:t>
            </a:r>
            <a:r>
              <a:rPr lang="pl-PL" sz="1600" i="1" dirty="0"/>
              <a:t>cappuccino</a:t>
            </a:r>
            <a:r>
              <a:rPr lang="pl-PL" sz="1600" dirty="0"/>
              <a:t> (</a:t>
            </a:r>
            <a:r>
              <a:rPr lang="pl-PL" sz="1600" i="1" dirty="0" err="1"/>
              <a:t>cappuccio</a:t>
            </a:r>
            <a:r>
              <a:rPr lang="pl-PL" sz="1600" dirty="0"/>
              <a:t> – wł. kaptur).</a:t>
            </a:r>
          </a:p>
        </p:txBody>
      </p:sp>
    </p:spTree>
    <p:extLst>
      <p:ext uri="{BB962C8B-B14F-4D97-AF65-F5344CB8AC3E}">
        <p14:creationId xmlns:p14="http://schemas.microsoft.com/office/powerpoint/2010/main" val="429236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C8DCBC9-E0DE-46B3-8FAE-C5C151378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65285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D2C49D8-2020-7A47-9994-20725D31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pl-PL" dirty="0"/>
              <a:t>Przygotowanie </a:t>
            </a:r>
            <a:r>
              <a:rPr lang="pl-PL" i="1" dirty="0"/>
              <a:t>cappuccino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CA3D6B-5F71-436E-AFE4-A801974E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l-PL" sz="2000" dirty="0"/>
              <a:t>Głównym składnikiem </a:t>
            </a:r>
            <a:r>
              <a:rPr lang="pl-PL" sz="2000" i="1" dirty="0"/>
              <a:t>cappuccino</a:t>
            </a:r>
            <a:r>
              <a:rPr lang="pl-PL" sz="2000" dirty="0"/>
              <a:t> jest mleko -  </a:t>
            </a:r>
            <a:r>
              <a:rPr lang="pl-PL" sz="2000" i="1" dirty="0"/>
              <a:t>cappuccino</a:t>
            </a:r>
            <a:r>
              <a:rPr lang="pl-PL" sz="2000" dirty="0"/>
              <a:t> to 25 ml kawy i aż 125 ml mleka. Spienione do obfitej mlecznej piany, którą na koniec przyozdabiamy odrobiną gorzkiego kakao lub cynamonu. Oto </a:t>
            </a:r>
            <a:r>
              <a:rPr lang="pl-PL" sz="2000" i="1" dirty="0"/>
              <a:t>cappuccino</a:t>
            </a:r>
            <a:r>
              <a:rPr lang="pl-PL" sz="2000" dirty="0"/>
              <a:t>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2000" dirty="0"/>
              <a:t>Ponadto, aby było wyjątkowe, pianka jest dekorowana przez kreatywne ręce baristy. Tak narodziło się </a:t>
            </a:r>
            <a:r>
              <a:rPr lang="pl-PL" sz="2000" i="1" dirty="0"/>
              <a:t>latte art</a:t>
            </a:r>
            <a:r>
              <a:rPr lang="pl-PL" sz="2000" dirty="0"/>
              <a:t>, czyli tworzenie projektów i dekoracji, które powstały z wykorzystania mleka. I tak można skosztować </a:t>
            </a:r>
            <a:r>
              <a:rPr lang="pl-PL" sz="2000" i="1" dirty="0"/>
              <a:t>cappuccino</a:t>
            </a:r>
            <a:r>
              <a:rPr lang="pl-PL" sz="2000" dirty="0"/>
              <a:t> z pianką mleczną, ozdobioną liśćmi, serduszkami, gwiazdkami itp.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5" name="Symbol zastępczy zawartości 4" descr="Obraz zawierający kubek, talerz, stół, kawa&#10;&#10;Opis wygenerowany automatycznie">
            <a:extLst>
              <a:ext uri="{FF2B5EF4-FFF2-40B4-BE49-F238E27FC236}">
                <a16:creationId xmlns:a16="http://schemas.microsoft.com/office/drawing/2014/main" id="{C67EC8C8-82D7-E642-B25A-448756977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980" r="8624" b="1"/>
          <a:stretch/>
        </p:blipFill>
        <p:spPr>
          <a:xfrm>
            <a:off x="7903029" y="237745"/>
            <a:ext cx="4058758" cy="3191256"/>
          </a:xfrm>
          <a:prstGeom prst="rect">
            <a:avLst/>
          </a:prstGeom>
        </p:spPr>
      </p:pic>
      <p:pic>
        <p:nvPicPr>
          <p:cNvPr id="8" name="Obraz 7" descr="Obraz zawierający kubek, wewnątrz, stół, siedzi&#10;&#10;Opis wygenerowany automatycznie">
            <a:extLst>
              <a:ext uri="{FF2B5EF4-FFF2-40B4-BE49-F238E27FC236}">
                <a16:creationId xmlns:a16="http://schemas.microsoft.com/office/drawing/2014/main" id="{3987C687-5CDF-D747-A3BD-429FBF3498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016" r="1" b="10359"/>
          <a:stretch/>
        </p:blipFill>
        <p:spPr>
          <a:xfrm>
            <a:off x="7903029" y="3429002"/>
            <a:ext cx="4058758" cy="31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3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34ED80E-5E3B-EE40-A823-B8CF4C3245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586" b="251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755E9AF-B311-D94E-BB76-595D5E29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pl-PL" i="1" dirty="0" err="1"/>
              <a:t>Caffè</a:t>
            </a:r>
            <a:r>
              <a:rPr lang="pl-PL" i="1" dirty="0"/>
              <a:t> </a:t>
            </a:r>
            <a:r>
              <a:rPr lang="pl-PL" i="1" dirty="0" err="1"/>
              <a:t>americano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03C947-A437-AB42-A9E9-AF16C32F8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 roku na rok rośnie liczba osób, nawet Włochów, którzy wolą wypić dużą filiżankę amerykańskiej kawy zamiast klasycznej filiżanki </a:t>
            </a:r>
            <a:r>
              <a:rPr lang="pl-PL" i="1" dirty="0"/>
              <a:t>espresso</a:t>
            </a:r>
            <a:r>
              <a:rPr lang="pl-PL" dirty="0"/>
              <a:t>. Większość z tych osób, zasmakowało w </a:t>
            </a:r>
            <a:r>
              <a:rPr lang="pl-PL" i="1" dirty="0" err="1"/>
              <a:t>americano</a:t>
            </a:r>
            <a:r>
              <a:rPr lang="pl-PL" dirty="0"/>
              <a:t> podczas zagranicznych podróży. I niejeden Włoch wraca do ojczyzny z nieodpartą chęcią ponownego napicia się filiżanki </a:t>
            </a:r>
            <a:r>
              <a:rPr lang="pl-PL" i="1" dirty="0" err="1"/>
              <a:t>caffè</a:t>
            </a:r>
            <a:r>
              <a:rPr lang="pl-PL" i="1" dirty="0"/>
              <a:t> </a:t>
            </a:r>
            <a:r>
              <a:rPr lang="pl-PL" i="1" dirty="0" err="1"/>
              <a:t>americano</a:t>
            </a:r>
            <a:r>
              <a:rPr lang="pl-PL" dirty="0"/>
              <a:t>, której przed wyjazdem przysięgali nienawidzić. Tak </a:t>
            </a:r>
            <a:r>
              <a:rPr lang="pl-PL" i="1" dirty="0" err="1"/>
              <a:t>caffè</a:t>
            </a:r>
            <a:r>
              <a:rPr lang="pl-PL" i="1" dirty="0"/>
              <a:t> </a:t>
            </a:r>
            <a:r>
              <a:rPr lang="pl-PL" i="1" dirty="0" err="1"/>
              <a:t>americano</a:t>
            </a:r>
            <a:r>
              <a:rPr lang="pl-PL" i="1" dirty="0"/>
              <a:t> </a:t>
            </a:r>
            <a:r>
              <a:rPr lang="pl-PL" dirty="0"/>
              <a:t>zagościło na dobre we Włoszech. Choć dla rodowitych Włochów wciąż pozostaje produktem importowanym, przejawem negatywnego wpływu Hollywood i symbolem kulturowej dominacji USA.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137462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A0CD3C-74A0-8C4C-9A27-DDF86857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err="1"/>
              <a:t>caffè</a:t>
            </a:r>
            <a:r>
              <a:rPr lang="pl-PL" i="1" dirty="0"/>
              <a:t> </a:t>
            </a:r>
            <a:r>
              <a:rPr lang="pl-PL" i="1" dirty="0" err="1"/>
              <a:t>americano</a:t>
            </a:r>
            <a:r>
              <a:rPr lang="pl-PL" i="1" dirty="0"/>
              <a:t> vs. espresso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11C6DE-3056-B44B-947C-D27A182A9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i="1" dirty="0"/>
              <a:t>Espresso</a:t>
            </a:r>
            <a:r>
              <a:rPr lang="pl-PL" dirty="0"/>
              <a:t> otrzymywana jest poprzez gotowanie wody, w której znajduje się pachnąca mieszanka kawy. Amerykański odpowiednik powstaje natomiast przez zalewanie kawy wrzątkiem. </a:t>
            </a:r>
            <a:r>
              <a:rPr lang="pl-PL" dirty="0" err="1"/>
              <a:t>C</a:t>
            </a:r>
            <a:r>
              <a:rPr lang="pl-PL" i="1" dirty="0" err="1"/>
              <a:t>affè</a:t>
            </a:r>
            <a:r>
              <a:rPr lang="pl-PL" i="1" dirty="0"/>
              <a:t> </a:t>
            </a:r>
            <a:r>
              <a:rPr lang="pl-PL" i="1" dirty="0" err="1"/>
              <a:t>americano</a:t>
            </a:r>
            <a:r>
              <a:rPr lang="pl-PL" i="1" dirty="0"/>
              <a:t> </a:t>
            </a:r>
            <a:r>
              <a:rPr lang="pl-PL" dirty="0"/>
              <a:t>jest z pewnością słabsza i mniej intensywna w smaku niż </a:t>
            </a:r>
            <a:r>
              <a:rPr lang="pl-PL" i="1" dirty="0"/>
              <a:t>espresso</a:t>
            </a:r>
            <a:r>
              <a:rPr lang="pl-PL" dirty="0"/>
              <a:t>. Również z tego powodu wielu Włochów uważa ją za nikczemną, rozcieńczoną kawę. Ze względu na lekką konsystencję i mniej aromatyczny oraz skoncentrowany smak </a:t>
            </a:r>
            <a:r>
              <a:rPr lang="pl-PL" i="1" dirty="0" err="1"/>
              <a:t>caffè</a:t>
            </a:r>
            <a:r>
              <a:rPr lang="pl-PL" i="1" dirty="0"/>
              <a:t> </a:t>
            </a:r>
            <a:r>
              <a:rPr lang="pl-PL" i="1" dirty="0" err="1"/>
              <a:t>americano</a:t>
            </a:r>
            <a:r>
              <a:rPr lang="pl-PL" i="1" dirty="0"/>
              <a:t> </a:t>
            </a:r>
            <a:r>
              <a:rPr lang="pl-PL" dirty="0"/>
              <a:t>jest podawana w dużych filiżankach, mniej więcej tak dużych, jak te, które Włosi zwykli używać do </a:t>
            </a:r>
            <a:r>
              <a:rPr lang="pl-PL" i="1" dirty="0"/>
              <a:t>cappuccino</a:t>
            </a:r>
            <a:r>
              <a:rPr lang="pl-PL" dirty="0"/>
              <a:t>. Kawa amerykańska zachowuje jednak te same właściwości, korzyści i takie same zagrożenia jak kawa </a:t>
            </a:r>
            <a:r>
              <a:rPr lang="pl-PL" i="1" dirty="0"/>
              <a:t>espresso</a:t>
            </a:r>
            <a:r>
              <a:rPr lang="pl-PL" dirty="0"/>
              <a:t>. Tak więc różnica między </a:t>
            </a:r>
            <a:r>
              <a:rPr lang="pl-PL" i="1" dirty="0"/>
              <a:t>espresso</a:t>
            </a:r>
            <a:r>
              <a:rPr lang="pl-PL" dirty="0"/>
              <a:t> a </a:t>
            </a:r>
            <a:r>
              <a:rPr lang="pl-PL" i="1" dirty="0" err="1"/>
              <a:t>caffè</a:t>
            </a:r>
            <a:r>
              <a:rPr lang="pl-PL" i="1" dirty="0"/>
              <a:t> </a:t>
            </a:r>
            <a:r>
              <a:rPr lang="pl-PL" i="1" dirty="0" err="1"/>
              <a:t>americano</a:t>
            </a:r>
            <a:r>
              <a:rPr lang="pl-PL" i="1" dirty="0"/>
              <a:t> </a:t>
            </a:r>
            <a:r>
              <a:rPr lang="pl-PL" dirty="0"/>
              <a:t>polega na sposobie przygotowania, konsystencji i smaku. Oczywiście powstanie innego smaku i tekstury niż klasyczna kawa </a:t>
            </a:r>
            <a:r>
              <a:rPr lang="pl-PL" i="1" dirty="0"/>
              <a:t>espresso</a:t>
            </a:r>
            <a:r>
              <a:rPr lang="pl-PL" dirty="0"/>
              <a:t> jest głównie spowodowane mieszanką kawy amerykańskiej i jej różnicami w stosunku do tradycyjnych mieszanek, używanych do przygotowania </a:t>
            </a:r>
            <a:r>
              <a:rPr lang="pl-PL" i="1" dirty="0"/>
              <a:t>espresso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0585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742A5F-E0E4-49B9-947A-D0158627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169D8A-49ED-4849-B778-0475EF373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4C2F08-7D5B-6B4C-B381-71DB3ABF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>
            <a:normAutofit/>
          </a:bodyPr>
          <a:lstStyle/>
          <a:p>
            <a:r>
              <a:rPr lang="pl-PL" i="1" dirty="0" err="1"/>
              <a:t>Caffè</a:t>
            </a:r>
            <a:r>
              <a:rPr lang="pl-PL" i="1" dirty="0"/>
              <a:t> </a:t>
            </a:r>
            <a:r>
              <a:rPr lang="pl-PL" i="1" dirty="0" err="1"/>
              <a:t>freddo</a:t>
            </a:r>
            <a:br>
              <a:rPr lang="pl-PL" i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2EDBF1-CEF0-3E4E-BF14-7C81CF0E6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32" y="1767016"/>
            <a:ext cx="5450168" cy="43687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l-PL" sz="1500" dirty="0"/>
              <a:t>Podczas parnych i gorących letnich dni delektowanie się pyszną zimną kawą (</a:t>
            </a:r>
            <a:r>
              <a:rPr lang="pl-PL" sz="1500" dirty="0" err="1"/>
              <a:t>freddo</a:t>
            </a:r>
            <a:r>
              <a:rPr lang="pl-PL" sz="1500" dirty="0"/>
              <a:t> – wł. zimny) może być bardzo orzeźwiające. Gorąca kawa jest zawsze najpopularniejszym i najczęściej spożywanym napojem. Ale w intensywnych promieniach słońca wiele osób nie może jej tak dużo pić. Dlatego z biegiem czasu coraz więcej barów próbowało zrekompensować tę niedogodność, tworząc dwa główne rodzaje mrożonej kawy: </a:t>
            </a:r>
            <a:r>
              <a:rPr lang="pl-PL" sz="1500" i="1" dirty="0" err="1"/>
              <a:t>granita</a:t>
            </a:r>
            <a:r>
              <a:rPr lang="pl-PL" sz="1500" i="1" dirty="0"/>
              <a:t> di </a:t>
            </a:r>
            <a:r>
              <a:rPr lang="pl-PL" sz="1500" i="1" dirty="0" err="1"/>
              <a:t>caffè</a:t>
            </a:r>
            <a:r>
              <a:rPr lang="pl-PL" sz="1500" i="1" dirty="0"/>
              <a:t> </a:t>
            </a:r>
            <a:r>
              <a:rPr lang="pl-PL" sz="1500" dirty="0"/>
              <a:t>(kawę </a:t>
            </a:r>
            <a:r>
              <a:rPr lang="pl-PL" sz="1500" dirty="0" err="1"/>
              <a:t>granita</a:t>
            </a:r>
            <a:r>
              <a:rPr lang="pl-PL" sz="1500" dirty="0"/>
              <a:t>) oraz </a:t>
            </a:r>
            <a:r>
              <a:rPr lang="pl-PL" sz="1500" i="1" dirty="0" err="1"/>
              <a:t>caffè</a:t>
            </a:r>
            <a:r>
              <a:rPr lang="pl-PL" sz="1500" i="1" dirty="0"/>
              <a:t> del </a:t>
            </a:r>
            <a:r>
              <a:rPr lang="pl-PL" sz="1500" i="1" dirty="0" err="1"/>
              <a:t>nonno</a:t>
            </a:r>
            <a:r>
              <a:rPr lang="pl-PL" sz="1500" i="1" dirty="0"/>
              <a:t> </a:t>
            </a:r>
            <a:r>
              <a:rPr lang="pl-PL" sz="1500" dirty="0"/>
              <a:t>(kawę dziadka).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500" dirty="0"/>
              <a:t>Kawa </a:t>
            </a:r>
            <a:r>
              <a:rPr lang="pl-PL" sz="1500" i="1" dirty="0" err="1"/>
              <a:t>granita</a:t>
            </a:r>
            <a:r>
              <a:rPr lang="pl-PL" sz="1500" i="1" dirty="0"/>
              <a:t> </a:t>
            </a:r>
            <a:r>
              <a:rPr lang="pl-PL" sz="1500" dirty="0"/>
              <a:t>to nic innego jak tradycyjna kawa zmrożona w lodówce przez około godzinę i podawana z dodatkiem bitej śmietany (fot. 2). Natomiast kawa dziadka to wersja kawy wyłącznie dla dorosłych! Powstaje z 8-9 filiżanek </a:t>
            </a:r>
            <a:r>
              <a:rPr lang="pl-PL" sz="1500" i="1" dirty="0"/>
              <a:t>espresso</a:t>
            </a:r>
            <a:r>
              <a:rPr lang="pl-PL" sz="1500" dirty="0"/>
              <a:t> z dodatkiem cukru i rumu. Kawę wstawiamy do lodówki na około 2 godziny. Następnie dodajemy schłodzoną, zmiksowaną razem z wanilią do puszystego kremu śmietanę. Wszystko łączymy i miksujemy przez kolejne 2 minuty. </a:t>
            </a:r>
            <a:r>
              <a:rPr lang="pl-PL" sz="1500" i="1" dirty="0" err="1"/>
              <a:t>Caffè</a:t>
            </a:r>
            <a:r>
              <a:rPr lang="pl-PL" sz="1500" i="1" dirty="0"/>
              <a:t> del </a:t>
            </a:r>
            <a:r>
              <a:rPr lang="pl-PL" sz="1500" i="1" dirty="0" err="1"/>
              <a:t>nonno</a:t>
            </a:r>
            <a:r>
              <a:rPr lang="pl-PL" sz="1500" i="1" dirty="0"/>
              <a:t> </a:t>
            </a:r>
            <a:r>
              <a:rPr lang="pl-PL" sz="1500" dirty="0"/>
              <a:t>jest gotowa do podania (fot.1).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BBEC7D-2853-4D0C-9239-541F862C1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CA3A81-3664-42EF-A8EC-40B40A51E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budynek, żywność, stół, siedzi&#10;&#10;Opis wygenerowany automatycznie">
            <a:extLst>
              <a:ext uri="{FF2B5EF4-FFF2-40B4-BE49-F238E27FC236}">
                <a16:creationId xmlns:a16="http://schemas.microsoft.com/office/drawing/2014/main" id="{0D2B004E-A60A-0247-9024-73E88B102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837" r="7199" b="-3"/>
          <a:stretch/>
        </p:blipFill>
        <p:spPr>
          <a:xfrm>
            <a:off x="8245165" y="3209731"/>
            <a:ext cx="3716680" cy="3396343"/>
          </a:xfrm>
          <a:prstGeom prst="rect">
            <a:avLst/>
          </a:prstGeom>
        </p:spPr>
      </p:pic>
      <p:pic>
        <p:nvPicPr>
          <p:cNvPr id="8" name="Obraz 7" descr="Obraz zawierający kubek, stół, żywność, siedzi&#10;&#10;Opis wygenerowany automatycznie">
            <a:extLst>
              <a:ext uri="{FF2B5EF4-FFF2-40B4-BE49-F238E27FC236}">
                <a16:creationId xmlns:a16="http://schemas.microsoft.com/office/drawing/2014/main" id="{F5CE7C76-1A63-964B-A346-3E3E93CB9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777" r="8214" b="-3"/>
          <a:stretch/>
        </p:blipFill>
        <p:spPr>
          <a:xfrm>
            <a:off x="6013956" y="282258"/>
            <a:ext cx="3950144" cy="3749831"/>
          </a:xfrm>
          <a:custGeom>
            <a:avLst/>
            <a:gdLst/>
            <a:ahLst/>
            <a:cxnLst/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3301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834A5A-89F9-6C40-8006-DA5BB6FF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236201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9" name="Obraz 8" descr="Obraz zawierający drewniane, kawa, stół, kubek&#10;&#10;Opis wygenerowany automatycznie">
            <a:extLst>
              <a:ext uri="{FF2B5EF4-FFF2-40B4-BE49-F238E27FC236}">
                <a16:creationId xmlns:a16="http://schemas.microsoft.com/office/drawing/2014/main" id="{D7D3A1B6-841A-5C4C-A787-2D27CFC6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942" r="5643" b="-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760A87-120A-C94B-A8A3-3C0B1BD2E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014151"/>
            <a:ext cx="4602152" cy="4121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/>
              <a:t>To są główne rodzaje kawy. A Wy? Czy znacie inne? Jaki jest Wasz ulubiony rodzaj kawy?</a:t>
            </a:r>
          </a:p>
        </p:txBody>
      </p:sp>
    </p:spTree>
    <p:extLst>
      <p:ext uri="{BB962C8B-B14F-4D97-AF65-F5344CB8AC3E}">
        <p14:creationId xmlns:p14="http://schemas.microsoft.com/office/powerpoint/2010/main" val="1592632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8D9817-E603-9940-B191-0097EC25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 zajęć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8DAA24-916B-524B-8085-B18C8BDD7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pl-PL" dirty="0"/>
              <a:t>Treść: runda bez przymusu. Wychowankowie proszeni są o wypowiedź, co zapamiętali z zajęć, co było dla nich interesujące, nowe, trudne. Uczeń, jeśli nie chce brać udziału w dzieleniu, używa słowa </a:t>
            </a:r>
            <a:r>
              <a:rPr lang="pl-PL" i="1" dirty="0"/>
              <a:t>passo</a:t>
            </a:r>
            <a:r>
              <a:rPr lang="pl-PL" dirty="0"/>
              <a:t> (pas)</a:t>
            </a:r>
          </a:p>
          <a:p>
            <a:pPr marL="342900" indent="-342900">
              <a:buAutoNum type="arabicPeriod"/>
            </a:pPr>
            <a:r>
              <a:rPr lang="pl-PL" dirty="0"/>
              <a:t>Metody: Uczestnicy zajęć proszeni są o dokończenie poniższych zdań:</a:t>
            </a:r>
          </a:p>
          <a:p>
            <a:r>
              <a:rPr lang="pl-PL" i="1" dirty="0"/>
              <a:t>Dziś pomogło mi się uczyć…</a:t>
            </a:r>
          </a:p>
          <a:p>
            <a:r>
              <a:rPr lang="pl-PL" i="1" dirty="0"/>
              <a:t>Na lekcji najbardziej podobało mi się…</a:t>
            </a:r>
          </a:p>
          <a:p>
            <a:r>
              <a:rPr lang="pl-PL" i="1" dirty="0"/>
              <a:t>Chciałbym uczyć się przy pomocy….</a:t>
            </a:r>
          </a:p>
          <a:p>
            <a:r>
              <a:rPr lang="pl-PL" i="1" dirty="0"/>
              <a:t>W uczeniu/koncentracji przeszkadzało mi…</a:t>
            </a:r>
          </a:p>
          <a:p>
            <a:r>
              <a:rPr lang="pl-PL" i="1" dirty="0"/>
              <a:t>Aby to zapamiętać, potrzebuję…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3. Atmosfera na lekcji: termometr. Wychowankowie proszeni są o narysowanie termometru i postawienie kropki przy podziałce w miejscu, które najlepiej oddaje ich odczucia co do atmosfery na zajęciach. Im kropka jest bliżej 100 stopni, tym lepiej uczeń ocenia swoje samopoczucie, koncentrację na zajęciach.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994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4B1576-A74B-C74D-99F7-5659667BD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30887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936D704-5904-42AD-9DA1-E236DCE15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C0E2E8C7-AB6F-C743-97DC-2D83D76E6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7654" y="2408934"/>
            <a:ext cx="5367165" cy="205294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EB5701-5D4D-684C-9852-CE6BEDCA4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/>
              <a:t>Grazie per </a:t>
            </a:r>
            <a:r>
              <a:rPr lang="pl-PL" sz="2000" dirty="0" err="1"/>
              <a:t>esser</a:t>
            </a:r>
            <a:r>
              <a:rPr lang="pl-PL" sz="2000" dirty="0"/>
              <a:t> </a:t>
            </a:r>
            <a:r>
              <a:rPr lang="pl-PL" sz="2000" dirty="0" err="1"/>
              <a:t>stati</a:t>
            </a:r>
            <a:r>
              <a:rPr lang="pl-PL" sz="2000" dirty="0"/>
              <a:t> con </a:t>
            </a:r>
            <a:r>
              <a:rPr lang="pl-PL" sz="2000" dirty="0" err="1"/>
              <a:t>noi</a:t>
            </a:r>
            <a:r>
              <a:rPr lang="pl-PL" sz="2000" dirty="0"/>
              <a:t> </a:t>
            </a:r>
            <a:r>
              <a:rPr lang="pl-PL" sz="2000" dirty="0" err="1"/>
              <a:t>oggi</a:t>
            </a:r>
            <a:r>
              <a:rPr lang="pl-PL" sz="2000" dirty="0"/>
              <a:t>!</a:t>
            </a:r>
          </a:p>
          <a:p>
            <a:pPr marL="0" indent="0" algn="ctr">
              <a:buNone/>
            </a:pPr>
            <a:r>
              <a:rPr lang="pl-PL" sz="2000" dirty="0"/>
              <a:t>Dziękujemy za Waszą obecność </a:t>
            </a:r>
            <a:br>
              <a:rPr lang="pl-PL" sz="2000" dirty="0"/>
            </a:br>
            <a:r>
              <a:rPr lang="pl-PL" sz="2000" dirty="0"/>
              <a:t>i aktywność w dniu dzisiejszym!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Vi </a:t>
            </a:r>
            <a:r>
              <a:rPr lang="pl-PL" sz="2000" dirty="0" err="1"/>
              <a:t>invitiamo</a:t>
            </a:r>
            <a:r>
              <a:rPr lang="pl-PL" sz="2000" dirty="0"/>
              <a:t> al </a:t>
            </a:r>
            <a:r>
              <a:rPr lang="pl-PL" sz="2000" dirty="0" err="1"/>
              <a:t>prossimo</a:t>
            </a:r>
            <a:r>
              <a:rPr lang="pl-PL" sz="2000" dirty="0"/>
              <a:t> </a:t>
            </a:r>
            <a:r>
              <a:rPr lang="pl-PL" sz="2000" dirty="0" err="1"/>
              <a:t>incontro</a:t>
            </a:r>
            <a:r>
              <a:rPr lang="pl-PL" sz="2000" dirty="0"/>
              <a:t> con la </a:t>
            </a:r>
            <a:r>
              <a:rPr lang="pl-PL" sz="2000" dirty="0" err="1"/>
              <a:t>cultura</a:t>
            </a:r>
            <a:r>
              <a:rPr lang="pl-PL" sz="2000" dirty="0"/>
              <a:t> </a:t>
            </a:r>
            <a:r>
              <a:rPr lang="pl-PL" sz="2000" dirty="0" err="1"/>
              <a:t>italiana</a:t>
            </a:r>
            <a:r>
              <a:rPr lang="pl-PL" sz="2000" dirty="0"/>
              <a:t>. A </a:t>
            </a:r>
            <a:r>
              <a:rPr lang="pl-PL" sz="2000" dirty="0" err="1"/>
              <a:t>domani</a:t>
            </a:r>
            <a:r>
              <a:rPr lang="pl-PL" sz="2000" dirty="0"/>
              <a:t>!</a:t>
            </a:r>
          </a:p>
          <a:p>
            <a:pPr marL="0" indent="0" algn="ctr">
              <a:buNone/>
            </a:pPr>
            <a:r>
              <a:rPr lang="pl-PL" sz="2000" dirty="0"/>
              <a:t>Zapraszamy Was na kolejne spotkanie z włoską kulturą. Do jutra! </a:t>
            </a:r>
            <a:r>
              <a:rPr lang="pl-PL" sz="2000" dirty="0">
                <a:sym typeface="Wingdings" pitchFamily="2" charset="2"/>
              </a:rPr>
              <a:t>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5932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C6AA00-46AC-CE4B-9917-90A82F2D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pl-PL" sz="3600"/>
              <a:t>Temat: Łyk kawy… Tylko jakiej?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801759-361C-7B42-A376-1B0C732B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Nauczyciel prowadzący: </a:t>
            </a:r>
            <a:r>
              <a:rPr lang="pl-P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Anna Trzcińska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Miejsce i termin: </a:t>
            </a:r>
            <a:r>
              <a:rPr lang="pl-P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zajęcia online dla ZSS nr 78 w IPCZD, listopad 2020 r.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Grupa: </a:t>
            </a:r>
            <a:r>
              <a:rPr lang="pl-P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starsza wychowanków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Kompetencje kluczowe: </a:t>
            </a:r>
            <a:r>
              <a:rPr lang="pl-P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porozumiewanie się w języku ojczystym, umiejętność uczenia się, społeczne i obywatelskie, świadomość i ekspresja kulturowa, naukowe.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Cele ogólne: </a:t>
            </a:r>
            <a:r>
              <a:rPr lang="pl-P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zwrócenie uwagi na piękno i różnice otaczającego nas świata, rozwijanie poczucia estetyki i wrażliwości, rozwijanie zainteresowań związanych z kulturą innego narodu europejskiego, pobudzanie aktywności pacjentów, budowanie i wzmacnianie relacji z rodzicami, doskonalenie umiejętności pracy zdalnej.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Cele szczegółowe: </a:t>
            </a:r>
            <a:r>
              <a:rPr lang="pl-P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poznanie włoskich rodzajów kawy, pobudzanie aktywności umysłowej, stymulowanie koncentracji i uwagi, rozwijanie zainteresowań kulturowych.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Cele terapeutyczne: </a:t>
            </a:r>
            <a:r>
              <a:rPr lang="pl-P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łagodzenie napięć emocjonalnych związanych z leczeniem oraz z pobytem w szpitalu poprzez udział w zajęciach, rozpoznawanie swoich mocnych stron, rozwijanie szacunku do innych kultur i siebie, dostarczanie pozytywnych treści o sobie, budowanie poczucia bezpieczeństwa, szacunku i zaufania</a:t>
            </a:r>
          </a:p>
          <a:p>
            <a:pPr marL="0" indent="0">
              <a:lnSpc>
                <a:spcPct val="90000"/>
              </a:lnSpc>
              <a:buNone/>
            </a:pPr>
            <a:endParaRPr lang="pl-PL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35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C59DBE-3863-5342-9FF7-575CD3B1B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218173"/>
          </a:xfrm>
        </p:spPr>
        <p:txBody>
          <a:bodyPr>
            <a:normAutofit fontScale="90000"/>
          </a:bodyPr>
          <a:lstStyle/>
          <a:p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F4DEF0-3023-1840-896F-6723C9491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1263976"/>
            <a:ext cx="7245103" cy="449464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l-PL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Metody: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podająca – objaśnienia, polecenia. </a:t>
            </a:r>
          </a:p>
          <a:p>
            <a:pPr marL="0" indent="0">
              <a:buNone/>
            </a:pPr>
            <a:r>
              <a:rPr lang="pl-PL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Środki dydaktyczne: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prezentacja PowerPoint, linki: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https://www.sorsidicaffe.it/i-tipi-di-caffe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(dostęp: 17.11.2020), zdjęcia: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https://www.giornaledelcaffe.it/wp-content/uploads/2018/11/Degustazione-di-caffe.jpg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https://i1.wp.com/grandenapoli.it/wp-content/uploads/2015/05/tazza-di-caffe.jpg?resize=800%2C385&amp;ssl=1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https://www.bresciaatavola.it/wp-content/uploads/bresciaatavola.it/2018/04/Tazzina-di-caff%C3%A8-espresso.jpg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https://upload.wikimedia.org/wikipedia/commons/4/41/Espresso_BW_1.jpg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https://www.giornaledelcaffe.it/wp-content/uploads/2018/12/caff%C3%A8-filtro-3-1024x683.jpg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9"/>
              </a:rPr>
              <a:t>http://4.bp.blogspot.com/-xmaadwIDWe4/U-O9gPm6_-I/AAAAAAAAeac/4VAn_-LwwSM/s1600/ristretto.jpg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10"/>
              </a:rPr>
              <a:t>https://www.protocolo.org/extfiles/i-10355-cG.31085.1.jpg.pagespeed.ce.OOU-hiyTbg.jpg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11"/>
              </a:rPr>
              <a:t>https://upload.wikimedia.org/wikipedia/commons/c/c9/Espresso_macchiato_Chiang_Mai.JPG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12"/>
              </a:rPr>
              <a:t>http://2.bp.blogspot.com/-YmBC3ejPDiM/UZud-UnvrdI/AAAAAAAAL4k/r2aNqeaxGnw/s1600/1,+Caf%C3%A9+Latte+Macchiato,+cafe,+receta+de+cafe,+recetas+de+cocina,+recetas+caseras,.jpg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13"/>
              </a:rPr>
              <a:t>https://www.ricominciodaquattro.com/wp-content/uploads/2017/08/cop-caff%C3%A8.jpg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14"/>
              </a:rPr>
              <a:t>https://upload.wikimedia.org/wikipedia/commons/thumb/c/ca/Bled_%285081159596%29.jpg/219px-Bled_%285081159596%29.jpg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15"/>
              </a:rPr>
              <a:t>https://upload.wikimedia.org/wikipedia/commons/thumb/a/a3/Cappuccino_blue_table.jpg/1200px-Cappuccino_blue_table.jpg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16"/>
              </a:rPr>
              <a:t>https://upload.wikimedia.org/wikipedia/commons/thumb/7/7c/Cappuccino_Chiang_Mai.JPG/1200px-Cappuccino_Chiang_Mai.JPG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17"/>
              </a:rPr>
              <a:t>https://zero-media.s3.amazonaws.com/uploads/2015/07/caffe-tazza-d-oro-pantheon-roma-granita.jpg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  <a:hlinkClick r:id="rId18"/>
              </a:rPr>
              <a:t>https://www.giornaledelcaffe.it/wp-content/uploads/2019/11/pausa-caffe.jpg</a:t>
            </a:r>
            <a:r>
              <a:rPr lang="pl-PL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(dostęp: 17.11.2020)</a:t>
            </a:r>
          </a:p>
        </p:txBody>
      </p:sp>
    </p:spTree>
    <p:extLst>
      <p:ext uri="{BB962C8B-B14F-4D97-AF65-F5344CB8AC3E}">
        <p14:creationId xmlns:p14="http://schemas.microsoft.com/office/powerpoint/2010/main" val="318972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468587-7767-B844-B424-A9FCBF07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pl-PL" dirty="0"/>
              <a:t>Łyk kawy… Tylko jakiej?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Obraz 4" descr="Obraz zawierający kubek, kawa, stół, siedzi&#10;&#10;Opis wygenerowany automatycznie">
            <a:extLst>
              <a:ext uri="{FF2B5EF4-FFF2-40B4-BE49-F238E27FC236}">
                <a16:creationId xmlns:a16="http://schemas.microsoft.com/office/drawing/2014/main" id="{DADF3DC4-AE2E-D04A-8DDE-BEDBEAABB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563" r="45414" b="-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F2E859-6EB3-5A41-95A4-E6CCF6BFE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Kawa stała się obecnie najbardziej lubianym i najczęściej pijanym napojem na całym świecie. Być może dlatego, że z biegiem czasu wielu kreatywnych i pomysłowych eksperymentatorów, opatentowało niezliczone gatunki i odmiany kawy. Poza prostą różnicą w mieszankach, kawa różni się także sposobem przygotowania, składnikami użytymi do wzmocnienia jej smaku oraz sposobem podania.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342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kubek, kawa, stół, żywność&#10;&#10;Opis wygenerowany automatycznie">
            <a:extLst>
              <a:ext uri="{FF2B5EF4-FFF2-40B4-BE49-F238E27FC236}">
                <a16:creationId xmlns:a16="http://schemas.microsoft.com/office/drawing/2014/main" id="{0E23C7DF-5EB4-B645-AB25-DEF927635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253" r="20613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891D1FF4-7F97-4936-9A4C-9FB71D8F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B2E3FA-6CA1-664A-B4C9-AC2A10893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8856AE-B7CD-1243-9A6F-F6F03034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Coraz częściej, wchodząc do dowolnego baru, jesteśmy zdezorientowani ogromną liczbą różnych rodzajów kaw. Czym się kierować w wyborze, żeby nie wybierać losowo?</a:t>
            </a:r>
          </a:p>
          <a:p>
            <a:pPr marL="0" indent="0" algn="ctr">
              <a:buNone/>
            </a:pPr>
            <a:r>
              <a:rPr lang="pl-PL" dirty="0"/>
              <a:t>Poniżej postaramy się wymienić i opisać najbardziej znane i popularne rodzaje kaw. Zapraszamy! </a:t>
            </a:r>
            <a:r>
              <a:rPr lang="pl-PL" dirty="0">
                <a:sym typeface="Wingdings" pitchFamily="2" charset="2"/>
              </a:rPr>
              <a:t>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911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A6FEDA-5617-F149-A3FF-D96DED68E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pl-PL" i="1" dirty="0"/>
              <a:t>Espresso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Obraz 4" descr="Obraz zawierający kubek, kawa, stół, wewnątrz&#10;&#10;Opis wygenerowany automatycznie">
            <a:extLst>
              <a:ext uri="{FF2B5EF4-FFF2-40B4-BE49-F238E27FC236}">
                <a16:creationId xmlns:a16="http://schemas.microsoft.com/office/drawing/2014/main" id="{510B8C2B-C742-994A-9CD7-CFE1F16FD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366" r="22504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016A76-1CC6-5241-B48B-34152681C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162432"/>
            <a:ext cx="4602152" cy="397336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l-PL" sz="1400" i="1" dirty="0"/>
              <a:t>Espresso</a:t>
            </a:r>
            <a:r>
              <a:rPr lang="pl-PL" sz="1400" dirty="0"/>
              <a:t> to królowa włoskich kaw. To podstawa. Jak </a:t>
            </a:r>
            <a:r>
              <a:rPr lang="pl-PL" sz="1400" i="1" dirty="0"/>
              <a:t>pizza </a:t>
            </a:r>
            <a:r>
              <a:rPr lang="pl-PL" sz="1400" i="1" dirty="0" err="1"/>
              <a:t>margherita</a:t>
            </a:r>
            <a:r>
              <a:rPr lang="pl-PL" sz="1400" dirty="0"/>
              <a:t>, o której opowiemy wkrótce.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400" dirty="0"/>
              <a:t>O jakości </a:t>
            </a:r>
            <a:r>
              <a:rPr lang="pl-PL" sz="1400" i="1" dirty="0"/>
              <a:t>espresso</a:t>
            </a:r>
            <a:r>
              <a:rPr lang="pl-PL" sz="1400" dirty="0"/>
              <a:t> decyduje przede wszystkim świeżość mieszanki, dlatego zmieloną kawę warto trzymać w zamkniętym słoiku w lodówce. Ważne jest również równomierne zmielenie ziaren. Pomocny przy tym okaże się spiralny młynek do kawy. Wreszcie, nie bez znaczenia jest kształt filiżanki. Jej stożkowata forma pozwala zachować wysoką temperaturę kawy. </a:t>
            </a:r>
            <a:r>
              <a:rPr lang="pl-PL" sz="1400" i="1" dirty="0"/>
              <a:t>Espresso</a:t>
            </a:r>
            <a:r>
              <a:rPr lang="pl-PL" sz="1400" dirty="0"/>
              <a:t> można też podawać w szklanych filiżankach, ale podając ją w klasycznej porcelanowej, najlepiej podgrzanej, lepiej zachowuje intensywny smak i mocny aromat.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400" dirty="0"/>
              <a:t>Ilość kofeiny zawartej w tego rodzaju kawie różni się w zależności od użytej mieszanki i ilości wody. Biorąc pod uwagę ten ostatni czynnik możemy uzyskać różne rodzaje </a:t>
            </a:r>
            <a:r>
              <a:rPr lang="pl-PL" sz="1400" i="1" dirty="0"/>
              <a:t>espresso</a:t>
            </a:r>
            <a:r>
              <a:rPr lang="pl-PL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158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04789F1-5F3B-4DEE-BEAA-E70D1E08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3C3E38-DF85-49B0-BDB8-38728B091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5F504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Obraz 4" descr="Obraz zawierający kubek, kawa, osoba, wewnątrz&#10;&#10;Opis wygenerowany automatycznie">
            <a:extLst>
              <a:ext uri="{FF2B5EF4-FFF2-40B4-BE49-F238E27FC236}">
                <a16:creationId xmlns:a16="http://schemas.microsoft.com/office/drawing/2014/main" id="{DEB49BFE-12E3-3044-8B39-4EB2658E1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7481979-3A21-3848-8429-11C2A463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pl-PL" i="1" dirty="0" err="1"/>
              <a:t>Caffè</a:t>
            </a:r>
            <a:r>
              <a:rPr lang="pl-PL" i="1" dirty="0"/>
              <a:t> </a:t>
            </a:r>
            <a:r>
              <a:rPr lang="pl-PL" i="1" dirty="0" err="1"/>
              <a:t>lungo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4784CD-2095-7547-AE9B-5B49FD14F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/>
              <a:t>To duża kawa lub, tłumacząc dosłownie, długa (</a:t>
            </a:r>
            <a:r>
              <a:rPr lang="pl-PL" sz="2000" dirty="0" err="1"/>
              <a:t>lungo</a:t>
            </a:r>
            <a:r>
              <a:rPr lang="pl-PL" sz="2000" dirty="0"/>
              <a:t> – wł. długi). Przymiotnik ten obrazuje długi czas nalewania wody do filiżanki. Co za tym idzie, duża kawa ma więcej wody niż jest to w przypadku klasycznego </a:t>
            </a:r>
            <a:r>
              <a:rPr lang="pl-PL" sz="2000" i="1" dirty="0"/>
              <a:t>espresso</a:t>
            </a:r>
            <a:r>
              <a:rPr lang="pl-PL" sz="2000" dirty="0"/>
              <a:t>. Oczywiście aromat kawy wydaje się słabszy, jednak w przeciwieństwie do tego, co się zwykle uważa, w </a:t>
            </a:r>
            <a:r>
              <a:rPr lang="pl-PL" sz="2000" i="1" dirty="0" err="1"/>
              <a:t>caffè</a:t>
            </a:r>
            <a:r>
              <a:rPr lang="pl-PL" sz="2000" i="1" dirty="0"/>
              <a:t> </a:t>
            </a:r>
            <a:r>
              <a:rPr lang="pl-PL" sz="2000" i="1" dirty="0" err="1"/>
              <a:t>lungo</a:t>
            </a:r>
            <a:r>
              <a:rPr lang="pl-PL" sz="2000" i="1" dirty="0"/>
              <a:t> </a:t>
            </a:r>
            <a:r>
              <a:rPr lang="pl-PL" sz="2000" dirty="0"/>
              <a:t>jest więcej kofeiny niż w </a:t>
            </a:r>
            <a:r>
              <a:rPr lang="pl-PL" sz="2000" i="1" dirty="0"/>
              <a:t>espresso</a:t>
            </a:r>
            <a:r>
              <a:rPr lang="pl-PL" sz="2000" dirty="0"/>
              <a:t> czy </a:t>
            </a:r>
            <a:r>
              <a:rPr lang="pl-PL" sz="2000" i="1" dirty="0" err="1"/>
              <a:t>caffè</a:t>
            </a:r>
            <a:r>
              <a:rPr lang="pl-PL" sz="2000" i="1" dirty="0"/>
              <a:t> </a:t>
            </a:r>
            <a:r>
              <a:rPr lang="pl-PL" sz="2000" i="1" dirty="0" err="1"/>
              <a:t>ristretto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279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64B5F-14CF-4E49-8734-772C3049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pl-PL" i="1" dirty="0" err="1"/>
              <a:t>Caffè</a:t>
            </a:r>
            <a:r>
              <a:rPr lang="pl-PL" i="1" dirty="0"/>
              <a:t> </a:t>
            </a:r>
            <a:r>
              <a:rPr lang="pl-PL" i="1" dirty="0" err="1"/>
              <a:t>ristretto</a:t>
            </a:r>
            <a:endParaRPr lang="pl-P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Obraz 4" descr="Obraz zawierający kubek, kawa, stół, talerz&#10;&#10;Opis wygenerowany automatycznie">
            <a:extLst>
              <a:ext uri="{FF2B5EF4-FFF2-40B4-BE49-F238E27FC236}">
                <a16:creationId xmlns:a16="http://schemas.microsoft.com/office/drawing/2014/main" id="{84E744C0-511B-CA40-A7C4-4EE127EFB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870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62615E-CEA7-CA43-BABC-6D6495A11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 err="1"/>
              <a:t>Caffè</a:t>
            </a:r>
            <a:r>
              <a:rPr lang="pl-PL" i="1" dirty="0"/>
              <a:t> </a:t>
            </a:r>
            <a:r>
              <a:rPr lang="pl-PL" i="1" dirty="0" err="1"/>
              <a:t>ristretto</a:t>
            </a:r>
            <a:r>
              <a:rPr lang="pl-PL" i="1" dirty="0"/>
              <a:t> </a:t>
            </a:r>
            <a:r>
              <a:rPr lang="pl-PL" dirty="0"/>
              <a:t>(</a:t>
            </a:r>
            <a:r>
              <a:rPr lang="pl-PL" i="1" dirty="0" err="1"/>
              <a:t>ristretto</a:t>
            </a:r>
            <a:r>
              <a:rPr lang="pl-PL" dirty="0"/>
              <a:t> – wł. ograniczony, zwężony), podawane w miniaturowych filiżankach, uzyskuje się przez wykorzystanie niewielkiej ilości wody. Powstała w ten sposób kawa ma intensywny smak i aromat oraz bardzo ciemny kolor. Jest to takie </a:t>
            </a:r>
            <a:r>
              <a:rPr lang="pl-PL" i="1" dirty="0"/>
              <a:t>espresso</a:t>
            </a:r>
            <a:r>
              <a:rPr lang="pl-PL" dirty="0"/>
              <a:t> z małą ilością wody, jednak zawartość kofeiny nie przewyższa tej w </a:t>
            </a:r>
            <a:r>
              <a:rPr lang="pl-PL" i="1" dirty="0"/>
              <a:t>espresso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838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3A1B80-C351-5445-B165-A853F959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pl-PL" i="1" dirty="0" err="1"/>
              <a:t>Caffè</a:t>
            </a:r>
            <a:r>
              <a:rPr lang="pl-PL" i="1" dirty="0"/>
              <a:t> </a:t>
            </a:r>
            <a:r>
              <a:rPr lang="pl-PL" i="1" dirty="0" err="1"/>
              <a:t>corto</a:t>
            </a:r>
            <a:endParaRPr lang="pl-P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Obraz 4" descr="Obraz zawierający kubek, stół, kawa, żywność&#10;&#10;Opis wygenerowany automatycznie">
            <a:extLst>
              <a:ext uri="{FF2B5EF4-FFF2-40B4-BE49-F238E27FC236}">
                <a16:creationId xmlns:a16="http://schemas.microsoft.com/office/drawing/2014/main" id="{5BFC485A-4FB4-9C4B-B5B1-B0B357E71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536" r="1" b="218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FF9982-A826-F946-BBDF-CAFF0F09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przeciwieństwie do </a:t>
            </a:r>
            <a:r>
              <a:rPr lang="pl-PL" i="1" dirty="0" err="1"/>
              <a:t>caffè</a:t>
            </a:r>
            <a:r>
              <a:rPr lang="pl-PL" i="1" dirty="0"/>
              <a:t> </a:t>
            </a:r>
            <a:r>
              <a:rPr lang="pl-PL" i="1" dirty="0" err="1"/>
              <a:t>ristretto</a:t>
            </a:r>
            <a:r>
              <a:rPr lang="pl-PL" dirty="0"/>
              <a:t>, </a:t>
            </a:r>
            <a:r>
              <a:rPr lang="pl-PL" i="1" dirty="0" err="1"/>
              <a:t>caffè</a:t>
            </a:r>
            <a:r>
              <a:rPr lang="pl-PL" i="1" dirty="0"/>
              <a:t> </a:t>
            </a:r>
            <a:r>
              <a:rPr lang="pl-PL" i="1" dirty="0" err="1"/>
              <a:t>corto</a:t>
            </a:r>
            <a:r>
              <a:rPr lang="pl-PL" i="1" dirty="0"/>
              <a:t> </a:t>
            </a:r>
            <a:r>
              <a:rPr lang="pl-PL" dirty="0"/>
              <a:t>(</a:t>
            </a:r>
            <a:r>
              <a:rPr lang="pl-PL" dirty="0" err="1"/>
              <a:t>corto</a:t>
            </a:r>
            <a:r>
              <a:rPr lang="pl-PL" dirty="0"/>
              <a:t> – wł. krótki)</a:t>
            </a:r>
            <a:r>
              <a:rPr lang="pl-PL" i="1" dirty="0"/>
              <a:t> </a:t>
            </a:r>
            <a:r>
              <a:rPr lang="pl-PL" dirty="0"/>
              <a:t>zawiera taką samą ilość kofeiny co </a:t>
            </a:r>
            <a:r>
              <a:rPr lang="pl-PL" i="1" dirty="0" err="1"/>
              <a:t>caffè</a:t>
            </a:r>
            <a:r>
              <a:rPr lang="pl-PL" i="1" dirty="0"/>
              <a:t> </a:t>
            </a:r>
            <a:r>
              <a:rPr lang="pl-PL" i="1" dirty="0" err="1"/>
              <a:t>lungo</a:t>
            </a:r>
            <a:r>
              <a:rPr lang="pl-PL" dirty="0"/>
              <a:t>, ale zachowuje te same zdolności energetyczne, aromat i smak co </a:t>
            </a:r>
            <a:r>
              <a:rPr lang="pl-PL" i="1" dirty="0" err="1"/>
              <a:t>caffè</a:t>
            </a:r>
            <a:r>
              <a:rPr lang="pl-PL" i="1" dirty="0"/>
              <a:t> </a:t>
            </a:r>
            <a:r>
              <a:rPr lang="pl-PL" i="1" dirty="0" err="1"/>
              <a:t>ristretto</a:t>
            </a:r>
            <a:r>
              <a:rPr lang="pl-PL" dirty="0"/>
              <a:t>. Jest najmocniejszą kawą. </a:t>
            </a:r>
          </a:p>
        </p:txBody>
      </p:sp>
    </p:spTree>
    <p:extLst>
      <p:ext uri="{BB962C8B-B14F-4D97-AF65-F5344CB8AC3E}">
        <p14:creationId xmlns:p14="http://schemas.microsoft.com/office/powerpoint/2010/main" val="3842006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1973</Words>
  <Application>Microsoft Office PowerPoint</Application>
  <PresentationFormat>Panoramiczny</PresentationFormat>
  <Paragraphs>60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Century Gothic</vt:lpstr>
      <vt:lpstr>Garamond</vt:lpstr>
      <vt:lpstr>Wingdings</vt:lpstr>
      <vt:lpstr>Mydło</vt:lpstr>
      <vt:lpstr>Łyk kawy… Tylko jakiej?</vt:lpstr>
      <vt:lpstr>Temat: Łyk kawy… Tylko jakiej?</vt:lpstr>
      <vt:lpstr>Prezentacja programu PowerPoint</vt:lpstr>
      <vt:lpstr>Łyk kawy… Tylko jakiej?</vt:lpstr>
      <vt:lpstr>Prezentacja programu PowerPoint</vt:lpstr>
      <vt:lpstr>Espresso</vt:lpstr>
      <vt:lpstr>Caffè lungo</vt:lpstr>
      <vt:lpstr>Caffè ristretto</vt:lpstr>
      <vt:lpstr>Caffè corto</vt:lpstr>
      <vt:lpstr>Caffè macchiato</vt:lpstr>
      <vt:lpstr>Caffè espresso decaffeinato </vt:lpstr>
      <vt:lpstr>Cappuccino</vt:lpstr>
      <vt:lpstr>Przygotowanie cappuccino</vt:lpstr>
      <vt:lpstr>Caffè americano</vt:lpstr>
      <vt:lpstr>caffè americano vs. espresso</vt:lpstr>
      <vt:lpstr>Caffè freddo </vt:lpstr>
      <vt:lpstr>Prezentacja programu PowerPoint</vt:lpstr>
      <vt:lpstr>Ewaluacja zajęć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Łyk kawy… Tylko jakiej?</dc:title>
  <dc:creator>Trzcińska Anna - włoski</dc:creator>
  <cp:lastModifiedBy>Vostro 15</cp:lastModifiedBy>
  <cp:revision>19</cp:revision>
  <dcterms:created xsi:type="dcterms:W3CDTF">2020-11-17T10:41:20Z</dcterms:created>
  <dcterms:modified xsi:type="dcterms:W3CDTF">2020-11-17T13:47:59Z</dcterms:modified>
</cp:coreProperties>
</file>