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65" r:id="rId8"/>
    <p:sldId id="259" r:id="rId9"/>
    <p:sldId id="262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C200F0-F39C-435B-B65F-719D859AED6E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16629A4-8676-42FA-B419-DFCE4470F9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08F3-E681-404B-A935-459D31809BCD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9D26-E065-4A1D-9BFD-C0B9903AB2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5B65-E07B-4CE2-9A5B-DB592FDB7976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4C5B6-18BD-4622-AD94-3BD2AA7F4D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0EE6F-A1D3-428F-991C-334400546C22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AC972-6520-482B-BB20-E4121BC7E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763102-6834-404F-B167-067B49069745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028AD7-7588-4C29-B90C-91A0CEAED0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132452-2E15-4EB6-9B53-6AF4ED570D60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42080A-F41A-4B21-8EFA-2B250FA2D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980D22-8D8C-49B9-B6C8-DC31DEAB2585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390885-2F47-4C10-B583-F66C68C111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0F1B3-610B-41BD-9777-1DA615F5A393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D76B42-E2EC-4DF4-AA94-24EEA71AA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70C8-979F-4AF2-8D58-C4BC612DC352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E2914-2A58-4681-A2EA-9FB5D33F5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822B2-CE5E-4907-98E5-81A7B11C6E87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18A44-9CA1-4853-A3E4-4324D9EDC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53C84D-CC6A-42DF-B9F3-2C40519726C7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981935F-DDF9-4082-8F1E-6A6F1D979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2B08B59-11EE-4989-9491-32225AD17D28}" type="datetimeFigureOut">
              <a:rPr lang="cs-CZ"/>
              <a:pPr>
                <a:defRPr/>
              </a:pPr>
              <a:t>20.2.2013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B73AA2-4F5D-4C87-AD29-3DB14BCB2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wmf"/><Relationship Id="rId4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58" name="Group 46"/>
          <p:cNvGraphicFramePr>
            <a:graphicFrameLocks noGrp="1"/>
          </p:cNvGraphicFramePr>
          <p:nvPr>
            <p:ph idx="1"/>
          </p:nvPr>
        </p:nvGraphicFramePr>
        <p:xfrm>
          <a:off x="457200" y="333375"/>
          <a:ext cx="8229600" cy="5788025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Označení materiálu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ICT2/7/2/19 Údržba oděvů a textilií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Vzdělávací oblast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Tematický okruh /klíčová slova/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Člověk a svět 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Provoz a údržba domácnosti – péče o oděvy, symboly na oděvech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Pomůcky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Notebooky, fotoaparát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Předmět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Pracovní vyučování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Ročník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ročník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Jméno autora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Mgr. Jana  Helešicová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Datum (období)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Únor  2013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Anotace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Žáci se seznámí se základními symboly, které jsou uvedeny na všech textilních výrobcích.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Druh učebního materiálu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prezentace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Očekávaný výstup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Naučit se rozpoznávat a číst symboly uvedené na textilních výrobcích.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Speciální vzdělávací potřeby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Ano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Stupeň a typ vzdělávání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Základní vzdělávání pro žáky s LMP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Použité zdroje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Vlastní, klipart Microsoft Office – období  únor 2013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může </a:t>
            </a:r>
            <a:r>
              <a:rPr lang="cs-CZ" dirty="0"/>
              <a:t>se bělit přípravky obsahujícím </a:t>
            </a:r>
            <a:r>
              <a:rPr lang="cs-CZ" dirty="0" smtClean="0"/>
              <a:t>chlór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nesmí </a:t>
            </a:r>
            <a:r>
              <a:rPr lang="cs-CZ" dirty="0"/>
              <a:t>se bělit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/>
              <a:t>Bělení chlórem - symboly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35600" y="1673225"/>
            <a:ext cx="2520950" cy="4141788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všemi používanými prostředky  </a:t>
            </a:r>
          </a:p>
          <a:p>
            <a:pPr eaLnBrk="1" hangingPunct="1"/>
            <a:r>
              <a:rPr lang="cs-CZ" smtClean="0"/>
              <a:t>(A)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jen omezenými čistidly (v čistírně)</a:t>
            </a:r>
          </a:p>
          <a:p>
            <a:pPr eaLnBrk="1" hangingPunct="1"/>
            <a:r>
              <a:rPr lang="cs-CZ" smtClean="0"/>
              <a:t>(P, F)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nesmí se chemicky čistit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Chemické čištění - symboly</a:t>
            </a:r>
            <a:endParaRPr lang="cs-CZ" sz="2800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284288"/>
            <a:ext cx="900112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1013" y="2551113"/>
            <a:ext cx="212883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24475" y="3860800"/>
            <a:ext cx="1506538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Zkus správně přečíst uvedené symboly:</a:t>
            </a:r>
            <a:endParaRPr lang="cs-CZ" sz="3200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412875"/>
            <a:ext cx="1579562" cy="1431925"/>
          </a:xfrm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6075" y="1292225"/>
            <a:ext cx="17399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5148263" y="1484313"/>
            <a:ext cx="1438275" cy="1081087"/>
          </a:xfrm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213100"/>
            <a:ext cx="1624013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08850" y="2085975"/>
            <a:ext cx="13589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8688" y="4856163"/>
            <a:ext cx="15335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38675" y="4856163"/>
            <a:ext cx="1446213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99125" y="3284538"/>
            <a:ext cx="160972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00875" y="4759325"/>
            <a:ext cx="17621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2060575"/>
            <a:ext cx="4259263" cy="4268788"/>
          </a:xfrm>
        </p:spPr>
        <p:txBody>
          <a:bodyPr/>
          <a:lstStyle/>
          <a:p>
            <a:pPr eaLnBrk="1" hangingPunct="1"/>
            <a:r>
              <a:rPr lang="cs-CZ" sz="2000" smtClean="0"/>
              <a:t>před praním je nutné prádlo roztřídit (bílé, světlé, tmavé nebo černé, silně znečištěné)</a:t>
            </a:r>
          </a:p>
          <a:p>
            <a:pPr eaLnBrk="1" hangingPunct="1"/>
            <a:r>
              <a:rPr lang="cs-CZ" sz="2000" smtClean="0"/>
              <a:t>na každý druh by se měl použít vhodný prací prostředek</a:t>
            </a:r>
          </a:p>
          <a:p>
            <a:pPr eaLnBrk="1" hangingPunct="1"/>
            <a:r>
              <a:rPr lang="cs-CZ" sz="2000" smtClean="0"/>
              <a:t>zjistit si, zda se může prádlo prát v pračce nebo v ruce</a:t>
            </a:r>
          </a:p>
          <a:p>
            <a:pPr eaLnBrk="1" hangingPunct="1"/>
            <a:r>
              <a:rPr lang="cs-CZ" sz="2000" smtClean="0"/>
              <a:t>zjistit teplotu, při které se daný druh prádla může prát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eaLnBrk="1" hangingPunct="1"/>
            <a:r>
              <a:rPr lang="cs-CZ" sz="2000" smtClean="0"/>
              <a:t>je-li prádlo silně znečištěno, případně je na něm hodně skvrn, používá se speciální prostředek na jejich odstranění </a:t>
            </a:r>
          </a:p>
          <a:p>
            <a:pPr eaLnBrk="1" hangingPunct="1"/>
            <a:r>
              <a:rPr lang="cs-CZ" sz="2000" smtClean="0"/>
              <a:t>ke změkčení prádla se používají aviváže, které se přidávají v závěru praní</a:t>
            </a:r>
          </a:p>
          <a:p>
            <a:pPr eaLnBrk="1" hangingPunct="1"/>
            <a:endParaRPr lang="cs-CZ" sz="160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Jak správně prát a třídit prádlo?</a:t>
            </a:r>
            <a:br>
              <a:rPr lang="cs-CZ" sz="2800" dirty="0" smtClean="0"/>
            </a:br>
            <a:r>
              <a:rPr lang="cs-CZ" sz="2800" dirty="0" smtClean="0"/>
              <a:t>Pravidla praní</a:t>
            </a:r>
            <a:endParaRPr lang="cs-CZ" sz="2800" dirty="0"/>
          </a:p>
        </p:txBody>
      </p:sp>
      <p:pic>
        <p:nvPicPr>
          <p:cNvPr id="14340" name="Picture 2" descr="C:\Users\PC-0XLK\AppData\Local\Microsoft\Windows\Temporary Internet Files\Content.IE5\3U5QFT3J\MC9002939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724400"/>
            <a:ext cx="1808163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C:\Users\PC-0XLK\AppData\Local\Microsoft\Windows\Temporary Internet Files\Content.IE5\NR90UUY9\MC90011326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81027">
            <a:off x="7405688" y="4657725"/>
            <a:ext cx="1036637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535113"/>
            <a:ext cx="4330700" cy="4989512"/>
          </a:xfrm>
        </p:spPr>
        <p:txBody>
          <a:bodyPr/>
          <a:lstStyle/>
          <a:p>
            <a:pPr eaLnBrk="1" hangingPunct="1"/>
            <a:r>
              <a:rPr lang="cs-CZ" sz="2400" smtClean="0"/>
              <a:t>vždy je vhodné si přečíst doporučený způsob praní jednotlivých textilií, který je vždy uveden na štítku na každém z nich (obvykle na rubu oděvu)</a:t>
            </a:r>
          </a:p>
          <a:p>
            <a:pPr eaLnBrk="1" hangingPunct="1"/>
            <a:r>
              <a:rPr lang="cs-CZ" sz="2400" smtClean="0"/>
              <a:t>v případě vysoké teploty při praní nebo nastavení nevhodného programu bychom mohli oděv poničit</a:t>
            </a:r>
          </a:p>
          <a:p>
            <a:pPr eaLnBrk="1" hangingPunct="1"/>
            <a:endParaRPr lang="cs-CZ" sz="2400" smtClean="0"/>
          </a:p>
          <a:p>
            <a:pPr eaLnBrk="1" hangingPunct="1"/>
            <a:endParaRPr lang="cs-CZ" sz="240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„Pravidla praní“</a:t>
            </a:r>
            <a:endParaRPr lang="cs-CZ" dirty="0"/>
          </a:p>
        </p:txBody>
      </p:sp>
      <p:pic>
        <p:nvPicPr>
          <p:cNvPr id="15363" name="Picture 2" descr="C:\Users\PC-0XLK\AppData\Local\Microsoft\Windows\Temporary Internet Files\Content.IE5\3U5QFT3J\MC9001496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0950" y="3778250"/>
            <a:ext cx="2498725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C:\Users\PC-0XLK\AppData\Local\Microsoft\Windows\Temporary Internet Files\Content.IE5\3U5QFT3J\MC90042977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1484313"/>
            <a:ext cx="15684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/>
            <a:r>
              <a:rPr lang="cs-CZ" sz="2000" smtClean="0"/>
              <a:t>nejčastěji se suší na šňůrách venku na čerstvém vzduchu – nejlevnější a nejekologičtější způsob</a:t>
            </a:r>
          </a:p>
          <a:p>
            <a:pPr eaLnBrk="1" hangingPunct="1"/>
            <a:r>
              <a:rPr lang="cs-CZ" sz="2000" smtClean="0"/>
              <a:t>prádlo by se ale nemělo věšet venku v pravé poledne (v létě), barvy na prádle by  mohly vyblednout</a:t>
            </a:r>
          </a:p>
          <a:p>
            <a:pPr eaLnBrk="1" hangingPunct="1"/>
            <a:r>
              <a:rPr lang="cs-CZ" sz="2000" smtClean="0"/>
              <a:t>při sušení v sušičce sledovat štítky na oděvech (oděvy by se mohly srazit, pokud bychom zvolili špatný program)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prádlo sušit?</a:t>
            </a:r>
            <a:endParaRPr lang="cs-CZ" dirty="0"/>
          </a:p>
        </p:txBody>
      </p:sp>
      <p:pic>
        <p:nvPicPr>
          <p:cNvPr id="16387" name="Picture 3" descr="C:\Users\PC-0XLK\AppData\Local\Microsoft\Windows\Temporary Internet Files\Content.IE5\3U5QFT3J\MC900351235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87913" y="1412875"/>
            <a:ext cx="3068637" cy="1584325"/>
          </a:xfrm>
        </p:spPr>
      </p:pic>
      <p:pic>
        <p:nvPicPr>
          <p:cNvPr id="16388" name="Picture 4" descr="C:\Users\PC-0XLK\AppData\Local\Microsoft\Windows\Temporary Internet Files\Content.IE5\CVT38WOC\MC9003329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3284538"/>
            <a:ext cx="2663825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402138" cy="4665662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v</a:t>
            </a:r>
            <a:r>
              <a:rPr lang="cs-CZ" dirty="0" smtClean="0"/>
              <a:t> dnešní době se nejčastěji používají napařovací žehličky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p</a:t>
            </a:r>
            <a:r>
              <a:rPr lang="cs-CZ" dirty="0" smtClean="0"/>
              <a:t>řed žehlením  je vhodné si prádlo roztřídit podle druhu látky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d</a:t>
            </a:r>
            <a:r>
              <a:rPr lang="cs-CZ" dirty="0" smtClean="0"/>
              <a:t>oporučená teplota pro žehlení je uvedena na štítku na každém oděvu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m</a:t>
            </a:r>
            <a:r>
              <a:rPr lang="cs-CZ" dirty="0" smtClean="0"/>
              <a:t>ělo by se začínat syntetickými tkaninami nejméně rozpálenou žehličkou, na závěr lněné a bavlněné oblečení - vysoký stupeň nastavení teploty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n</a:t>
            </a:r>
            <a:r>
              <a:rPr lang="cs-CZ" dirty="0" smtClean="0"/>
              <a:t>a žehlící ploše prádlo nejdříve vyrovnejte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p</a:t>
            </a:r>
            <a:r>
              <a:rPr lang="cs-CZ" dirty="0" smtClean="0"/>
              <a:t>oté žehlit pohybem nahoru, dolů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ž</a:t>
            </a:r>
            <a:r>
              <a:rPr lang="cs-CZ" dirty="0" smtClean="0"/>
              <a:t>ehlit průběžně (kruhovým pohybem by se mohla narušit struktura tkaniny)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dirty="0" smtClean="0"/>
              <a:t>Jak žehlit?</a:t>
            </a:r>
            <a:endParaRPr lang="cs-CZ" dirty="0"/>
          </a:p>
        </p:txBody>
      </p:sp>
      <p:pic>
        <p:nvPicPr>
          <p:cNvPr id="17411" name="Picture 2" descr="C:\Users\PC-0XLK\AppData\Local\Microsoft\Windows\Temporary Internet Files\Content.IE5\DY3FC7O8\MC9002960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3860800"/>
            <a:ext cx="2030412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Users\PC-0XLK\AppData\Local\Microsoft\Windows\Temporary Internet Files\Content.IE5\DY3FC7O8\MC90023737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5338" y="981075"/>
            <a:ext cx="2422525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 smtClean="0"/>
              <a:t>U všech výrobků musí být informace pro ošetřování oděvů při: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p</a:t>
            </a:r>
            <a:r>
              <a:rPr lang="cs-CZ" dirty="0" smtClean="0"/>
              <a:t>raní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žehlení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sušení v bubnové 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cs-CZ" dirty="0"/>
              <a:t>   </a:t>
            </a:r>
            <a:r>
              <a:rPr lang="cs-CZ" dirty="0" smtClean="0"/>
              <a:t>sušičce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bělení chlórem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chemickém čištění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Tyto symboly musíme „umět číst“, abychom si své oděvy nezničili nesprávným způsobem ošetřování.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Symboly na oblečení</a:t>
            </a:r>
            <a:endParaRPr lang="cs-CZ" sz="3200" dirty="0"/>
          </a:p>
        </p:txBody>
      </p:sp>
      <p:pic>
        <p:nvPicPr>
          <p:cNvPr id="18435" name="Picture 3" descr="C:\Users\PC-0XLK\AppData\Local\Microsoft\Windows\Temporary Internet Files\Content.IE5\5BFR8F34\MC90008965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2492375"/>
            <a:ext cx="2205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Users\PC-0XLK\AppData\Local\Microsoft\Windows\Temporary Internet Files\Content.IE5\5BFR8F34\MP90043086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538" y="2492375"/>
            <a:ext cx="159067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5843588" cy="4525962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p</a:t>
            </a:r>
            <a:r>
              <a:rPr lang="cs-CZ" sz="1800" dirty="0" smtClean="0"/>
              <a:t>rát max.na 40 stupňů, mírné odstřeďování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p</a:t>
            </a:r>
            <a:r>
              <a:rPr lang="cs-CZ" sz="1800" dirty="0" smtClean="0"/>
              <a:t>rát max.na 40 stupňů, nesmí se ždímat ručně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p</a:t>
            </a:r>
            <a:r>
              <a:rPr lang="cs-CZ" sz="1800" dirty="0" smtClean="0"/>
              <a:t>rát max. na 40stupňů, normální odstřeďování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r</a:t>
            </a:r>
            <a:r>
              <a:rPr lang="cs-CZ" sz="1800" dirty="0" smtClean="0"/>
              <a:t>uční praní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800" dirty="0"/>
              <a:t>z</a:t>
            </a:r>
            <a:r>
              <a:rPr lang="cs-CZ" sz="1800" dirty="0" smtClean="0"/>
              <a:t>ákaz praní</a:t>
            </a:r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sz="18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Praní - symboly</a:t>
            </a:r>
            <a:endParaRPr lang="cs-CZ" sz="3200" dirty="0"/>
          </a:p>
        </p:txBody>
      </p:sp>
      <p:pic>
        <p:nvPicPr>
          <p:cNvPr id="19459" name="Picture 2" descr="C:\Users\PC-0XLK\AppData\Local\Microsoft\Windows\Temporary Internet Files\Content.IE5\DY3FC7O8\MC90039109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1963" y="4171950"/>
            <a:ext cx="1592262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08725" y="908050"/>
            <a:ext cx="1235075" cy="1081088"/>
          </a:xfrm>
        </p:spPr>
      </p:pic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155825"/>
            <a:ext cx="11715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25" y="3438525"/>
            <a:ext cx="11715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7288" y="3860800"/>
            <a:ext cx="1300162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84438" y="5084763"/>
            <a:ext cx="1243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1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/>
            <a:r>
              <a:rPr lang="cs-CZ" sz="2000" smtClean="0"/>
              <a:t>žehlíme při max.teplotě (200stupňů)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žehlíme při teplotě 150stupňů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opatrně, při teplotě max.110 stupňů</a:t>
            </a:r>
          </a:p>
          <a:p>
            <a:pPr eaLnBrk="1" hangingPunct="1"/>
            <a:endParaRPr lang="cs-CZ" sz="2000" smtClean="0"/>
          </a:p>
          <a:p>
            <a:pPr eaLnBrk="1" hangingPunct="1"/>
            <a:endParaRPr lang="cs-CZ" sz="2000" smtClean="0"/>
          </a:p>
          <a:p>
            <a:pPr eaLnBrk="1" hangingPunct="1"/>
            <a:r>
              <a:rPr lang="cs-CZ" sz="2000" smtClean="0"/>
              <a:t>zákaz žehlení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Žehlení – symboly</a:t>
            </a:r>
            <a:br>
              <a:rPr lang="cs-CZ" sz="2800" dirty="0" smtClean="0"/>
            </a:br>
            <a:r>
              <a:rPr lang="cs-CZ" sz="2800" dirty="0" smtClean="0"/>
              <a:t>(nastavujeme dle počtu teček na žehličce) </a:t>
            </a:r>
            <a:endParaRPr lang="cs-CZ" sz="2800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1236663"/>
            <a:ext cx="13858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211388"/>
            <a:ext cx="1363663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30888" y="3132138"/>
            <a:ext cx="11715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16238" y="4221163"/>
            <a:ext cx="1357312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m</a:t>
            </a:r>
            <a:r>
              <a:rPr lang="cs-CZ" dirty="0" smtClean="0"/>
              <a:t>ůže se sušit při normálním sušícím programu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m</a:t>
            </a:r>
            <a:r>
              <a:rPr lang="cs-CZ" dirty="0" smtClean="0"/>
              <a:t>ůže se sušit při nižší teplotě sušení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cs-CZ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n</a:t>
            </a:r>
            <a:r>
              <a:rPr lang="cs-CZ" dirty="0" smtClean="0"/>
              <a:t>esmí se sušit v bubnové sušičce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800" dirty="0" smtClean="0"/>
              <a:t>Sušení v sušičce - symboly</a:t>
            </a:r>
            <a:endParaRPr lang="cs-CZ" sz="2800" dirty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908050"/>
            <a:ext cx="1577975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306638"/>
            <a:ext cx="174307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7850" y="3663950"/>
            <a:ext cx="1906588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5" descr="C:\Users\PC-0XLK\AppData\Local\Microsoft\Windows\Temporary Internet Files\Content.IE5\DY3FC7O8\MC900320184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49688" y="4797425"/>
            <a:ext cx="1416050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444</Words>
  <Application>Microsoft Office PowerPoint</Application>
  <PresentationFormat>Předvádění na obrazovce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12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PC-0XLK</dc:creator>
  <cp:lastModifiedBy>helesicova</cp:lastModifiedBy>
  <cp:revision>22</cp:revision>
  <dcterms:created xsi:type="dcterms:W3CDTF">2013-01-27T17:19:29Z</dcterms:created>
  <dcterms:modified xsi:type="dcterms:W3CDTF">2013-02-20T10:00:40Z</dcterms:modified>
</cp:coreProperties>
</file>