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10" r:id="rId3"/>
    <p:sldId id="311" r:id="rId4"/>
    <p:sldId id="273" r:id="rId5"/>
    <p:sldId id="274" r:id="rId6"/>
    <p:sldId id="279" r:id="rId7"/>
    <p:sldId id="281" r:id="rId8"/>
    <p:sldId id="275" r:id="rId9"/>
    <p:sldId id="280" r:id="rId10"/>
    <p:sldId id="285" r:id="rId11"/>
    <p:sldId id="284" r:id="rId12"/>
    <p:sldId id="276" r:id="rId13"/>
    <p:sldId id="282" r:id="rId14"/>
    <p:sldId id="278" r:id="rId15"/>
    <p:sldId id="256" r:id="rId16"/>
    <p:sldId id="259" r:id="rId17"/>
    <p:sldId id="260" r:id="rId18"/>
    <p:sldId id="265" r:id="rId19"/>
    <p:sldId id="262" r:id="rId20"/>
    <p:sldId id="263" r:id="rId21"/>
    <p:sldId id="267" r:id="rId22"/>
    <p:sldId id="268" r:id="rId23"/>
    <p:sldId id="269" r:id="rId24"/>
    <p:sldId id="298" r:id="rId25"/>
    <p:sldId id="299" r:id="rId26"/>
    <p:sldId id="300" r:id="rId27"/>
    <p:sldId id="301" r:id="rId28"/>
    <p:sldId id="302" r:id="rId29"/>
    <p:sldId id="295" r:id="rId30"/>
    <p:sldId id="286" r:id="rId31"/>
    <p:sldId id="287" r:id="rId32"/>
    <p:sldId id="288" r:id="rId33"/>
    <p:sldId id="289" r:id="rId34"/>
    <p:sldId id="292" r:id="rId35"/>
    <p:sldId id="291" r:id="rId36"/>
    <p:sldId id="293" r:id="rId37"/>
    <p:sldId id="294" r:id="rId38"/>
    <p:sldId id="308" r:id="rId39"/>
    <p:sldId id="309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71B-7D94-4FB4-9EF0-21065FEB09B4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4AA4-7CFA-4B03-B04C-0BF72987AF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12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71B-7D94-4FB4-9EF0-21065FEB09B4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4AA4-7CFA-4B03-B04C-0BF72987AF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72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71B-7D94-4FB4-9EF0-21065FEB09B4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4AA4-7CFA-4B03-B04C-0BF72987AF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35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71B-7D94-4FB4-9EF0-21065FEB09B4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4AA4-7CFA-4B03-B04C-0BF72987AF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84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71B-7D94-4FB4-9EF0-21065FEB09B4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4AA4-7CFA-4B03-B04C-0BF72987AF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66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71B-7D94-4FB4-9EF0-21065FEB09B4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4AA4-7CFA-4B03-B04C-0BF72987AF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40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71B-7D94-4FB4-9EF0-21065FEB09B4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4AA4-7CFA-4B03-B04C-0BF72987AF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63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71B-7D94-4FB4-9EF0-21065FEB09B4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4AA4-7CFA-4B03-B04C-0BF72987AF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85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71B-7D94-4FB4-9EF0-21065FEB09B4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4AA4-7CFA-4B03-B04C-0BF72987AF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00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71B-7D94-4FB4-9EF0-21065FEB09B4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4AA4-7CFA-4B03-B04C-0BF72987AF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50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071B-7D94-4FB4-9EF0-21065FEB09B4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4AA4-7CFA-4B03-B04C-0BF72987AF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93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071B-7D94-4FB4-9EF0-21065FEB09B4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D4AA4-7CFA-4B03-B04C-0BF72987AF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76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iasek" TargetMode="External"/><Relationship Id="rId13" Type="http://schemas.openxmlformats.org/officeDocument/2006/relationships/hyperlink" Target="https://pl.wikipedia.org/wiki/Mied%C5%BA" TargetMode="External"/><Relationship Id="rId18" Type="http://schemas.openxmlformats.org/officeDocument/2006/relationships/hyperlink" Target="https://klaryski.starysacz.org.pl/archiwalna/pl/25082/0/Legendy_o_pierscieniu_sw._Kingi.html" TargetMode="External"/><Relationship Id="rId3" Type="http://schemas.openxmlformats.org/officeDocument/2006/relationships/hyperlink" Target="https://www.pgi.gov.pl/psg-1/psg-2/informacja-i-szkolenia/wiadomosci-surowcowe/10413-wegiel-kamienny-podstawowe-fakty.html" TargetMode="External"/><Relationship Id="rId7" Type="http://schemas.openxmlformats.org/officeDocument/2006/relationships/hyperlink" Target="https://pl.wikipedia.org/wiki/Ska%C5%82a" TargetMode="External"/><Relationship Id="rId12" Type="http://schemas.openxmlformats.org/officeDocument/2006/relationships/hyperlink" Target="https://encyklopedia.pwn.pl/haslo/wapien;3993879.html" TargetMode="External"/><Relationship Id="rId17" Type="http://schemas.openxmlformats.org/officeDocument/2006/relationships/hyperlink" Target="https://serwisy.gazetaprawna.pl/finanse-osobiste/galerie/741018,duze-zdjecie,6,surowce-mineralne-w-polsce-mapy-gaz-lupkowy-tight-oil-ropa-naftowa-wegiel-kamienny-wegiel-brunatny-miedz-siarka.html" TargetMode="External"/><Relationship Id="rId2" Type="http://schemas.openxmlformats.org/officeDocument/2006/relationships/hyperlink" Target="http://www.scholaris.pl/resources/run/id/51051" TargetMode="External"/><Relationship Id="rId16" Type="http://schemas.openxmlformats.org/officeDocument/2006/relationships/hyperlink" Target="https://pl.wikipedia.org/wiki/Hal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lskatradycja.pl/legendy/dolnoslaskie/kopalnia-wegla.html" TargetMode="External"/><Relationship Id="rId11" Type="http://schemas.openxmlformats.org/officeDocument/2006/relationships/hyperlink" Target="https://pl.wikipedia.org/wiki/Wapie%C5%84" TargetMode="External"/><Relationship Id="rId5" Type="http://schemas.openxmlformats.org/officeDocument/2006/relationships/hyperlink" Target="https://www.pgi.gov.pl/psg-1/psg-2/informacja-i-szkolenia/wiadomosci-surowcowe/10415-zastosowanie-wegla-kamiennego.html" TargetMode="External"/><Relationship Id="rId15" Type="http://schemas.openxmlformats.org/officeDocument/2006/relationships/hyperlink" Target="https://www.ekologia.pl/kobieta/zdrowie/sol-kamienna-przyprawa-wlasciwosci-sklad-i-zastosowanie-soli-kamiennej,24824.html" TargetMode="External"/><Relationship Id="rId10" Type="http://schemas.openxmlformats.org/officeDocument/2006/relationships/hyperlink" Target="https://pl.wikipedia.org/wiki/Glina" TargetMode="External"/><Relationship Id="rId4" Type="http://schemas.openxmlformats.org/officeDocument/2006/relationships/hyperlink" Target="https://www.okd.cz/pl/wydobywamy-wegiel/jak-powstal-wegiel" TargetMode="External"/><Relationship Id="rId9" Type="http://schemas.openxmlformats.org/officeDocument/2006/relationships/hyperlink" Target="https://www.bajkowyzakatek.eu/2010/11/polskie-legendy-pustynia-bedowska.html" TargetMode="External"/><Relationship Id="rId14" Type="http://schemas.openxmlformats.org/officeDocument/2006/relationships/hyperlink" Target="https://www.suwalki24.pl/article/3,suwalszczyzna-posiada-najcenniejsze-zloza-europy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player.pl/slide/427347/1/images/7/Zasoby+w%C4%99gla+kamiennego+i+brunatnego+w+Polsce+stan+na+r..jpg" TargetMode="External"/><Relationship Id="rId13" Type="http://schemas.openxmlformats.org/officeDocument/2006/relationships/hyperlink" Target="https://4.bp.blogspot.com/-H-r2urk-9vc/WWu_dU8YV2I/AAAAAAAAA-Y/lHU_stetnPUBUjzU0XZFVJsn_sB61KFXACLcBGAs/w1200-h630-p-k-no-nu/activated_charcoal.jpg" TargetMode="External"/><Relationship Id="rId18" Type="http://schemas.openxmlformats.org/officeDocument/2006/relationships/hyperlink" Target="https://tuitam.org.pl/wp-content/uploads/2020/02/DSC_8540.jpg" TargetMode="External"/><Relationship Id="rId26" Type="http://schemas.openxmlformats.org/officeDocument/2006/relationships/hyperlink" Target="https://upload.wikimedia.org/wikipedia/commons/0/06/Tyniec-wypalarnia_wapienia.jpg" TargetMode="External"/><Relationship Id="rId3" Type="http://schemas.openxmlformats.org/officeDocument/2006/relationships/hyperlink" Target="https://i.ytimg.com/vi/e3e--esDK7o/maxresdefault.jpg" TargetMode="External"/><Relationship Id="rId21" Type="http://schemas.openxmlformats.org/officeDocument/2006/relationships/hyperlink" Target="https://3.bp.blogspot.com/-IFb_h94ruDM/UE4LnOGt7aI/AAAAAAAAVcI/lmfcNQ_iLN0/s1600/pustynia_bledowska.jpg" TargetMode="External"/><Relationship Id="rId7" Type="http://schemas.openxmlformats.org/officeDocument/2006/relationships/hyperlink" Target="https://staticopracowania.iplsc.com/opracowania_prod_static/images/188066/g%C5%82%C3%B3wne_zag%C5%82%C4%99bia_w%C4%99gla_kamiennego_na_%C5%9Bwiecie.jpg" TargetMode="External"/><Relationship Id="rId12" Type="http://schemas.openxmlformats.org/officeDocument/2006/relationships/hyperlink" Target="https://upload.wikimedia.org/wikipedia/commons/thumb/4/4a/Charcoal_sticks_051907.jpg/240px-Charcoal_sticks_051907.jpg" TargetMode="External"/><Relationship Id="rId17" Type="http://schemas.openxmlformats.org/officeDocument/2006/relationships/hyperlink" Target="https://www.gorytajemnic.pl/images/ciekawe_miejsca/zabytki_techniki_przemyslu/lisia-sztolnia/lisia_sztolnia.jpg" TargetMode="External"/><Relationship Id="rId25" Type="http://schemas.openxmlformats.org/officeDocument/2006/relationships/hyperlink" Target="https://zywaplaneta.pl/wp-content/uploads/2018/01/Wapien-sylur-Gotlandii-skamienialosci.jpg" TargetMode="External"/><Relationship Id="rId2" Type="http://schemas.openxmlformats.org/officeDocument/2006/relationships/hyperlink" Target="https://upload.wikimedia.org/wikipedia/commons/d/d2/Liquefaction-charbon.jpg" TargetMode="External"/><Relationship Id="rId16" Type="http://schemas.openxmlformats.org/officeDocument/2006/relationships/hyperlink" Target="https://www.polskatradycja.pl/templates/yootheme/cache/o-powstaniu-kopalni-wegla-5e0543c9.jpeg" TargetMode="External"/><Relationship Id="rId20" Type="http://schemas.openxmlformats.org/officeDocument/2006/relationships/hyperlink" Target="https://upload.wikimedia.org/wikipedia/commons/thumb/1/1f/Volcanic_sand_%28Perissa%2C_Santorini%2C_Greece%29.jpg/800px-Volcanic_sand_%28Perissa%2C_Santorini%2C_Greece%29.jpg" TargetMode="External"/><Relationship Id="rId29" Type="http://schemas.openxmlformats.org/officeDocument/2006/relationships/hyperlink" Target="https://upload.wikimedia.org/wikipedia/commons/thumb/5/50/Kupfer_mineral_erz.jpg/200px-Kupfer_mineral_erz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ykop.pl/cdn/c3201142/comment_zyARjkgsVzIxQtRoVcQgJEoTfEiKE6B2,w400.jpg" TargetMode="External"/><Relationship Id="rId11" Type="http://schemas.openxmlformats.org/officeDocument/2006/relationships/hyperlink" Target="https://thumbs.img-sprzedajemy.pl/1000x901c/13/5e/1f/orzech-ii-energetyczny-kwk-silesia-opal-wegiel-slaskie-rybnik-457720228.jpg" TargetMode="External"/><Relationship Id="rId24" Type="http://schemas.openxmlformats.org/officeDocument/2006/relationships/hyperlink" Target="https://upload.wikimedia.org/wikipedia/commons/thumb/e/e0/Wapie%C5%84_oxford.jpg/800px-Wapie%C5%84_oxford.jpg" TargetMode="External"/><Relationship Id="rId32" Type="http://schemas.openxmlformats.org/officeDocument/2006/relationships/hyperlink" Target="https://1.bp.blogspot.com/-sjccUrUAQ0g/WNeRoVh2i-I/AAAAAAAAAnk/1ISKIumhNz0sRrUlNc4vQBKYJJ-cDb89QCLcB/s1600/wieliczka.jpg" TargetMode="External"/><Relationship Id="rId5" Type="http://schemas.openxmlformats.org/officeDocument/2006/relationships/hyperlink" Target="https://prezentacje.apppi.pl/storage/presentation/140/wyzyny-w-polsce_030.jpg" TargetMode="External"/><Relationship Id="rId15" Type="http://schemas.openxmlformats.org/officeDocument/2006/relationships/hyperlink" Target="https://www.polskatradycja.pl/images/polska-tradycja/polskie-legendy/malopolskie-legendy/legenda-o-sosnowcu.jpg" TargetMode="External"/><Relationship Id="rId23" Type="http://schemas.openxmlformats.org/officeDocument/2006/relationships/hyperlink" Target="https://pl.wikipedia.org/wiki/Glina#/media/Plik:PL_glina_z%C5%82o%C5%BCa.png" TargetMode="External"/><Relationship Id="rId28" Type="http://schemas.openxmlformats.org/officeDocument/2006/relationships/hyperlink" Target="https://upload.wikimedia.org/wikipedia/commons/thumb/f/f0/NatCopper.jpg/800px-NatCopper.jpg" TargetMode="External"/><Relationship Id="rId10" Type="http://schemas.openxmlformats.org/officeDocument/2006/relationships/hyperlink" Target="https://bi.im-g.pl/im/78/ef/12/z19854456Q,Kopalnia-odkrywkowa-Turow-.jpg" TargetMode="External"/><Relationship Id="rId19" Type="http://schemas.openxmlformats.org/officeDocument/2006/relationships/hyperlink" Target="https://upload.wikimedia.org/wikipedia/commons/a/a9/Kalabrien_Ricadi_Sandwellen_2129.jpg" TargetMode="External"/><Relationship Id="rId31" Type="http://schemas.openxmlformats.org/officeDocument/2006/relationships/hyperlink" Target="https://www.google.com/url?sa=i&amp;url=http%3A%2F%2Fwww.wladcy.myslenice.net.pl%2FPolska%2Fopisy%2FKinga.htm&amp;psig=AOvVaw0OAZHLvtONzzHLqZDOYES2&amp;ust=1607778029467000&amp;source=images&amp;cd=vfe&amp;ved=0CAIQjRxqFwoTCMj504X-xe0CFQAAAAAdAAAAABAi" TargetMode="External"/><Relationship Id="rId4" Type="http://schemas.openxmlformats.org/officeDocument/2006/relationships/hyperlink" Target="https://geoportal.pgi.gov.pl/css/zrozum_z/images/jkc/Fot_JKCw5.jpg" TargetMode="External"/><Relationship Id="rId9" Type="http://schemas.openxmlformats.org/officeDocument/2006/relationships/hyperlink" Target="https://media.wplm.pl/pictures/wg/photo/2016-08/1200/819/kwsa-na-dole-22-small.jpg" TargetMode="External"/><Relationship Id="rId14" Type="http://schemas.openxmlformats.org/officeDocument/2006/relationships/hyperlink" Target="https://encrypted-tbn0.gstatic.com/images?q=tbn:ANd9GcSC40ObW0hztTsEk8qqHsrb72I3MT-4X58FoA&amp;usqp=CAU" TargetMode="External"/><Relationship Id="rId22" Type="http://schemas.openxmlformats.org/officeDocument/2006/relationships/hyperlink" Target="https://upload.wikimedia.org/wikipedia/commons/2/2c/Clay-ss-2005.jpg" TargetMode="External"/><Relationship Id="rId27" Type="http://schemas.openxmlformats.org/officeDocument/2006/relationships/hyperlink" Target="https://upload.wikimedia.org/wikipedia/commons/thumb/2/2d/PL_wapie%C5%84_z%C5%82o%C5%BCa.png/800px-PL_wapie%C5%84_z%C5%82o%C5%BCa.png" TargetMode="External"/><Relationship Id="rId30" Type="http://schemas.openxmlformats.org/officeDocument/2006/relationships/hyperlink" Target="https://lh3.googleusercontent.com/proxy/eJg4fJRUgew7n9KLN_48qwigTMgEr10fEHjWVbxTS5gwToN-NNSyCugBCrm7BXL6N1IW2vY6dpLAS6hNOLehM1i5Cy3QylsaW6o8FB40-t9abPkFBf6qH7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pl-PL" sz="8800" b="1" i="1" dirty="0"/>
              <a:t>Węgiel kamienny i inne skarby ziemi</a:t>
            </a:r>
            <a:endParaRPr lang="pl-PL" sz="8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46B0405-258D-479D-9535-17EC14732662}"/>
              </a:ext>
            </a:extLst>
          </p:cNvPr>
          <p:cNvSpPr txBox="1"/>
          <p:nvPr/>
        </p:nvSpPr>
        <p:spPr>
          <a:xfrm>
            <a:off x="935596" y="551723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Opracowanie: Justyna Gruczek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/>
          <a:lstStyle/>
          <a:p>
            <a:r>
              <a:rPr lang="pl-PL" b="1" dirty="0"/>
              <a:t>Pozyskiwanie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b="1" dirty="0"/>
              <a:t>Metoda głębinowa:</a:t>
            </a:r>
          </a:p>
          <a:p>
            <a:r>
              <a:rPr lang="pl-PL" dirty="0"/>
              <a:t>Wydobycie odbywa się poprzez pionowy szyb. </a:t>
            </a:r>
          </a:p>
          <a:p>
            <a:r>
              <a:rPr lang="pl-PL" dirty="0"/>
              <a:t>Trzeba poprzez tunele zanurzyć się głęboko w ziemi i łupać w pokłady surowca, tak aby pojedyncze kawałki odrywały się od większych skupisk węgla.</a:t>
            </a:r>
          </a:p>
          <a:p>
            <a:endParaRPr lang="pl-PL" dirty="0"/>
          </a:p>
        </p:txBody>
      </p:sp>
      <p:pic>
        <p:nvPicPr>
          <p:cNvPr id="9" name="Picture 2" descr="Praca w przodku górniczy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14814"/>
            <a:ext cx="3689125" cy="2754546"/>
          </a:xfrm>
          <a:prstGeom prst="rect">
            <a:avLst/>
          </a:prstGeom>
          <a:noFill/>
        </p:spPr>
      </p:pic>
      <p:pic>
        <p:nvPicPr>
          <p:cNvPr id="41986" name="Picture 2" descr="Znalezione obrazy dla zapytania metoda g&amp;lstrok;&amp;eogon;bino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3953594" cy="2712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-828600" y="42026"/>
            <a:ext cx="6588224" cy="980728"/>
          </a:xfrm>
        </p:spPr>
        <p:txBody>
          <a:bodyPr/>
          <a:lstStyle/>
          <a:p>
            <a:r>
              <a:rPr lang="pl-PL" b="1" dirty="0"/>
              <a:t>Pozyskiwanie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0" y="836712"/>
            <a:ext cx="3528392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    Metoda odkrywkowa:</a:t>
            </a:r>
          </a:p>
          <a:p>
            <a:r>
              <a:rPr lang="pl-PL" dirty="0"/>
              <a:t>Wydobywanie węgla odbywa się na powierzchni poprzez odkrywanie kolejnych warstw surowców. </a:t>
            </a:r>
          </a:p>
          <a:p>
            <a:endParaRPr lang="pl-PL" dirty="0"/>
          </a:p>
        </p:txBody>
      </p:sp>
      <p:pic>
        <p:nvPicPr>
          <p:cNvPr id="9" name="Picture 4" descr="Znalezione obrazy dla zapytania metody wydobywania w&amp;eogon;gla kamienne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24944"/>
            <a:ext cx="5580112" cy="3685947"/>
          </a:xfrm>
          <a:prstGeom prst="rect">
            <a:avLst/>
          </a:prstGeom>
          <a:noFill/>
        </p:spPr>
      </p:pic>
      <p:pic>
        <p:nvPicPr>
          <p:cNvPr id="4098" name="Picture 2" descr="KOPALNIE ODKRYWKOWE W POLSCE - najnowsze wiadomości gospodarcze i finansowe  - Gospodarka.gazeta.pl">
            <a:extLst>
              <a:ext uri="{FF2B5EF4-FFF2-40B4-BE49-F238E27FC236}">
                <a16:creationId xmlns:a16="http://schemas.microsoft.com/office/drawing/2014/main" id="{77592A51-EF8A-4A4A-8CFE-534D68A5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90" y="0"/>
            <a:ext cx="4327867" cy="288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622919" y="17748"/>
            <a:ext cx="7653536" cy="1143000"/>
          </a:xfrm>
        </p:spPr>
        <p:txBody>
          <a:bodyPr/>
          <a:lstStyle/>
          <a:p>
            <a:r>
              <a:rPr lang="pl-PL" b="1" dirty="0"/>
              <a:t>Zastosowanie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5400600" cy="48574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Węgiel kamiennych ma szereg zastosowań, m.in..:</a:t>
            </a:r>
          </a:p>
          <a:p>
            <a:r>
              <a:rPr lang="pl-PL" dirty="0"/>
              <a:t>Opał,</a:t>
            </a:r>
          </a:p>
          <a:p>
            <a:r>
              <a:rPr lang="pl-PL" dirty="0"/>
              <a:t>Produkcja lekarstw,</a:t>
            </a:r>
          </a:p>
          <a:p>
            <a:r>
              <a:rPr lang="pl-PL" dirty="0"/>
              <a:t>Produkcja lakierów do paznokci,</a:t>
            </a:r>
          </a:p>
          <a:p>
            <a:r>
              <a:rPr lang="pl-PL" dirty="0"/>
              <a:t>Produkcja barwników do tkanin,</a:t>
            </a:r>
          </a:p>
          <a:p>
            <a:r>
              <a:rPr lang="pl-PL" dirty="0"/>
              <a:t>Produkcja detergentów,</a:t>
            </a:r>
          </a:p>
          <a:p>
            <a:r>
              <a:rPr lang="pl-PL" dirty="0"/>
              <a:t>Produkcja substancji niszczących chwasty.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050" name="Picture 2" descr="Znalezione obrazy dla zapytania wykorzystanie w&amp;eogon;g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380" y="4869160"/>
            <a:ext cx="3195620" cy="1800200"/>
          </a:xfrm>
          <a:prstGeom prst="rect">
            <a:avLst/>
          </a:prstGeom>
          <a:noFill/>
        </p:spPr>
      </p:pic>
      <p:pic>
        <p:nvPicPr>
          <p:cNvPr id="2054" name="Picture 6" descr="Znalezione obrazy dla zapytania wykorzystanie w&amp;eogon;g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634"/>
            <a:ext cx="2880320" cy="2160240"/>
          </a:xfrm>
          <a:prstGeom prst="rect">
            <a:avLst/>
          </a:prstGeom>
          <a:noFill/>
        </p:spPr>
      </p:pic>
      <p:pic>
        <p:nvPicPr>
          <p:cNvPr id="2056" name="Picture 8" descr="Znalezione obrazy dla zapytania barwnik z w&amp;eogon;gla kamienne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20888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306996" y="-90264"/>
            <a:ext cx="8229600" cy="1143000"/>
          </a:xfrm>
        </p:spPr>
        <p:txBody>
          <a:bodyPr/>
          <a:lstStyle/>
          <a:p>
            <a:r>
              <a:rPr lang="pl-PL" b="1" dirty="0"/>
              <a:t>Legenda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4824536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Melchior – chłopak pochodzący </a:t>
            </a:r>
          </a:p>
          <a:p>
            <a:pPr>
              <a:buNone/>
            </a:pPr>
            <a:r>
              <a:rPr lang="pl-PL" dirty="0"/>
              <a:t>z biednej rodziny, który pasł świnie.</a:t>
            </a:r>
          </a:p>
          <a:p>
            <a:pPr>
              <a:buNone/>
            </a:pPr>
            <a:r>
              <a:rPr lang="pl-PL" dirty="0"/>
              <a:t>Zauważył on, że świnie zjadają czarne</a:t>
            </a:r>
          </a:p>
          <a:p>
            <a:pPr>
              <a:buNone/>
            </a:pPr>
            <a:r>
              <a:rPr lang="pl-PL" dirty="0"/>
              <a:t>błyszczące kamienie, które leżą na ziemi.</a:t>
            </a:r>
          </a:p>
          <a:p>
            <a:pPr>
              <a:buNone/>
            </a:pPr>
            <a:r>
              <a:rPr lang="pl-PL" dirty="0"/>
              <a:t>Chłopak wziął ze sobą nieco tego</a:t>
            </a:r>
          </a:p>
          <a:p>
            <a:pPr>
              <a:buNone/>
            </a:pPr>
            <a:r>
              <a:rPr lang="pl-PL" dirty="0"/>
              <a:t>znaleziska i pokazał w domu rodzinie.</a:t>
            </a:r>
          </a:p>
          <a:p>
            <a:pPr>
              <a:buNone/>
            </a:pPr>
            <a:r>
              <a:rPr lang="pl-PL" dirty="0"/>
              <a:t>Dzieci pobrudziły się tymi kamieniami,</a:t>
            </a:r>
          </a:p>
          <a:p>
            <a:pPr>
              <a:buNone/>
            </a:pPr>
            <a:r>
              <a:rPr lang="pl-PL" dirty="0"/>
              <a:t>przez co matka nazwała swoje pociechy</a:t>
            </a:r>
          </a:p>
          <a:p>
            <a:pPr>
              <a:buNone/>
            </a:pPr>
            <a:r>
              <a:rPr lang="pl-PL" dirty="0" err="1"/>
              <a:t>„murckam</a:t>
            </a:r>
            <a:r>
              <a:rPr lang="pl-PL" dirty="0"/>
              <a:t>i”, natomiast kamienie trafiły</a:t>
            </a:r>
          </a:p>
          <a:p>
            <a:pPr>
              <a:buNone/>
            </a:pPr>
            <a:r>
              <a:rPr lang="pl-PL" dirty="0"/>
              <a:t>do paleniska. Wtedy wyszła prawda o</a:t>
            </a:r>
          </a:p>
          <a:p>
            <a:pPr>
              <a:buNone/>
            </a:pPr>
            <a:r>
              <a:rPr lang="pl-PL" dirty="0"/>
              <a:t>Tajemniczym znalezisku. Od tej pory</a:t>
            </a:r>
          </a:p>
          <a:p>
            <a:pPr>
              <a:buNone/>
            </a:pPr>
            <a:r>
              <a:rPr lang="pl-PL" dirty="0"/>
              <a:t>węgiel stał się podstawowym źródłem</a:t>
            </a:r>
          </a:p>
          <a:p>
            <a:pPr>
              <a:buNone/>
            </a:pPr>
            <a:r>
              <a:rPr lang="pl-PL" dirty="0"/>
              <a:t>ciepła w domach i ogrzewał pastuszków,</a:t>
            </a:r>
          </a:p>
          <a:p>
            <a:pPr>
              <a:buNone/>
            </a:pPr>
            <a:r>
              <a:rPr lang="pl-PL" dirty="0"/>
              <a:t>którzy rozpalali nim ogniska.</a:t>
            </a:r>
          </a:p>
        </p:txBody>
      </p:sp>
      <p:pic>
        <p:nvPicPr>
          <p:cNvPr id="39938" name="Picture 2" descr="Znalezione obrazy dla zapytania legenda o powstaniu w&amp;eogon;g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456383" cy="1728192"/>
          </a:xfrm>
          <a:prstGeom prst="rect">
            <a:avLst/>
          </a:prstGeom>
          <a:noFill/>
        </p:spPr>
      </p:pic>
      <p:sp>
        <p:nvSpPr>
          <p:cNvPr id="39940" name="AutoShape 4" descr="Znalezione obrazy dla zapytania w&amp;eogon;giel kamienny"/>
          <p:cNvSpPr>
            <a:spLocks noChangeAspect="1" noChangeArrowheads="1"/>
          </p:cNvSpPr>
          <p:nvPr/>
        </p:nvSpPr>
        <p:spPr bwMode="auto">
          <a:xfrm>
            <a:off x="155575" y="-1889125"/>
            <a:ext cx="55435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2" name="AutoShape 6" descr="Znalezione obrazy dla zapytania w&amp;eogon;giel kamienny"/>
          <p:cNvSpPr>
            <a:spLocks noChangeAspect="1" noChangeArrowheads="1"/>
          </p:cNvSpPr>
          <p:nvPr/>
        </p:nvSpPr>
        <p:spPr bwMode="auto">
          <a:xfrm>
            <a:off x="155575" y="-1889125"/>
            <a:ext cx="55435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Znalezione obrazy dla zapytania w&amp;eogon;giel kamienny"/>
          <p:cNvSpPr>
            <a:spLocks noChangeAspect="1" noChangeArrowheads="1"/>
          </p:cNvSpPr>
          <p:nvPr/>
        </p:nvSpPr>
        <p:spPr bwMode="auto">
          <a:xfrm>
            <a:off x="155575" y="-1889125"/>
            <a:ext cx="55435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 descr="21654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140967"/>
            <a:ext cx="3466597" cy="24645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342" y="836712"/>
            <a:ext cx="5616624" cy="6309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Pewnego razu w góry wyruszył mały pastuszek. Rodzice jego mieszkali w Wałbrzychu, w ubogiej chałupce, a on pomagając im, codziennie wychodził z niewielkim stadkiem owiec, aby je paść na zboczach górskich. Gdy chłopcu się nudziło to wyruszał na wyprawę. Pewnego razu znalazł lisią norę – wokół niej i w jej wnętrzu leżało pełno czarnych kamieni. Chłopiec wziął je i pokazał rodzicom, ale oni nie byli nimi zainteresowani i kazali je wyrzucić. Chłopiec wrzucił je do ognia i bardzo się zdziwił, gdy kamienie zaczęły płonąć…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38914" name="Picture 2" descr="Znalezione obrazy dla zapytania lisia sztol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09120"/>
            <a:ext cx="3250796" cy="2160240"/>
          </a:xfrm>
          <a:prstGeom prst="rect">
            <a:avLst/>
          </a:prstGeom>
          <a:noFill/>
        </p:spPr>
      </p:pic>
      <p:pic>
        <p:nvPicPr>
          <p:cNvPr id="38916" name="Picture 4" descr="Znalezione obrazy dla zapytania lisia sztol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3308193" cy="2160240"/>
          </a:xfrm>
          <a:prstGeom prst="rect">
            <a:avLst/>
          </a:prstGeom>
          <a:noFill/>
        </p:spPr>
      </p:pic>
      <p:pic>
        <p:nvPicPr>
          <p:cNvPr id="38918" name="Picture 6" descr="http://www.polskatradycja.pl/images/polska-tradycja/polskie-legendy/dolnoslaskie-legendy/o-powstaniu-kopalni-weg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8640"/>
            <a:ext cx="3312368" cy="1656184"/>
          </a:xfrm>
          <a:prstGeom prst="rect">
            <a:avLst/>
          </a:prstGeom>
          <a:noFill/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13F9B6A0-4079-49FF-905F-6E1EEAFA4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997" y="0"/>
            <a:ext cx="5616624" cy="1143000"/>
          </a:xfrm>
        </p:spPr>
        <p:txBody>
          <a:bodyPr>
            <a:normAutofit/>
          </a:bodyPr>
          <a:lstStyle/>
          <a:p>
            <a:r>
              <a:rPr lang="pl-PL" sz="3000" b="1" dirty="0"/>
              <a:t>Legenda o powstaniu Lisiej Sztolni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b="1" i="1"/>
              <a:t>Skały Powierzchniowe </a:t>
            </a:r>
          </a:p>
        </p:txBody>
      </p:sp>
      <p:pic>
        <p:nvPicPr>
          <p:cNvPr id="5122" name="Picture 2" descr="Słowacja ciekawe miejsca – SULOWSKIE SKAŁY">
            <a:extLst>
              <a:ext uri="{FF2B5EF4-FFF2-40B4-BE49-F238E27FC236}">
                <a16:creationId xmlns:a16="http://schemas.microsoft.com/office/drawing/2014/main" id="{9AE772F3-F07A-4C95-B9C2-BB100B99D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E4EFE8A-60D2-40B2-9A6F-3B2F13DEC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6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22096" cy="638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6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-1620688" y="101172"/>
            <a:ext cx="8229600" cy="936104"/>
          </a:xfrm>
        </p:spPr>
        <p:txBody>
          <a:bodyPr/>
          <a:lstStyle/>
          <a:p>
            <a:r>
              <a:rPr lang="pl-PL" b="1" i="1" dirty="0"/>
              <a:t>Piasek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333786" y="1196752"/>
            <a:ext cx="4752528" cy="5904656"/>
          </a:xfrm>
        </p:spPr>
        <p:txBody>
          <a:bodyPr>
            <a:normAutofit/>
          </a:bodyPr>
          <a:lstStyle/>
          <a:p>
            <a:pPr marL="0" indent="0"/>
            <a:r>
              <a:rPr lang="pl-PL" sz="23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600" dirty="0">
                <a:latin typeface="+mj-lt"/>
                <a:cs typeface="Times New Roman" panose="02020603050405020304" pitchFamily="18" charset="0"/>
              </a:rPr>
              <a:t>Piaski są najczęściej występującą luźną skałą osadową. </a:t>
            </a:r>
          </a:p>
          <a:p>
            <a:pPr marL="0" indent="0"/>
            <a:r>
              <a:rPr lang="pl-PL" sz="2600" dirty="0">
                <a:latin typeface="+mj-lt"/>
                <a:cs typeface="Times New Roman" panose="02020603050405020304" pitchFamily="18" charset="0"/>
              </a:rPr>
              <a:t> Jego złoża znajdują się na znacznym obszarze Polski. Wraz z innymi składnikami tworzy gleby. </a:t>
            </a:r>
          </a:p>
          <a:p>
            <a:pPr marL="0" indent="0"/>
            <a:r>
              <a:rPr lang="pl-PL" sz="2600" dirty="0">
                <a:latin typeface="+mj-lt"/>
                <a:cs typeface="Times New Roman" panose="02020603050405020304" pitchFamily="18" charset="0"/>
              </a:rPr>
              <a:t> Pod wpływem oddziaływania wody i wiatru piasek tworzy skupiska takie jak; wydmy, wały piaszczyste, rewy, odsypy boczne, zmarszczki, fale piaszczyste, wstęgi piaszczyste i inne. </a:t>
            </a:r>
          </a:p>
          <a:p>
            <a:pPr marL="0" indent="0">
              <a:buNone/>
            </a:pPr>
            <a:r>
              <a:rPr lang="pl-PL" sz="2600" dirty="0">
                <a:latin typeface="+mj-lt"/>
                <a:cs typeface="Times New Roman" panose="02020603050405020304" pitchFamily="18" charset="0"/>
              </a:rPr>
              <a:t>(Na drugim zdjęciu – czarny piasek wulkaniczny.)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14" y="686261"/>
            <a:ext cx="3600400" cy="270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253" y="3717032"/>
            <a:ext cx="3600401" cy="270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87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196" y="15615"/>
            <a:ext cx="8229600" cy="634082"/>
          </a:xfrm>
        </p:spPr>
        <p:txBody>
          <a:bodyPr>
            <a:noAutofit/>
          </a:bodyPr>
          <a:lstStyle/>
          <a:p>
            <a:r>
              <a:rPr lang="pl-PL" sz="3600" b="1" i="1" dirty="0"/>
              <a:t>Legenda o Pustyni Błędowskiej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Jedna z siedzib diabłów znajdowała się w okolicach Olkusza, gdzie ludzie odkryli bogate złoża ołowiu i srebra. Kiedy mieszkańcy zaczęli budować kopalnie i drążyć w ziemi coraz głębiej w poszukiwaniu surowców mieszkające pod ziemią diabły strasznie się rozgniewały. Czarty zwołały naradę i żaliły się, że ludzie zabierają im srebro, że zabierają ołów z którego robią swoje kotły, a przede wszystkim strasznie hałasują w ciągu dnia kiedy większość diabłów chce spać. W końcu jeden z diabłów zaproponował, aby zasypać ludzkie kopalnie piaskiem. Diabły długo się zastanawiały skąd wziąć taką ilość piachu i stwierdziły, iż jedynym miejscem, gdzie mogą go znaleźć jest brzeg morza. Do wykonania zadania został wyznaczony młody czart, który wpadł na pomysł zasypania kopalni. Otrzymał on ogromny worek i poleciał nad morze. Tam przez wiele godzin napełniał worek piaskiem. Kiedy skończył piasku było tak dużo, że diabeł ledwie oderwał się od ziemi z ciężkim ładunkiem. Droga do</a:t>
            </a:r>
          </a:p>
          <a:p>
            <a:pPr marL="0" indent="0">
              <a:buNone/>
            </a:pPr>
            <a:r>
              <a:rPr lang="pl-PL" sz="2000" dirty="0"/>
              <a:t> Olkusza była dla czarta długa i ciężka. Kiedy był</a:t>
            </a:r>
          </a:p>
          <a:p>
            <a:pPr marL="0" indent="0">
              <a:buNone/>
            </a:pPr>
            <a:r>
              <a:rPr lang="pl-PL" sz="2000" dirty="0"/>
              <a:t> już niemal u celu zahaczył brzegiem worka</a:t>
            </a:r>
          </a:p>
          <a:p>
            <a:pPr marL="0" indent="0">
              <a:buNone/>
            </a:pPr>
            <a:r>
              <a:rPr lang="pl-PL" sz="2000" dirty="0"/>
              <a:t>o wieżę kościelną. Worek rozdarł się, a piasek, </a:t>
            </a:r>
          </a:p>
          <a:p>
            <a:pPr marL="0" indent="0">
              <a:buNone/>
            </a:pPr>
            <a:r>
              <a:rPr lang="pl-PL" sz="2000" dirty="0"/>
              <a:t>który się w nim znajdował, rozsypał się po </a:t>
            </a:r>
          </a:p>
          <a:p>
            <a:pPr marL="0" indent="0">
              <a:buNone/>
            </a:pPr>
            <a:r>
              <a:rPr lang="pl-PL" sz="2000" dirty="0"/>
              <a:t>okolicznych polach. I tak właśnie na ziemiach </a:t>
            </a:r>
          </a:p>
          <a:p>
            <a:pPr marL="0" indent="0">
              <a:buNone/>
            </a:pPr>
            <a:r>
              <a:rPr lang="pl-PL" sz="2000" dirty="0"/>
              <a:t>polskich powstała pustynia od pobliskiej </a:t>
            </a:r>
          </a:p>
          <a:p>
            <a:pPr marL="0" indent="0">
              <a:buNone/>
            </a:pPr>
            <a:r>
              <a:rPr lang="pl-PL" sz="2000" dirty="0"/>
              <a:t>wioski zwana błędowską.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84" y="4365104"/>
            <a:ext cx="4032216" cy="23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40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268000"/>
            <a:ext cx="8229600" cy="850106"/>
          </a:xfrm>
        </p:spPr>
        <p:txBody>
          <a:bodyPr/>
          <a:lstStyle/>
          <a:p>
            <a:r>
              <a:rPr lang="pl-PL" b="1" i="1" dirty="0"/>
              <a:t>Glina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83968" y="1294257"/>
            <a:ext cx="4676328" cy="5544616"/>
          </a:xfrm>
        </p:spPr>
        <p:txBody>
          <a:bodyPr>
            <a:normAutofit/>
          </a:bodyPr>
          <a:lstStyle/>
          <a:p>
            <a:pPr marL="0" indent="0"/>
            <a:r>
              <a:rPr lang="pl-PL" sz="2400" dirty="0"/>
              <a:t> Glina ilasta, skała osadowa, powstała najczęściej w okresie czwartorzędu w wyniku nagromadzenia osadów morenowych.</a:t>
            </a:r>
          </a:p>
          <a:p>
            <a:pPr marL="0" indent="0"/>
            <a:r>
              <a:rPr lang="pl-PL" sz="2400" dirty="0"/>
              <a:t> Jest to zatem skała złożona z minerałów ilastych, kwarcu, skaleni, substancji koloidalnych, może zawierać okruchy innych skał oraz substancje organiczne</a:t>
            </a:r>
          </a:p>
          <a:p>
            <a:pPr marL="0" indent="0"/>
            <a:r>
              <a:rPr lang="pl-PL" sz="2400" dirty="0"/>
              <a:t> Glina od zarania dziejów stanowi podstawowy surowiec do wyrobu ceramiki.</a:t>
            </a:r>
          </a:p>
          <a:p>
            <a:pPr marL="0" indent="0">
              <a:buNone/>
            </a:pPr>
            <a:endParaRPr lang="pl-PL" sz="21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4" y="1124744"/>
            <a:ext cx="3171759" cy="27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7565"/>
            <a:ext cx="324360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1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8E0722-80A5-4552-8705-79E1143E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64" y="836712"/>
            <a:ext cx="8424936" cy="4525963"/>
          </a:xfrm>
        </p:spPr>
        <p:txBody>
          <a:bodyPr/>
          <a:lstStyle/>
          <a:p>
            <a:r>
              <a:rPr lang="pl-PL" sz="3600" dirty="0"/>
              <a:t>Prezentacja jest przeznaczona dla wychowanków z grupy starszej.</a:t>
            </a:r>
          </a:p>
          <a:p>
            <a:endParaRPr lang="pl-PL" sz="3600" dirty="0"/>
          </a:p>
          <a:p>
            <a:r>
              <a:rPr lang="pl-PL" sz="3600" dirty="0"/>
              <a:t>Kompetencje: Podstawowe kompetencje naukowo- techniczne oraz porozumiewanie się w języku ojczystym.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525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7123"/>
            <a:ext cx="7194375" cy="67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59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19881" y="121196"/>
            <a:ext cx="8229600" cy="1143000"/>
          </a:xfrm>
        </p:spPr>
        <p:txBody>
          <a:bodyPr/>
          <a:lstStyle/>
          <a:p>
            <a:r>
              <a:rPr lang="pl-PL" b="1" i="1" dirty="0"/>
              <a:t>Wapienie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82651" y="1228341"/>
            <a:ext cx="4824536" cy="5328592"/>
          </a:xfrm>
        </p:spPr>
        <p:txBody>
          <a:bodyPr>
            <a:normAutofit fontScale="92500"/>
          </a:bodyPr>
          <a:lstStyle/>
          <a:p>
            <a:pPr marL="0" indent="0"/>
            <a:r>
              <a:rPr lang="pl-PL" dirty="0"/>
              <a:t>Wapień jest skałą osadową mogącą powstawać w wyniku nagromadzenia się węglanowych szczątków zwierząt i roślin na dnie zbiorników wodnych. </a:t>
            </a:r>
          </a:p>
          <a:p>
            <a:pPr marL="0" indent="0"/>
            <a:r>
              <a:rPr lang="pl-PL" dirty="0"/>
              <a:t> Zbudowana jest głównie z węglanu wapnia, występującego  w przyrodzie jako minerał kalcyt.</a:t>
            </a:r>
          </a:p>
          <a:p>
            <a:pPr marL="0" indent="0"/>
            <a:r>
              <a:rPr lang="pl-PL" dirty="0"/>
              <a:t>Skały te mają zazwyczaj kolory biały, jasnoszary lub beżowy. Surowiec jest mało odporny na warunki atmosferyczne. 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88" y="692696"/>
            <a:ext cx="3184943" cy="2551935"/>
          </a:xfrm>
        </p:spPr>
      </p:pic>
      <p:pic>
        <p:nvPicPr>
          <p:cNvPr id="6146" name="Picture 2" descr="Wapień z syluru Gotlandii ze skamieniałości gąbek i koralowców. | Żywa  Planeta">
            <a:extLst>
              <a:ext uri="{FF2B5EF4-FFF2-40B4-BE49-F238E27FC236}">
                <a16:creationId xmlns:a16="http://schemas.microsoft.com/office/drawing/2014/main" id="{23326EC8-FA7D-491B-A9A7-3E1749B1A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80" y="3886631"/>
            <a:ext cx="3180152" cy="21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8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4608512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b="1" i="1" dirty="0"/>
              <a:t>Zastosowanie</a:t>
            </a:r>
          </a:p>
          <a:p>
            <a:pPr marL="0" indent="0"/>
            <a:r>
              <a:rPr lang="pl-PL" sz="2300" dirty="0"/>
              <a:t> Wapień znalazł swoje zastosowanie w budownictwie. Ze względu na łatwość obróbki używany jest jako materiał budowlany i okładzinowy, w przemyśle hutniczym – jako topnik do wyrobu szkła oraz rolnictwie jako nawozy. </a:t>
            </a:r>
          </a:p>
          <a:p>
            <a:pPr marL="0" indent="0"/>
            <a:r>
              <a:rPr lang="pl-PL" sz="2300" dirty="0"/>
              <a:t>Z wapienia wzniesiono wiele historycznych budowli, np. średniowieczną Bramę Floriańską oraz maszkarony w Sukiennicach w Krakowie, zamki na szlaku Orlich Gniazd. Na dużą skalę stanowił on lokalny materiał budowlany, z którego budowano domy i budynki gospodarcze.</a:t>
            </a:r>
          </a:p>
          <a:p>
            <a:pPr marL="0" indent="0">
              <a:buNone/>
            </a:pPr>
            <a:endParaRPr lang="pl-PL" sz="21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07" y="625232"/>
            <a:ext cx="3733800" cy="2011680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07" y="3068960"/>
            <a:ext cx="3710180" cy="24721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07" y="4670940"/>
            <a:ext cx="147858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8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1182" y="188640"/>
            <a:ext cx="2543292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100" dirty="0"/>
          </a:p>
          <a:p>
            <a:pPr marL="0" indent="0">
              <a:buNone/>
            </a:pPr>
            <a:r>
              <a:rPr lang="pl-PL" b="1" dirty="0"/>
              <a:t>Występowanie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sz="2100" dirty="0"/>
              <a:t>W Polsce najważniejsze złoża wapieni występują na obrzeżu Gór Świętokrzyskich, w Tatrach, Pieninach, w wielu miejscach lokalnie w Sudetach, na Lubelszczyźnie oraz Wyżynie Krakowsko-Częstochowskiej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20" y="336791"/>
            <a:ext cx="6135878" cy="57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59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b="1" i="1"/>
              <a:t>Ruda miedzi</a:t>
            </a:r>
          </a:p>
        </p:txBody>
      </p:sp>
      <p:pic>
        <p:nvPicPr>
          <p:cNvPr id="7170" name="Picture 2" descr="Miedź">
            <a:extLst>
              <a:ext uri="{FF2B5EF4-FFF2-40B4-BE49-F238E27FC236}">
                <a16:creationId xmlns:a16="http://schemas.microsoft.com/office/drawing/2014/main" id="{9BC562FC-20B6-4A2B-A9C2-122CAD6EA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29" y="1600200"/>
            <a:ext cx="4776741" cy="4525963"/>
          </a:xfrm>
          <a:prstGeom prst="rect">
            <a:avLst/>
          </a:prstGeom>
          <a:solidFill>
            <a:srgbClr val="FFFFFF"/>
          </a:solidFill>
          <a:ex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548680" y="265212"/>
            <a:ext cx="8229600" cy="1143000"/>
          </a:xfrm>
        </p:spPr>
        <p:txBody>
          <a:bodyPr/>
          <a:lstStyle/>
          <a:p>
            <a:r>
              <a:rPr lang="pl-PL" b="1" i="1" dirty="0"/>
              <a:t>Pochodzenie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853136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Miedź</a:t>
            </a:r>
            <a:r>
              <a:rPr lang="pl-PL" dirty="0"/>
              <a:t> (</a:t>
            </a:r>
            <a:r>
              <a:rPr lang="pl-PL" b="1" dirty="0"/>
              <a:t>Cu</a:t>
            </a:r>
            <a:r>
              <a:rPr lang="pl-PL" dirty="0"/>
              <a:t>, łac. </a:t>
            </a:r>
            <a:r>
              <a:rPr lang="pl-PL" i="1" dirty="0" err="1"/>
              <a:t>Cuprum</a:t>
            </a:r>
            <a:r>
              <a:rPr lang="pl-PL" i="1" dirty="0"/>
              <a:t> - </a:t>
            </a:r>
            <a:r>
              <a:rPr lang="pl-PL" dirty="0"/>
              <a:t>nazwa miedzi po łacinie pochodzi od Cypru, gdzie w starożytności wydobywano ten metal). Miedź po wytopie i oczyszczeniu jest miękkim metalem o bardzo dobrym przewodnictwie cieplnym i elektrycznym. </a:t>
            </a:r>
          </a:p>
          <a:p>
            <a:r>
              <a:rPr lang="pl-PL" dirty="0"/>
              <a:t>Miedź można przerabiać plastycznie na zimno i na gorąco.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920907" cy="1930115"/>
          </a:xfrm>
          <a:prstGeom prst="rect">
            <a:avLst/>
          </a:prstGeom>
        </p:spPr>
      </p:pic>
      <p:pic>
        <p:nvPicPr>
          <p:cNvPr id="49154" name="Picture 2" descr="Znalezione obrazy dla zapytania ruda miedz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341" y="3933056"/>
            <a:ext cx="2923523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476672" y="161764"/>
            <a:ext cx="8229600" cy="1143000"/>
          </a:xfrm>
        </p:spPr>
        <p:txBody>
          <a:bodyPr/>
          <a:lstStyle/>
          <a:p>
            <a:r>
              <a:rPr lang="pl-PL" b="1" i="1" dirty="0"/>
              <a:t>Lokalizacja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24744"/>
            <a:ext cx="4320480" cy="5184576"/>
          </a:xfrm>
        </p:spPr>
        <p:txBody>
          <a:bodyPr>
            <a:normAutofit fontScale="92500"/>
          </a:bodyPr>
          <a:lstStyle/>
          <a:p>
            <a:r>
              <a:rPr lang="pl-PL" dirty="0"/>
              <a:t>Rudy miedzi rozciągają się na monoklinie </a:t>
            </a:r>
            <a:r>
              <a:rPr lang="pl-PL" dirty="0" err="1"/>
              <a:t>przedsudeckiej</a:t>
            </a:r>
            <a:r>
              <a:rPr lang="pl-PL" dirty="0"/>
              <a:t> (od Lubina na południowym wschodzie do Bytomia).</a:t>
            </a:r>
          </a:p>
          <a:p>
            <a:r>
              <a:rPr lang="pl-PL" dirty="0"/>
              <a:t>Lublin</a:t>
            </a:r>
          </a:p>
          <a:p>
            <a:r>
              <a:rPr lang="pl-PL" dirty="0"/>
              <a:t>Legnicko</a:t>
            </a:r>
          </a:p>
          <a:p>
            <a:r>
              <a:rPr lang="pl-PL" dirty="0"/>
              <a:t>Głogów</a:t>
            </a:r>
          </a:p>
          <a:p>
            <a:r>
              <a:rPr lang="pl-PL" dirty="0" err="1"/>
              <a:t>Podkowice</a:t>
            </a:r>
            <a:r>
              <a:rPr lang="pl-PL" dirty="0"/>
              <a:t>  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4652212" cy="44529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i="1" dirty="0"/>
              <a:t>Pozyskiwanie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176464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Większość miedzi wydobywa się jako siarczek w kopalniach odkrywkowych ze złóż porfiru miedziowego zawierającego do 1% miedzi. </a:t>
            </a:r>
          </a:p>
          <a:p>
            <a:r>
              <a:rPr lang="pl-PL" dirty="0"/>
              <a:t>Otrzymane w ten sposób koncentraty miedzi przerabiane są w piecach hutniczych (np. piec zawiesinowy), a produktem wytopu jest kamień miedziowy. </a:t>
            </a:r>
          </a:p>
          <a:p>
            <a:r>
              <a:rPr lang="pl-PL" dirty="0"/>
              <a:t>Po procesie </a:t>
            </a:r>
            <a:r>
              <a:rPr lang="pl-PL" dirty="0" err="1"/>
              <a:t>konwertorowania</a:t>
            </a:r>
            <a:r>
              <a:rPr lang="pl-PL" dirty="0"/>
              <a:t> odlewane są anody miedziowe. Anody te poddawane są elektrorafinacji. Produktem huty są katody,  które w zależności od przeznaczenia przetapiane są na wlewki różnego kształtu i wielkości.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2376264" cy="18461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22819"/>
            <a:ext cx="2825362" cy="18182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74" y="4797152"/>
            <a:ext cx="3120663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24544" y="0"/>
            <a:ext cx="5472608" cy="1143000"/>
          </a:xfrm>
        </p:spPr>
        <p:txBody>
          <a:bodyPr/>
          <a:lstStyle/>
          <a:p>
            <a:r>
              <a:rPr lang="pl-PL" b="1" i="1" dirty="0"/>
              <a:t>Wykorzystywanie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4788024" cy="4929411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Miedź wykorzystuje się m.in.:</a:t>
            </a:r>
          </a:p>
          <a:p>
            <a:r>
              <a:rPr lang="pl-PL" dirty="0"/>
              <a:t> W urządzeniach elektrycznych, np.: przewodach miedzianych, elektromagnesach.</a:t>
            </a:r>
          </a:p>
          <a:p>
            <a:r>
              <a:rPr lang="pl-PL" dirty="0"/>
              <a:t> W budownictwie i przemyśle, np.: pokrycie dachów, piorunochrony.</a:t>
            </a:r>
          </a:p>
          <a:p>
            <a:r>
              <a:rPr lang="pl-PL" dirty="0"/>
              <a:t> Stosuje się ją również np.: do pokrycia statków( chroni przed skorupiakami), wykończenia wewnętrzne (klamki do drzwi, parapety…).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2676621" cy="18641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76872"/>
            <a:ext cx="2556309" cy="229992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2849814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pl-PL" sz="6600" b="1" i="1" dirty="0"/>
              <a:t>Sól kamienna</a:t>
            </a:r>
          </a:p>
        </p:txBody>
      </p:sp>
      <p:pic>
        <p:nvPicPr>
          <p:cNvPr id="1026" name="Picture 2" descr="Znalezione obrazy dla zapytania sól kamie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19862"/>
            <a:ext cx="6817239" cy="4590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5EF448-76A1-4AFE-A876-0958EDDD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Dzięki prezentacji dowiesz się: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709BC9-E177-4C8E-AD66-4C76F2B09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wydobywany jest węgiel kamienny.</a:t>
            </a:r>
          </a:p>
          <a:p>
            <a:r>
              <a:rPr lang="pl-PL" dirty="0"/>
              <a:t>Jakie są inne skarby ziemi.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7836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/>
              <a:t>Sól kamienna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Polsce znajdują się bardzo duże złoża tego surowca (80 mld ton).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Zajmuje pierwsze miejsce wśród wszystkich kopalin w Polsce. 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Symbol zastępczy zawartości 4" descr="sól1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176464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673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/>
              <a:t>Występowanie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/>
          </a:bodyPr>
          <a:lstStyle/>
          <a:p>
            <a:pPr lvl="0"/>
            <a:r>
              <a:rPr lang="pl-PL" dirty="0"/>
              <a:t>Kujawy (Inowrocław, Ciechocinek)</a:t>
            </a:r>
          </a:p>
          <a:p>
            <a:pPr lvl="0"/>
            <a:r>
              <a:rPr lang="pl-PL" dirty="0"/>
              <a:t>Podkarpacie Północne, Wieliczka- wydobycie zakończono w 1996 r., a produkcja w wysokości ok. 20 tys. t soli rocznie odbywa się poprzez utylizację wód zasolonych wpływających do kopalni. Kopalnia jest przede wszystkim obiektem turystyczno-uzdrowiskowym, Bochnia – wydobycie zakończono w 1990r.</a:t>
            </a:r>
          </a:p>
          <a:p>
            <a:pPr lvl="0"/>
            <a:r>
              <a:rPr lang="pl-PL" dirty="0"/>
              <a:t>Pojezierze Wielkopolskie – Kłodawa- obecnie najważniejsze złoże eksploatowane metodą podziemną. </a:t>
            </a:r>
          </a:p>
          <a:p>
            <a:r>
              <a:rPr lang="pl-PL" dirty="0"/>
              <a:t> Dolny Śląsk - Sieroszowice</a:t>
            </a:r>
          </a:p>
        </p:txBody>
      </p:sp>
    </p:spTree>
    <p:extLst>
      <p:ext uri="{BB962C8B-B14F-4D97-AF65-F5344CB8AC3E}">
        <p14:creationId xmlns:p14="http://schemas.microsoft.com/office/powerpoint/2010/main" val="2784073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/>
              <a:t>Występowanie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0738"/>
            <a:ext cx="7416823" cy="49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6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b="1" i="1" dirty="0"/>
              <a:t>Pochodzenie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7931224" cy="4525963"/>
          </a:xfrm>
        </p:spPr>
        <p:txBody>
          <a:bodyPr/>
          <a:lstStyle/>
          <a:p>
            <a:r>
              <a:rPr lang="pl-PL" dirty="0"/>
              <a:t>Wszystkie złoża soli są pochodzenia morskiego i powstały około 250 milionów lat temu . Ponieważ w tych czasach panował również w Europie suchy, gorący klimat odpowiadający dzisiejszemu śródziemnomorskiemu klimatowi przybrzeżnemu, woda morska zagęszczała się. Powstałe nasycone roztwory soli opadały na dno . Później wpływała do nich woda morska i następowało jej odparowanie</a:t>
            </a:r>
          </a:p>
        </p:txBody>
      </p:sp>
      <p:pic>
        <p:nvPicPr>
          <p:cNvPr id="9218" name="Picture 2" descr="Znalezione obrazy dla zapytania sól kamie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09120"/>
            <a:ext cx="3842792" cy="2164773"/>
          </a:xfrm>
          <a:prstGeom prst="rect">
            <a:avLst/>
          </a:prstGeom>
          <a:noFill/>
        </p:spPr>
      </p:pic>
      <p:pic>
        <p:nvPicPr>
          <p:cNvPr id="9222" name="Picture 6" descr="Znalezione obrazy dla zapytania sól kami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09120"/>
            <a:ext cx="3047653" cy="218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457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/>
              <a:t>Metody pozyskiwania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79512" y="1412776"/>
            <a:ext cx="4176464" cy="4641379"/>
          </a:xfrm>
        </p:spPr>
        <p:txBody>
          <a:bodyPr/>
          <a:lstStyle/>
          <a:p>
            <a:r>
              <a:rPr lang="pl-PL" sz="3600" dirty="0"/>
              <a:t>Metoda górnicza - sól wydobywa się schodząc kilkadziesiąt metrów pod ziemię, przy użyciu maszyn i kilofów.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844824"/>
            <a:ext cx="45125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39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119122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b="1" i="1" dirty="0"/>
              <a:t>Wykorzystanie</a:t>
            </a:r>
            <a:endParaRPr lang="pl-PL" dirty="0"/>
          </a:p>
        </p:txBody>
      </p:sp>
      <p:pic>
        <p:nvPicPr>
          <p:cNvPr id="4" name="Picture 3" descr="sóll">
            <a:extLst>
              <a:ext uri="{FF2B5EF4-FFF2-40B4-BE49-F238E27FC236}">
                <a16:creationId xmlns:a16="http://schemas.microsoft.com/office/drawing/2014/main" id="{1F85584F-D625-417C-8D8F-5685A896A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r="33576" b="-2"/>
          <a:stretch/>
        </p:blipFill>
        <p:spPr bwMode="auto">
          <a:xfrm>
            <a:off x="457201" y="1281227"/>
            <a:ext cx="4038600" cy="4525963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16288" cy="558924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pl-PL" sz="2400" dirty="0"/>
              <a:t>Sól kamienna, poza przemysłem spożywczym, gdzie używana jest jako przyprawa i konserwant. 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Odgrywa wielką rolę w przemyśle chemicznym jako ważny surowiec do produkcji chloru, sody, kwasu solnego. 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Stosowana jest też szeroko w przemyśle tworzyw sztucznych, w przemyśle azotowym, rafineryjnym, włókienniczym, skórzanym, w chłodnictwie, leśnictwie i w wielu innych gałęziach. </a:t>
            </a:r>
          </a:p>
          <a:p>
            <a:pPr>
              <a:lnSpc>
                <a:spcPct val="90000"/>
              </a:lnSpc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933304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56271"/>
            <a:ext cx="8229600" cy="892983"/>
          </a:xfrm>
        </p:spPr>
        <p:txBody>
          <a:bodyPr/>
          <a:lstStyle/>
          <a:p>
            <a:r>
              <a:rPr lang="pl-PL" b="1" i="1" dirty="0"/>
              <a:t>Legenda o Św. Kindze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3458" y="692696"/>
            <a:ext cx="7083058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100" dirty="0"/>
              <a:t> Święta Kinga w drodze do Krakowa znużona konną jazdą prosiła o odpoczynek dla siebie i towarzyszącego jej orszaku. Na odpoczynek wybrano leśną polanę. Po rozbiciu namiotów Kingę opanował szybki i głęboki sen. W tym czasie nastąpiły podziemne wstrząsy, dały się słyszeć dudnienia i trzaski, ludzi i zwierzęta opanował lęk, a na skraju polany obsunęła się ziemia. Przebudzono więc Kingę, powiadamiając ją o nadzwyczajnym zdarzeniu. Ona oprzytomniawszy, poleciła górnikom założyć odpowiednie narzędzia i dokonać wykopu szybu. Robotnicy na polecenie młodocianej królewny raźno zabrali się do pracy. W pewnym momencie łopata jednego z górników natrafiła w głębi ziemi na litą skałę. Na polecenie bł. Kingi wyciągnięto wielką bryłę kryształowej soli. Kinga kazała tę bryłę rozbić młotami. Po rozbiciu zauważyli, że w bryle soli znajdował się pierścień bł. Kingi, wrzucony przez nią na Węgrzech do kopalni w </a:t>
            </a:r>
            <a:r>
              <a:rPr lang="pl-PL" sz="2100" dirty="0" err="1"/>
              <a:t>Marmarosz</a:t>
            </a:r>
            <a:r>
              <a:rPr lang="pl-PL" sz="2100" dirty="0"/>
              <a:t> </a:t>
            </a:r>
            <a:r>
              <a:rPr lang="pl-PL" sz="2100" dirty="0" err="1"/>
              <a:t>Sziget</a:t>
            </a:r>
            <a:r>
              <a:rPr lang="pl-PL" sz="2100" dirty="0"/>
              <a:t>. Wtedy Kinga wraz z otoczeniem upadła na kolana i dziękowała Bogu za tak wielki dar dla Polski i za sposób, w jaki Bóg sprawił, że Polska została ubogacona solą z Węgier.</a:t>
            </a:r>
          </a:p>
        </p:txBody>
      </p:sp>
      <p:pic>
        <p:nvPicPr>
          <p:cNvPr id="8194" name="Picture 2" descr="Cud św. Kingi - Legendy Pienińskie">
            <a:extLst>
              <a:ext uri="{FF2B5EF4-FFF2-40B4-BE49-F238E27FC236}">
                <a16:creationId xmlns:a16="http://schemas.microsoft.com/office/drawing/2014/main" id="{1AF1C520-57DC-4769-BC85-FBB0EF2AF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16" y="280505"/>
            <a:ext cx="17140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inga">
            <a:extLst>
              <a:ext uri="{FF2B5EF4-FFF2-40B4-BE49-F238E27FC236}">
                <a16:creationId xmlns:a16="http://schemas.microsoft.com/office/drawing/2014/main" id="{3BF9B15F-54B1-40B0-BD52-28821DC6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63" y="3933056"/>
            <a:ext cx="1714026" cy="23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85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pl-PL" sz="2200" dirty="0"/>
              <a:t>Świętosławowi, górnikowi, który pierwszy natrafił na bryłę soli bł. Kinga obiecała urząd żupnika solnego i ofiarowała mu swój pierścień wydobyty z bryły soli, aby służył niewiastom jego rodu po wszystkie czasy, podobnie jak sól będzie służyć jako drogocenne wiano mieszkańcom całej Polski.</a:t>
            </a:r>
          </a:p>
          <a:p>
            <a:pPr>
              <a:lnSpc>
                <a:spcPct val="90000"/>
              </a:lnSpc>
            </a:pPr>
            <a:endParaRPr lang="pl-PL" sz="1800" dirty="0"/>
          </a:p>
        </p:txBody>
      </p:sp>
      <p:pic>
        <p:nvPicPr>
          <p:cNvPr id="9218" name="Picture 2" descr="Legendy Polskie: PIERŚCIEŃ ŚWIĘTEJ KINGI">
            <a:extLst>
              <a:ext uri="{FF2B5EF4-FFF2-40B4-BE49-F238E27FC236}">
                <a16:creationId xmlns:a16="http://schemas.microsoft.com/office/drawing/2014/main" id="{A33E651B-C1E7-4D57-97E4-85EF453B2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1" b="13012"/>
          <a:stretch/>
        </p:blipFill>
        <p:spPr bwMode="auto">
          <a:xfrm>
            <a:off x="457200" y="1772816"/>
            <a:ext cx="8229600" cy="4525963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2386840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pl-PL" dirty="0">
                <a:hlinkClick r:id="rId2"/>
              </a:rPr>
              <a:t>https://pl.wikipedia.org/wiki/W%C4%99giel_kamienny </a:t>
            </a:r>
          </a:p>
          <a:p>
            <a:r>
              <a:rPr lang="pl-PL" dirty="0">
                <a:hlinkClick r:id="rId2"/>
              </a:rPr>
              <a:t>http://www.scholaris.pl/resources/run/id/51051</a:t>
            </a:r>
            <a:r>
              <a:rPr lang="pl-PL" dirty="0"/>
              <a:t> </a:t>
            </a:r>
          </a:p>
          <a:p>
            <a:r>
              <a:rPr lang="pl-PL" dirty="0">
                <a:hlinkClick r:id="rId3"/>
              </a:rPr>
              <a:t>https://www.pgi.gov.pl/psg-1/psg-2/informacja-i-szkolenia/wiadomosci-surowcowe/10413-wegiel-kamienny-podstawowe-fakty.html</a:t>
            </a:r>
            <a:r>
              <a:rPr lang="pl-PL" dirty="0"/>
              <a:t> </a:t>
            </a:r>
          </a:p>
          <a:p>
            <a:r>
              <a:rPr lang="pl-PL" dirty="0">
                <a:hlinkClick r:id="rId4"/>
              </a:rPr>
              <a:t>https://www.okd.cz/pl/wydobywamy-wegiel/jak-powstal-wegiel</a:t>
            </a:r>
            <a:r>
              <a:rPr lang="pl-PL" dirty="0"/>
              <a:t> </a:t>
            </a:r>
          </a:p>
          <a:p>
            <a:r>
              <a:rPr lang="pl-PL" dirty="0">
                <a:hlinkClick r:id="rId5"/>
              </a:rPr>
              <a:t>https://www.pgi.gov.pl/psg-1/psg-2/informacja-i-szkolenia/wiadomosci-surowcowe/10415-zastosowanie-wegla-kamiennego.html</a:t>
            </a:r>
            <a:r>
              <a:rPr lang="pl-PL" dirty="0"/>
              <a:t> </a:t>
            </a:r>
          </a:p>
          <a:p>
            <a:r>
              <a:rPr lang="pl-PL" dirty="0">
                <a:hlinkClick r:id="rId6"/>
              </a:rPr>
              <a:t>https://www.polskatradycja.pl/legendy/dolnoslaskie/kopalnia-wegla.html</a:t>
            </a:r>
            <a:r>
              <a:rPr lang="pl-PL" dirty="0"/>
              <a:t> </a:t>
            </a:r>
          </a:p>
          <a:p>
            <a:r>
              <a:rPr lang="pl-PL" dirty="0">
                <a:hlinkClick r:id="rId7"/>
              </a:rPr>
              <a:t>https://pl.wikipedia.org/wiki/Ska%C5%82a</a:t>
            </a:r>
            <a:r>
              <a:rPr lang="pl-PL" dirty="0"/>
              <a:t> </a:t>
            </a:r>
          </a:p>
          <a:p>
            <a:r>
              <a:rPr lang="pl-PL" dirty="0">
                <a:hlinkClick r:id="rId8"/>
              </a:rPr>
              <a:t>https://pl.wikipedia.org/wiki/Piasek</a:t>
            </a:r>
            <a:r>
              <a:rPr lang="pl-PL" dirty="0"/>
              <a:t> </a:t>
            </a:r>
          </a:p>
          <a:p>
            <a:r>
              <a:rPr lang="pl-PL" dirty="0">
                <a:hlinkClick r:id="rId9"/>
              </a:rPr>
              <a:t>https://www.bajkowyzakatek.eu/2010/11/polskie-legendy-pustynia-bedowska.html</a:t>
            </a:r>
            <a:r>
              <a:rPr lang="pl-PL" dirty="0"/>
              <a:t> </a:t>
            </a:r>
          </a:p>
          <a:p>
            <a:r>
              <a:rPr lang="pl-PL" dirty="0">
                <a:hlinkClick r:id="rId10"/>
              </a:rPr>
              <a:t>https://pl.wikipedia.org/wiki/Glina</a:t>
            </a:r>
            <a:r>
              <a:rPr lang="pl-PL" dirty="0"/>
              <a:t> </a:t>
            </a:r>
          </a:p>
          <a:p>
            <a:r>
              <a:rPr lang="pl-PL" dirty="0">
                <a:hlinkClick r:id="rId11"/>
              </a:rPr>
              <a:t>https://pl.wikipedia.org/wiki/Wapie%C5%84</a:t>
            </a:r>
            <a:r>
              <a:rPr lang="pl-PL" dirty="0"/>
              <a:t> </a:t>
            </a:r>
          </a:p>
          <a:p>
            <a:r>
              <a:rPr lang="pl-PL" dirty="0">
                <a:hlinkClick r:id="rId12"/>
              </a:rPr>
              <a:t>https://encyklopedia.pwn.pl/haslo/wapien;3993879.html</a:t>
            </a:r>
            <a:r>
              <a:rPr lang="pl-PL" dirty="0"/>
              <a:t> </a:t>
            </a:r>
          </a:p>
          <a:p>
            <a:r>
              <a:rPr lang="pl-PL" dirty="0">
                <a:hlinkClick r:id="rId13"/>
              </a:rPr>
              <a:t>https://pl.wikipedia.org/wiki/Mied%C5%BA</a:t>
            </a:r>
            <a:r>
              <a:rPr lang="pl-PL" dirty="0"/>
              <a:t> </a:t>
            </a:r>
          </a:p>
          <a:p>
            <a:r>
              <a:rPr lang="pl-PL" dirty="0">
                <a:hlinkClick r:id="rId14"/>
              </a:rPr>
              <a:t>https://www.suwalki24.pl/article/3,suwalszczyzna-posiada-najcenniejsze-zloza-europy</a:t>
            </a:r>
            <a:r>
              <a:rPr lang="pl-PL" dirty="0"/>
              <a:t> </a:t>
            </a:r>
          </a:p>
          <a:p>
            <a:r>
              <a:rPr lang="pl-PL" dirty="0">
                <a:hlinkClick r:id="rId15"/>
              </a:rPr>
              <a:t>https://www.ekologia.pl/kobieta/zdrowie/sol-kamienna-przyprawa-wlasciwosci-sklad-i-zastosowanie-soli-kamiennej,24824.html</a:t>
            </a:r>
            <a:r>
              <a:rPr lang="pl-PL" dirty="0"/>
              <a:t> </a:t>
            </a:r>
          </a:p>
          <a:p>
            <a:r>
              <a:rPr lang="pl-PL" dirty="0">
                <a:hlinkClick r:id="rId16"/>
              </a:rPr>
              <a:t>https://pl.wikipedia.org/wiki/Halit</a:t>
            </a:r>
            <a:r>
              <a:rPr lang="pl-PL" dirty="0"/>
              <a:t> </a:t>
            </a:r>
          </a:p>
          <a:p>
            <a:r>
              <a:rPr lang="pl-PL" dirty="0">
                <a:hlinkClick r:id="rId17"/>
              </a:rPr>
              <a:t>https://serwisy.gazetaprawna.pl/finanse-osobiste/galerie/741018,duze-zdjecie,6,surowce-mineralne-w-polsce-mapy-gaz-lupkowy-tight-oil-ropa-naftowa-wegiel-kamienny-wegiel-brunatny-miedz-siarka.html</a:t>
            </a:r>
            <a:r>
              <a:rPr lang="pl-PL" dirty="0"/>
              <a:t> </a:t>
            </a:r>
          </a:p>
          <a:p>
            <a:r>
              <a:rPr lang="pl-PL" dirty="0">
                <a:hlinkClick r:id="rId18"/>
              </a:rPr>
              <a:t>https://klaryski.starysacz.org.pl/archiwalna/pl/25082/0/Legendy_o_pierscieniu_sw._Kingi.html</a:t>
            </a:r>
            <a:r>
              <a:rPr lang="pl-PL" dirty="0"/>
              <a:t> </a:t>
            </a:r>
          </a:p>
          <a:p>
            <a:r>
              <a:rPr lang="pl-PL" dirty="0"/>
              <a:t>[dostęp: 04.12.2020 r.]</a:t>
            </a:r>
          </a:p>
          <a:p>
            <a:r>
              <a:rPr lang="pl-PL" dirty="0"/>
              <a:t>Opracowanie: Justyna Gruczek</a:t>
            </a:r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CF940D-05D7-4471-8D91-D072910C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zdjęć: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679743-29BE-437B-8B6D-BCC34C0CF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>
            <a:normAutofit fontScale="25000" lnSpcReduction="20000"/>
          </a:bodyPr>
          <a:lstStyle/>
          <a:p>
            <a:r>
              <a:rPr lang="pl-PL" dirty="0">
                <a:hlinkClick r:id="rId2"/>
              </a:rPr>
              <a:t>https://upload.wikimedia.org/wikipedia/commons/d/d2/Liquefaction-charbon.jpg</a:t>
            </a:r>
            <a:r>
              <a:rPr lang="pl-PL" dirty="0"/>
              <a:t> </a:t>
            </a:r>
          </a:p>
          <a:p>
            <a:r>
              <a:rPr lang="pl-PL" dirty="0">
                <a:hlinkClick r:id="rId3"/>
              </a:rPr>
              <a:t>https://i.ytimg.com/vi/e3e--esDK7o/maxresdefault.jpg</a:t>
            </a:r>
            <a:r>
              <a:rPr lang="pl-PL" dirty="0"/>
              <a:t> </a:t>
            </a:r>
          </a:p>
          <a:p>
            <a:r>
              <a:rPr lang="pl-PL" dirty="0">
                <a:hlinkClick r:id="rId4"/>
              </a:rPr>
              <a:t>https://geoportal.pgi.gov.pl/css/zrozum_z/images/jkc/Fot_JKCw5.jpg</a:t>
            </a:r>
            <a:endParaRPr lang="pl-PL" dirty="0"/>
          </a:p>
          <a:p>
            <a:r>
              <a:rPr lang="pl-PL" dirty="0">
                <a:hlinkClick r:id="rId5"/>
              </a:rPr>
              <a:t>https://prezentacje.apppi.pl/storage/presentation//140/wyzyny-w-polsce_030.jpg</a:t>
            </a:r>
            <a:r>
              <a:rPr lang="pl-PL" dirty="0"/>
              <a:t> </a:t>
            </a:r>
          </a:p>
          <a:p>
            <a:r>
              <a:rPr lang="pl-PL" dirty="0">
                <a:hlinkClick r:id="rId6"/>
              </a:rPr>
              <a:t>https://www.wykop.pl/cdn/c3201142/comment_zyARjkgsVzIxQtRoVcQgJEoTfEiKE6B2,w400.jpg</a:t>
            </a:r>
            <a:r>
              <a:rPr lang="pl-PL" dirty="0"/>
              <a:t> </a:t>
            </a:r>
          </a:p>
          <a:p>
            <a:r>
              <a:rPr lang="pl-PL" dirty="0">
                <a:hlinkClick r:id="rId7"/>
              </a:rPr>
              <a:t>https://staticopracowania.iplsc.com/opracowania_prod_static/images/188066/g%C5%82%C3%B3wne_zag%C5%82%C4%99bia_w%C4%99gla_kamiennego_na_%C5%9Bwiecie.jpg</a:t>
            </a:r>
            <a:r>
              <a:rPr lang="pl-PL" dirty="0"/>
              <a:t> </a:t>
            </a:r>
          </a:p>
          <a:p>
            <a:r>
              <a:rPr lang="pl-PL" dirty="0">
                <a:hlinkClick r:id="rId8"/>
              </a:rPr>
              <a:t>https://slideplayer.pl/slide/427347/1/images/7/Zasoby+w%C4%99gla+kamiennego+i+brunatnego+w+Polsce+stan+na+r..jpg</a:t>
            </a:r>
            <a:r>
              <a:rPr lang="pl-PL" dirty="0"/>
              <a:t> </a:t>
            </a:r>
          </a:p>
          <a:p>
            <a:r>
              <a:rPr lang="pl-PL" dirty="0">
                <a:hlinkClick r:id="rId9"/>
              </a:rPr>
              <a:t>https://media.wplm.pl/pictures/wg/photo/2016-08/1200/819/kwsa-na-dole-22-small.jpg</a:t>
            </a:r>
            <a:r>
              <a:rPr lang="pl-PL" dirty="0"/>
              <a:t> </a:t>
            </a:r>
          </a:p>
          <a:p>
            <a:r>
              <a:rPr lang="pl-PL" dirty="0">
                <a:hlinkClick r:id="rId10"/>
              </a:rPr>
              <a:t>https://bi.im-g.pl/im/78/ef/12/z19854456Q,Kopalnia-odkrywkowa-Turow-.jpg</a:t>
            </a:r>
            <a:r>
              <a:rPr lang="pl-PL" dirty="0"/>
              <a:t> </a:t>
            </a:r>
          </a:p>
          <a:p>
            <a:r>
              <a:rPr lang="pl-PL" dirty="0">
                <a:hlinkClick r:id="rId11"/>
              </a:rPr>
              <a:t>https://thumbs.img-sprzedajemy.pl/1000x901c/13/5e/1f/orzech-ii-energetyczny-kwk-silesia-opal-wegiel-slaskie-rybnik-457720228.jpg</a:t>
            </a:r>
            <a:r>
              <a:rPr lang="pl-PL" dirty="0"/>
              <a:t> </a:t>
            </a:r>
          </a:p>
          <a:p>
            <a:r>
              <a:rPr lang="pl-PL" dirty="0">
                <a:hlinkClick r:id="rId12"/>
              </a:rPr>
              <a:t>https://upload.wikimedia.org/wikipedia/commons/thumb/4/4a/Charcoal_sticks_051907.jpg/240px-Charcoal_sticks_051907.jpg</a:t>
            </a:r>
            <a:r>
              <a:rPr lang="pl-PL" dirty="0"/>
              <a:t> </a:t>
            </a:r>
          </a:p>
          <a:p>
            <a:r>
              <a:rPr lang="pl-PL" dirty="0">
                <a:hlinkClick r:id="rId13"/>
              </a:rPr>
              <a:t>https://4.bp.blogspot.com/-H-r2urk-9vc/WWu_dU8YV2I/AAAAAAAAA-Y/lHU_stetnPUBUjzU0XZFVJsn_sB61KFXACLcBGAs/w1200-h630-p-k-no-nu/activated_charcoal.jpg</a:t>
            </a:r>
            <a:r>
              <a:rPr lang="pl-PL" dirty="0"/>
              <a:t> </a:t>
            </a:r>
          </a:p>
          <a:p>
            <a:r>
              <a:rPr lang="pl-PL" dirty="0">
                <a:hlinkClick r:id="rId14"/>
              </a:rPr>
              <a:t>https://encrypted-tbn0.gstatic.com/images?q=tbn:ANd9GcSC40ObW0hztTsEk8qqHsrb72I3MT-4X58FoA&amp;usqp=CAU</a:t>
            </a:r>
            <a:r>
              <a:rPr lang="pl-PL" dirty="0"/>
              <a:t> </a:t>
            </a:r>
          </a:p>
          <a:p>
            <a:r>
              <a:rPr lang="pl-PL" dirty="0">
                <a:hlinkClick r:id="rId15"/>
              </a:rPr>
              <a:t>https://www.polskatradycja.pl/images/polska-tradycja/polskie-legendy/malopolskie-legendy/legenda-o-sosnowcu.jpg</a:t>
            </a:r>
            <a:r>
              <a:rPr lang="pl-PL" dirty="0"/>
              <a:t> </a:t>
            </a:r>
          </a:p>
          <a:p>
            <a:r>
              <a:rPr lang="pl-PL" dirty="0">
                <a:hlinkClick r:id="rId16"/>
              </a:rPr>
              <a:t>https://www.polskatradycja.pl/templates/yootheme/cache/o-powstaniu-kopalni-wegla-5e0543c9.jpeg</a:t>
            </a:r>
            <a:r>
              <a:rPr lang="pl-PL" dirty="0"/>
              <a:t> </a:t>
            </a:r>
          </a:p>
          <a:p>
            <a:r>
              <a:rPr lang="pl-PL" dirty="0">
                <a:hlinkClick r:id="rId17"/>
              </a:rPr>
              <a:t>https://www.gorytajemnic.pl/images/ciekawe_miejsca/zabytki_techniki_przemyslu/lisia-sztolnia/lisia_sztolnia.jpg</a:t>
            </a:r>
            <a:endParaRPr lang="pl-PL" dirty="0"/>
          </a:p>
          <a:p>
            <a:r>
              <a:rPr lang="pl-PL" dirty="0">
                <a:hlinkClick r:id="rId18"/>
              </a:rPr>
              <a:t>https://tuitam.org.pl/wp-content/uploads/2020/02/DSC_8540.jpg</a:t>
            </a:r>
            <a:r>
              <a:rPr lang="pl-PL" dirty="0"/>
              <a:t>  </a:t>
            </a:r>
          </a:p>
          <a:p>
            <a:r>
              <a:rPr lang="pl-PL" dirty="0">
                <a:hlinkClick r:id="rId19"/>
              </a:rPr>
              <a:t>https://upload.wikimedia.org/wikipedia/commons/a/a9/Kalabrien_Ricadi_Sandwellen_2129.jpg</a:t>
            </a:r>
            <a:r>
              <a:rPr lang="pl-PL" dirty="0"/>
              <a:t> </a:t>
            </a:r>
          </a:p>
          <a:p>
            <a:r>
              <a:rPr lang="pl-PL" dirty="0">
                <a:hlinkClick r:id="rId20"/>
              </a:rPr>
              <a:t>https://upload.wikimedia.org/wikipedia/commons/thumb/1/1f/Volcanic_sand_%28Perissa%2C_Santorini%2C_Greece%29.jpg/800px-Volcanic_sand_%28Perissa%2C_Santorini%2C_Greece%29.jpg</a:t>
            </a:r>
            <a:r>
              <a:rPr lang="pl-PL" dirty="0"/>
              <a:t> </a:t>
            </a:r>
          </a:p>
          <a:p>
            <a:r>
              <a:rPr lang="pl-PL" dirty="0">
                <a:hlinkClick r:id="rId21"/>
              </a:rPr>
              <a:t>https://3.bp.blogspot.com/-IFb_h94ruDM/UE4LnOGt7aI/AAAAAAAAVcI/lmfcNQ_iLN0/s1600/pustynia_bledowska.jpg</a:t>
            </a:r>
            <a:r>
              <a:rPr lang="pl-PL" dirty="0"/>
              <a:t> </a:t>
            </a:r>
          </a:p>
          <a:p>
            <a:r>
              <a:rPr lang="pl-PL" dirty="0">
                <a:hlinkClick r:id="rId22"/>
              </a:rPr>
              <a:t>https://upload.wikimedia.org/wikipedia/commons/2/2c/Clay-ss-2005.jpg</a:t>
            </a:r>
            <a:r>
              <a:rPr lang="pl-PL" dirty="0"/>
              <a:t> </a:t>
            </a:r>
          </a:p>
          <a:p>
            <a:r>
              <a:rPr lang="pl-PL" dirty="0">
                <a:hlinkClick r:id="rId23"/>
              </a:rPr>
              <a:t>https://pl.wikipedia.org/wiki/Glina#/media/Plik:PL_glina_z%C5%82o%C5%BCa.png</a:t>
            </a:r>
            <a:r>
              <a:rPr lang="pl-PL" dirty="0"/>
              <a:t> </a:t>
            </a:r>
          </a:p>
          <a:p>
            <a:r>
              <a:rPr lang="pl-PL" dirty="0">
                <a:hlinkClick r:id="rId24"/>
              </a:rPr>
              <a:t>https://upload.wikimedia.org/wikipedia/commons/thumb/e/e0/Wapie%C5%84_oxford.jpg/800px-Wapie%C5%84_oxford.jpg</a:t>
            </a:r>
            <a:r>
              <a:rPr lang="pl-PL" dirty="0"/>
              <a:t> </a:t>
            </a:r>
          </a:p>
          <a:p>
            <a:r>
              <a:rPr lang="pl-PL" dirty="0">
                <a:hlinkClick r:id="rId25"/>
              </a:rPr>
              <a:t>https://zywaplaneta.pl/wp-content/uploads/2018/01/Wapien-sylur-Gotlandii-skamienialosci.jpg</a:t>
            </a:r>
            <a:r>
              <a:rPr lang="pl-PL" dirty="0"/>
              <a:t> </a:t>
            </a:r>
          </a:p>
          <a:p>
            <a:r>
              <a:rPr lang="pl-PL" dirty="0">
                <a:hlinkClick r:id="rId26"/>
              </a:rPr>
              <a:t>https://upload.wikimedia.org/wikipedia/commons/0/06/Tyniec-wypalarnia_wapienia.jpg</a:t>
            </a:r>
            <a:r>
              <a:rPr lang="pl-PL" dirty="0"/>
              <a:t> </a:t>
            </a:r>
          </a:p>
          <a:p>
            <a:r>
              <a:rPr lang="pl-PL" dirty="0">
                <a:hlinkClick r:id="rId27"/>
              </a:rPr>
              <a:t>https://upload.wikimedia.org/wikipedia/commons/thumb/2/2d/PL_wapie%C5%84_z%C5%82o%C5%BCa.png/800px-PL_wapie%C5%84_z%C5%82o%C5%BCa.png</a:t>
            </a:r>
            <a:r>
              <a:rPr lang="pl-PL" dirty="0"/>
              <a:t> </a:t>
            </a:r>
          </a:p>
          <a:p>
            <a:r>
              <a:rPr lang="pl-PL" dirty="0">
                <a:hlinkClick r:id="rId28"/>
              </a:rPr>
              <a:t>https://upload.wikimedia.org/wikipedia/commons/thumb/f/f0/NatCopper.jpg/800px-NatCopper.jpg</a:t>
            </a:r>
            <a:r>
              <a:rPr lang="pl-PL" dirty="0"/>
              <a:t> </a:t>
            </a:r>
          </a:p>
          <a:p>
            <a:r>
              <a:rPr lang="pl-PL" dirty="0">
                <a:hlinkClick r:id="rId29"/>
              </a:rPr>
              <a:t>https://upload.wikimedia.org/wikipedia/commons/thumb/5/50/Kupfer_mineral_erz.jpg/200px-Kupfer_mineral_erz.jpg</a:t>
            </a:r>
            <a:r>
              <a:rPr lang="pl-PL" dirty="0"/>
              <a:t> </a:t>
            </a:r>
          </a:p>
          <a:p>
            <a:r>
              <a:rPr lang="pl-PL" dirty="0">
                <a:hlinkClick r:id="rId30"/>
              </a:rPr>
              <a:t>https://lh3.googleusercontent.com/proxy/eJg4fJRUgew7n9KLN_48qwigTMgEr10fEHjWVbxTS5gwToN-NNSyCugBCrm7BXL6N1IW2vY6dpLAS6hNOLehM1i5Cy3QylsaW6o8FB40-t9abPkFBf6qH7M</a:t>
            </a:r>
            <a:r>
              <a:rPr lang="pl-PL" dirty="0"/>
              <a:t> </a:t>
            </a:r>
          </a:p>
          <a:p>
            <a:r>
              <a:rPr lang="pl-PL" dirty="0">
                <a:hlinkClick r:id="rId31"/>
              </a:rPr>
              <a:t>https://www.google.com/url?sa=i&amp;url=http%3A%2F%2Fwww.wladcy.myslenice.net.pl%2FPolska%2Fopisy%2FKinga.htm&amp;psig=AOvVaw0OAZHLvtONzzHLqZDOYES2&amp;ust=1607778029467000&amp;source=images&amp;cd=vfe&amp;ved=0CAIQjRxqFwoTCMj504X-xe0CFQAAAAAdAAAAABAi</a:t>
            </a:r>
            <a:r>
              <a:rPr lang="pl-PL" dirty="0"/>
              <a:t> </a:t>
            </a:r>
          </a:p>
          <a:p>
            <a:r>
              <a:rPr lang="pl-PL">
                <a:hlinkClick r:id="rId32"/>
              </a:rPr>
              <a:t>https://1.bp.blogspot.com/-sjccUrUAQ0g/WNeRoVh2i-I/AAAAAAAAAnk/1ISKIumhNz0sRrUlNc4vQBKYJJ-cDb89QCLcB/s1600/wieliczka.jpg</a:t>
            </a:r>
            <a:r>
              <a:rPr lang="pl-PL"/>
              <a:t> </a:t>
            </a:r>
            <a:endParaRPr lang="pl-PL" dirty="0"/>
          </a:p>
          <a:p>
            <a:endParaRPr lang="pl-PL" dirty="0"/>
          </a:p>
          <a:p>
            <a:r>
              <a:rPr lang="pl-PL" dirty="0"/>
              <a:t>[dostęp: 04.12.2020 r.]</a:t>
            </a:r>
          </a:p>
          <a:p>
            <a:r>
              <a:rPr lang="pl-PL" dirty="0"/>
              <a:t>Opracowanie: Justyna Gruczek</a:t>
            </a:r>
          </a:p>
        </p:txBody>
      </p:sp>
    </p:spTree>
    <p:extLst>
      <p:ext uri="{BB962C8B-B14F-4D97-AF65-F5344CB8AC3E}">
        <p14:creationId xmlns:p14="http://schemas.microsoft.com/office/powerpoint/2010/main" val="224274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b="1" i="1"/>
              <a:t>Węgiel kamienny </a:t>
            </a:r>
          </a:p>
        </p:txBody>
      </p:sp>
      <p:pic>
        <p:nvPicPr>
          <p:cNvPr id="5126" name="Picture 6" descr="Podobny obraz"/>
          <p:cNvPicPr>
            <a:picLocks noChangeAspect="1" noChangeArrowheads="1"/>
          </p:cNvPicPr>
          <p:nvPr/>
        </p:nvPicPr>
        <p:blipFill rotWithShape="1">
          <a:blip r:embed="rId2" cstate="print"/>
          <a:srcRect t="4799" b="12187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b="1" dirty="0"/>
              <a:t>Węgiel kamienny</a:t>
            </a:r>
          </a:p>
        </p:txBody>
      </p:sp>
      <p:pic>
        <p:nvPicPr>
          <p:cNvPr id="1026" name="Picture 2" descr="Skład węgla węgiel kamienny ekogroszek Skawina Carbo-Krak - YouTube">
            <a:extLst>
              <a:ext uri="{FF2B5EF4-FFF2-40B4-BE49-F238E27FC236}">
                <a16:creationId xmlns:a16="http://schemas.microsoft.com/office/drawing/2014/main" id="{F49B7894-3BEC-4BF1-BC38-FFF7EAE33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3" r="25114" b="-2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pl-PL" b="1" i="1" dirty="0"/>
              <a:t>Węgiel kamienny </a:t>
            </a:r>
            <a:r>
              <a:rPr lang="pl-PL" dirty="0"/>
              <a:t>jest </a:t>
            </a:r>
            <a:r>
              <a:rPr lang="pl-PL" b="1" dirty="0"/>
              <a:t>paliwem kopalnym </a:t>
            </a:r>
            <a:r>
              <a:rPr lang="pl-PL" dirty="0"/>
              <a:t>pochodzenia organicznego. </a:t>
            </a:r>
          </a:p>
          <a:p>
            <a:r>
              <a:rPr lang="pl-PL" dirty="0"/>
              <a:t>Ma czarną barwę, matowy połysk, czarną rysę.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pl-PL" b="1" dirty="0"/>
              <a:t>Powstawanie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23528" y="692696"/>
            <a:ext cx="5112568" cy="5688632"/>
          </a:xfrm>
        </p:spPr>
        <p:txBody>
          <a:bodyPr>
            <a:normAutofit fontScale="92500"/>
          </a:bodyPr>
          <a:lstStyle/>
          <a:p>
            <a:r>
              <a:rPr lang="pl-PL" dirty="0"/>
              <a:t>Węgiel powstał w odległych okresach geologicznych, a sam proces trwał miliardy lat.</a:t>
            </a:r>
          </a:p>
          <a:p>
            <a:r>
              <a:rPr lang="pl-PL" dirty="0"/>
              <a:t>Węgiel powstaje ze szczątków obumarłych roślin. Najpierw jednak rośliny opadały na dno bagnistych jezior lub lagun, a tam wskutek niedostatecznej ilości tlenu i odpowiednich bakterii, ulegały powolnemu rozkładowi.</a:t>
            </a:r>
          </a:p>
          <a:p>
            <a:endParaRPr lang="pl-PL" b="1" dirty="0"/>
          </a:p>
        </p:txBody>
      </p:sp>
      <p:pic>
        <p:nvPicPr>
          <p:cNvPr id="37892" name="Picture 4" descr="http://player.slideplayer.pl/1/413606/data/images/img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666" y="3441182"/>
            <a:ext cx="3380066" cy="2654890"/>
          </a:xfrm>
          <a:prstGeom prst="rect">
            <a:avLst/>
          </a:prstGeom>
          <a:noFill/>
        </p:spPr>
      </p:pic>
      <p:pic>
        <p:nvPicPr>
          <p:cNvPr id="2050" name="Picture 2" descr="Zrozumieć Ziemię">
            <a:extLst>
              <a:ext uri="{FF2B5EF4-FFF2-40B4-BE49-F238E27FC236}">
                <a16:creationId xmlns:a16="http://schemas.microsoft.com/office/drawing/2014/main" id="{5149EECA-5F0C-425C-85F9-EDDAC47B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65" y="908720"/>
            <a:ext cx="3380067" cy="25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540552" cy="634082"/>
          </a:xfrm>
        </p:spPr>
        <p:txBody>
          <a:bodyPr>
            <a:normAutofit/>
          </a:bodyPr>
          <a:lstStyle/>
          <a:p>
            <a:r>
              <a:rPr lang="pl-PL" sz="2000" b="1" dirty="0"/>
              <a:t>Zobacz: http://www.scholaris.pl/resources/run/id/51051</a:t>
            </a:r>
          </a:p>
        </p:txBody>
      </p:sp>
      <p:pic>
        <p:nvPicPr>
          <p:cNvPr id="6" name="Symbol zastępczy zawartości 5" descr="jak-powstal-wegi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382678" cy="536196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pl-PL" b="1" dirty="0"/>
              <a:t>Występowanie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2592288"/>
          </a:xfrm>
        </p:spPr>
        <p:txBody>
          <a:bodyPr>
            <a:noAutofit/>
          </a:bodyPr>
          <a:lstStyle/>
          <a:p>
            <a:r>
              <a:rPr lang="pl-PL" sz="2600" dirty="0"/>
              <a:t>Największe złoża węgla kamiennego są: w Rosji, na Ukrainie, w Wielkiej Brytanii, w Niemczech, w USA, w Kanadzie, Chinach, Australii.</a:t>
            </a:r>
          </a:p>
          <a:p>
            <a:r>
              <a:rPr lang="pl-PL" sz="2600" dirty="0"/>
              <a:t>W Polsce węgiel kamienny występuje w trzech zagłębiach: Górnośląskim, Lubelskim i Dolnośląskim (Wałbrzyskim). W tym ostatnim prawie całkowicie wykorzystano korzystnie zalegające pokłady. </a:t>
            </a:r>
          </a:p>
        </p:txBody>
      </p:sp>
      <p:pic>
        <p:nvPicPr>
          <p:cNvPr id="3074" name="Picture 2" descr="Znalezione obrazy dla zapytania w&amp;eogon;giel kamienny 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6"/>
            <a:ext cx="5786435" cy="3428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lid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640960" cy="648072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2805</Words>
  <Application>Microsoft Office PowerPoint</Application>
  <PresentationFormat>Pokaz na ekranie (4:3)</PresentationFormat>
  <Paragraphs>176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Motyw pakietu Office</vt:lpstr>
      <vt:lpstr>Węgiel kamienny i inne skarby ziemi</vt:lpstr>
      <vt:lpstr>Prezentacja programu PowerPoint</vt:lpstr>
      <vt:lpstr>Dzięki prezentacji dowiesz się:</vt:lpstr>
      <vt:lpstr>Węgiel kamienny </vt:lpstr>
      <vt:lpstr>Węgiel kamienny</vt:lpstr>
      <vt:lpstr>Powstawanie</vt:lpstr>
      <vt:lpstr>Zobacz: http://www.scholaris.pl/resources/run/id/51051</vt:lpstr>
      <vt:lpstr>Występowanie </vt:lpstr>
      <vt:lpstr>Prezentacja programu PowerPoint</vt:lpstr>
      <vt:lpstr>Pozyskiwanie</vt:lpstr>
      <vt:lpstr>Pozyskiwanie</vt:lpstr>
      <vt:lpstr>Zastosowanie</vt:lpstr>
      <vt:lpstr>Legenda</vt:lpstr>
      <vt:lpstr>Legenda o powstaniu Lisiej Sztolni</vt:lpstr>
      <vt:lpstr>Skały Powierzchniowe </vt:lpstr>
      <vt:lpstr>Prezentacja programu PowerPoint</vt:lpstr>
      <vt:lpstr>Piasek</vt:lpstr>
      <vt:lpstr>Legenda o Pustyni Błędowskiej</vt:lpstr>
      <vt:lpstr>Glina</vt:lpstr>
      <vt:lpstr>Prezentacja programu PowerPoint</vt:lpstr>
      <vt:lpstr>Wapienie</vt:lpstr>
      <vt:lpstr>Prezentacja programu PowerPoint</vt:lpstr>
      <vt:lpstr>Prezentacja programu PowerPoint</vt:lpstr>
      <vt:lpstr>Ruda miedzi</vt:lpstr>
      <vt:lpstr>Pochodzenie</vt:lpstr>
      <vt:lpstr>Lokalizacja</vt:lpstr>
      <vt:lpstr>Pozyskiwanie</vt:lpstr>
      <vt:lpstr>Wykorzystywanie</vt:lpstr>
      <vt:lpstr>Sól kamienna</vt:lpstr>
      <vt:lpstr>Sól kamienna</vt:lpstr>
      <vt:lpstr>Występowanie</vt:lpstr>
      <vt:lpstr>Występowanie</vt:lpstr>
      <vt:lpstr>Pochodzenie</vt:lpstr>
      <vt:lpstr>Metody pozyskiwania</vt:lpstr>
      <vt:lpstr>Wykorzystanie</vt:lpstr>
      <vt:lpstr>Legenda o Św. Kindze</vt:lpstr>
      <vt:lpstr>Świętosławowi, górnikowi, który pierwszy natrafił na bryłę soli bł. Kinga obiecała urząd żupnika solnego i ofiarowała mu swój pierścień wydobyty z bryły soli, aby służył niewiastom jego rodu po wszystkie czasy, podobnie jak sól będzie służyć jako drogocenne wiano mieszkańcom całej Polski. </vt:lpstr>
      <vt:lpstr>Źródła:</vt:lpstr>
      <vt:lpstr>Źródła zdjęć: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Węgiel kamienny i inne skarby ziemi</dc:title>
  <dc:creator>Gruczek Justyna jg54413</dc:creator>
  <cp:lastModifiedBy>Vostro 15</cp:lastModifiedBy>
  <cp:revision>1</cp:revision>
  <dcterms:created xsi:type="dcterms:W3CDTF">2020-12-11T13:03:19Z</dcterms:created>
  <dcterms:modified xsi:type="dcterms:W3CDTF">2020-12-11T13:33:40Z</dcterms:modified>
</cp:coreProperties>
</file>