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87" r:id="rId4"/>
    <p:sldId id="289" r:id="rId5"/>
    <p:sldId id="257" r:id="rId6"/>
    <p:sldId id="263" r:id="rId7"/>
    <p:sldId id="262" r:id="rId8"/>
    <p:sldId id="267" r:id="rId9"/>
    <p:sldId id="259" r:id="rId10"/>
    <p:sldId id="260" r:id="rId11"/>
    <p:sldId id="265" r:id="rId12"/>
    <p:sldId id="266" r:id="rId13"/>
    <p:sldId id="270" r:id="rId14"/>
    <p:sldId id="261" r:id="rId15"/>
    <p:sldId id="264" r:id="rId16"/>
    <p:sldId id="269" r:id="rId17"/>
    <p:sldId id="268" r:id="rId18"/>
    <p:sldId id="271" r:id="rId19"/>
    <p:sldId id="288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2" r:id="rId30"/>
    <p:sldId id="281" r:id="rId31"/>
    <p:sldId id="283" r:id="rId32"/>
    <p:sldId id="286" r:id="rId33"/>
    <p:sldId id="284" r:id="rId34"/>
    <p:sldId id="285" r:id="rId3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stro 15" initials="V1" lastIdx="1" clrIdx="0">
    <p:extLst>
      <p:ext uri="{19B8F6BF-5375-455C-9EA6-DF929625EA0E}">
        <p15:presenceInfo xmlns:p15="http://schemas.microsoft.com/office/powerpoint/2012/main" userId="Vostro 15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48" autoAdjust="0"/>
    <p:restoredTop sz="94684" autoAdjust="0"/>
  </p:normalViewPr>
  <p:slideViewPr>
    <p:cSldViewPr>
      <p:cViewPr varScale="1">
        <p:scale>
          <a:sx n="79" d="100"/>
          <a:sy n="79" d="100"/>
        </p:scale>
        <p:origin x="2035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9T12:02:28.506" idx="1">
    <p:pos x="10" y="10"/>
    <p:text>Częśc naziemna</p:text>
    <p:extLst>
      <p:ext uri="{C676402C-5697-4E1C-873F-D02D1690AC5C}">
        <p15:threadingInfo xmlns:p15="http://schemas.microsoft.com/office/powerpoint/2012/main" timeZoneBias="-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8793-3530-4FFA-BF10-541EFBE9E019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B6F7-E53B-466E-8D1B-10E7DD0CA4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8793-3530-4FFA-BF10-541EFBE9E019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B6F7-E53B-466E-8D1B-10E7DD0CA4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8793-3530-4FFA-BF10-541EFBE9E019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B6F7-E53B-466E-8D1B-10E7DD0CA4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8793-3530-4FFA-BF10-541EFBE9E019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B6F7-E53B-466E-8D1B-10E7DD0CA4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8793-3530-4FFA-BF10-541EFBE9E019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B6F7-E53B-466E-8D1B-10E7DD0CA4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8793-3530-4FFA-BF10-541EFBE9E019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B6F7-E53B-466E-8D1B-10E7DD0CA4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8793-3530-4FFA-BF10-541EFBE9E019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B6F7-E53B-466E-8D1B-10E7DD0CA4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8793-3530-4FFA-BF10-541EFBE9E019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B6F7-E53B-466E-8D1B-10E7DD0CA4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8793-3530-4FFA-BF10-541EFBE9E019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B6F7-E53B-466E-8D1B-10E7DD0CA4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8793-3530-4FFA-BF10-541EFBE9E019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B6F7-E53B-466E-8D1B-10E7DD0CA4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8793-3530-4FFA-BF10-541EFBE9E019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B6F7-E53B-466E-8D1B-10E7DD0CA4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58793-3530-4FFA-BF10-541EFBE9E019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2B6F7-E53B-466E-8D1B-10E7DD0CA4F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jo_Q1OYTmY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wmf"/><Relationship Id="rId5" Type="http://schemas.openxmlformats.org/officeDocument/2006/relationships/slideLayout" Target="../slideLayouts/slideLayout6.xml"/><Relationship Id="rId4" Type="http://schemas.openxmlformats.org/officeDocument/2006/relationships/control" Target="../activeX/activeX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control" Target="../activeX/activeX5.xml"/><Relationship Id="rId7" Type="http://schemas.openxmlformats.org/officeDocument/2006/relationships/slideLayout" Target="../slideLayouts/slideLayout6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8.xml"/><Relationship Id="rId5" Type="http://schemas.openxmlformats.org/officeDocument/2006/relationships/control" Target="../activeX/activeX7.xml"/><Relationship Id="rId4" Type="http://schemas.openxmlformats.org/officeDocument/2006/relationships/control" Target="../activeX/activeX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0.xml"/><Relationship Id="rId7" Type="http://schemas.openxmlformats.org/officeDocument/2006/relationships/image" Target="../media/image37.wmf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5" Type="http://schemas.openxmlformats.org/officeDocument/2006/relationships/control" Target="../activeX/activeX12.xml"/><Relationship Id="rId4" Type="http://schemas.openxmlformats.org/officeDocument/2006/relationships/control" Target="../activeX/activeX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Zwiastuny wiosny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>
                <a:solidFill>
                  <a:srgbClr val="00B050"/>
                </a:solidFill>
              </a:rPr>
              <a:t>Przyroda wiosną</a:t>
            </a:r>
          </a:p>
          <a:p>
            <a:r>
              <a:rPr lang="pl-PL" dirty="0">
                <a:solidFill>
                  <a:srgbClr val="00B050"/>
                </a:solidFill>
              </a:rPr>
              <a:t>Kwiaty wczesnej wiosny</a:t>
            </a:r>
          </a:p>
          <a:p>
            <a:r>
              <a:rPr lang="pl-PL" sz="1000" dirty="0"/>
              <a:t>Przygotowała Beata M. Kałużna 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D32B76D-186B-4DC7-ABBF-4D2F759EF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3" y="123825"/>
            <a:ext cx="2474392" cy="1761951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2253AEC9-2112-4D89-A9D4-5C77595F5CC8}"/>
              </a:ext>
            </a:extLst>
          </p:cNvPr>
          <p:cNvSpPr txBox="1"/>
          <p:nvPr/>
        </p:nvSpPr>
        <p:spPr>
          <a:xfrm>
            <a:off x="1691680" y="1052736"/>
            <a:ext cx="2088232" cy="2088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932E4688-8D28-40DD-88EF-3003A6213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28" y="260648"/>
            <a:ext cx="4698865" cy="21579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Pierwiosnek</a:t>
            </a:r>
          </a:p>
        </p:txBody>
      </p:sp>
      <p:pic>
        <p:nvPicPr>
          <p:cNvPr id="17410" name="Picture 2" descr="http://www.swiatkwiatow.pl/thumb.php?img=foto_art/1287507022.JPG&amp;w=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720746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Sasanki</a:t>
            </a:r>
            <a:r>
              <a:rPr lang="pl-PL" dirty="0"/>
              <a:t>, roślina pod ścisłą ochroną</a:t>
            </a:r>
          </a:p>
        </p:txBody>
      </p:sp>
      <p:pic>
        <p:nvPicPr>
          <p:cNvPr id="22530" name="Picture 2" descr="sasan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52842"/>
            <a:ext cx="6624736" cy="4427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Prymulka</a:t>
            </a:r>
            <a:r>
              <a:rPr lang="pl-PL" dirty="0"/>
              <a:t>, roślina pod częściową ochroną.</a:t>
            </a:r>
          </a:p>
        </p:txBody>
      </p:sp>
      <p:pic>
        <p:nvPicPr>
          <p:cNvPr id="23554" name="Picture 2" descr="Prymul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6768752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Konwalia majowa, r</a:t>
            </a:r>
            <a:r>
              <a:rPr lang="pl-PL" dirty="0"/>
              <a:t>oślina pod częściową ochroną.</a:t>
            </a:r>
          </a:p>
        </p:txBody>
      </p:sp>
      <p:pic>
        <p:nvPicPr>
          <p:cNvPr id="27650" name="Picture 2" descr="http://public.dm1.livefilestore.com/y2pkoPQ5Tu9LwSAxvXmJC_piaEudlcFonMcc9YuCiMQXQCShSRPwazXlkbUWiP6yMMcVJiTFI3A9H18Us3IMgU7jrOdpfzbUXHyRyqUONw8Peo/konwalia_majowa.jpg?rdrts=698931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53670"/>
            <a:ext cx="3744416" cy="5004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Przylaszczki</a:t>
            </a:r>
            <a:r>
              <a:rPr lang="pl-PL" dirty="0"/>
              <a:t>, roślina pod częściową ochroną.</a:t>
            </a:r>
          </a:p>
        </p:txBody>
      </p:sp>
      <p:pic>
        <p:nvPicPr>
          <p:cNvPr id="18434" name="Picture 2" descr="Przylaszczka pospolit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Śnieżnik</a:t>
            </a:r>
          </a:p>
        </p:txBody>
      </p:sp>
      <p:pic>
        <p:nvPicPr>
          <p:cNvPr id="21506" name="Picture 2" descr="&amp;sacute;nie&amp;zdot;n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56792"/>
            <a:ext cx="3816424" cy="4968552"/>
          </a:xfrm>
          <a:prstGeom prst="rect">
            <a:avLst/>
          </a:prstGeom>
          <a:noFill/>
        </p:spPr>
      </p:pic>
      <p:pic>
        <p:nvPicPr>
          <p:cNvPr id="21508" name="Picture 4" descr="http://ogrodniktomek.pl/wp-content/uploads/2012/03/DETA-240-235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3744416" cy="5026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Fiołek wonny</a:t>
            </a:r>
            <a:br>
              <a:rPr lang="pl-PL" b="1" dirty="0"/>
            </a:br>
            <a:endParaRPr lang="pl-PL" dirty="0"/>
          </a:p>
        </p:txBody>
      </p:sp>
      <p:pic>
        <p:nvPicPr>
          <p:cNvPr id="25602" name="Picture 2" descr="http://bi.gazeta.pl/im/3/11335/z11335123Q,Fiolek-won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6968704" cy="5237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Ochrona roślin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Ochrona gatunkowa częściowa</a:t>
            </a:r>
          </a:p>
          <a:p>
            <a:pPr>
              <a:buNone/>
            </a:pPr>
            <a:r>
              <a:rPr lang="pl-PL" dirty="0"/>
              <a:t> </a:t>
            </a:r>
            <a:r>
              <a:rPr lang="pl-PL" b="1" dirty="0"/>
              <a:t>- forma ochrony wprowadzana dla określanych gatunków roślin lub zwierząt pozwalająca na podstawie specjalnego zezwolenia wydawanego przez Wojewódzkiego Konserwatora Przyrody, na ich zbiór, pozyskiwanie, odłów np. w celach gospodarczych.</a:t>
            </a:r>
          </a:p>
          <a:p>
            <a:endParaRPr lang="pl-PL" dirty="0"/>
          </a:p>
        </p:txBody>
      </p:sp>
      <p:pic>
        <p:nvPicPr>
          <p:cNvPr id="4098" name="Picture 2" descr="http://www.ekubica.republika.pl/kaczenie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952500" cy="1019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Ochrona gatunkowa ścisła</a:t>
            </a:r>
            <a:br>
              <a:rPr lang="pl-PL" b="1" dirty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- forma ochrony wprowadzona dla określonych gatunków roślin i zwierząt mająca na celu zachowanie ich w naturalnym środowisku. Na jej podstawie ustala się szereg zakazów i nakazów obowiązujących wobec gatunków objętych ochroną ścisłą.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8A4044-9E99-4C01-A8A4-459C49C1A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Budowa krokusa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4F3CF7C-DCD1-4A0B-BB4D-F96931897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894" y="1825455"/>
            <a:ext cx="3432026" cy="456424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18F91D3-0CD3-411B-B2E0-F3D8D630B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47" y="1811535"/>
            <a:ext cx="2293178" cy="3024336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A617624-DB52-4EBB-AC33-4C5F0779F2FA}"/>
              </a:ext>
            </a:extLst>
          </p:cNvPr>
          <p:cNvSpPr txBox="1"/>
          <p:nvPr/>
        </p:nvSpPr>
        <p:spPr>
          <a:xfrm>
            <a:off x="3563888" y="227687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Kwiat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7C2C956-9353-40A9-9C23-4255AFE1E357}"/>
              </a:ext>
            </a:extLst>
          </p:cNvPr>
          <p:cNvSpPr txBox="1"/>
          <p:nvPr/>
        </p:nvSpPr>
        <p:spPr>
          <a:xfrm>
            <a:off x="3592754" y="3089956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Liście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5F39C5D-03FF-47AB-BD7C-EE93F224F441}"/>
              </a:ext>
            </a:extLst>
          </p:cNvPr>
          <p:cNvSpPr txBox="1"/>
          <p:nvPr/>
        </p:nvSpPr>
        <p:spPr>
          <a:xfrm>
            <a:off x="2899624" y="5301208"/>
            <a:ext cx="1960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Część podziemna –</a:t>
            </a:r>
          </a:p>
          <a:p>
            <a:r>
              <a:rPr lang="pl-PL" dirty="0"/>
              <a:t>bulwocebula</a:t>
            </a:r>
          </a:p>
        </p:txBody>
      </p:sp>
      <p:sp>
        <p:nvSpPr>
          <p:cNvPr id="11" name="Strzałka: w prawo 10">
            <a:extLst>
              <a:ext uri="{FF2B5EF4-FFF2-40B4-BE49-F238E27FC236}">
                <a16:creationId xmlns:a16="http://schemas.microsoft.com/office/drawing/2014/main" id="{C4CAD674-CB5F-4ADC-A541-31A41D410842}"/>
              </a:ext>
            </a:extLst>
          </p:cNvPr>
          <p:cNvSpPr/>
          <p:nvPr/>
        </p:nvSpPr>
        <p:spPr>
          <a:xfrm>
            <a:off x="4154804" y="2646203"/>
            <a:ext cx="1785348" cy="1651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B4D5766B-478D-497E-A1B0-240091FE023B}"/>
              </a:ext>
            </a:extLst>
          </p:cNvPr>
          <p:cNvSpPr/>
          <p:nvPr/>
        </p:nvSpPr>
        <p:spPr>
          <a:xfrm>
            <a:off x="4549140" y="4992023"/>
            <a:ext cx="1960408" cy="1651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: w prawo 12">
            <a:extLst>
              <a:ext uri="{FF2B5EF4-FFF2-40B4-BE49-F238E27FC236}">
                <a16:creationId xmlns:a16="http://schemas.microsoft.com/office/drawing/2014/main" id="{7F285E08-776F-4989-820F-6BC38933854F}"/>
              </a:ext>
            </a:extLst>
          </p:cNvPr>
          <p:cNvSpPr/>
          <p:nvPr/>
        </p:nvSpPr>
        <p:spPr>
          <a:xfrm>
            <a:off x="4572000" y="3073390"/>
            <a:ext cx="1698488" cy="1651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4659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162212-5D0D-4165-BF2D-6BD65893E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FFC310-1D8A-4104-94F6-A643F2F15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4" name="Multimedia online 3" title="Wiosna - pierwsze oznaki w przyrodzie - nowy film edukacyjny dla dzieci po polsku - AbcZabawa">
            <a:hlinkClick r:id="" action="ppaction://media"/>
            <a:extLst>
              <a:ext uri="{FF2B5EF4-FFF2-40B4-BE49-F238E27FC236}">
                <a16:creationId xmlns:a16="http://schemas.microsoft.com/office/drawing/2014/main" id="{BBE81DA6-16E0-47C3-9654-D34FCB47D14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 rotWithShape="1">
          <a:blip r:embed="rId3"/>
          <a:srcRect t="12506" b="12723"/>
          <a:stretch/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29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Hiacynt</a:t>
            </a:r>
          </a:p>
        </p:txBody>
      </p:sp>
      <p:pic>
        <p:nvPicPr>
          <p:cNvPr id="28674" name="Picture 2" descr="http://ogrodniktomek.pl/wp-content/uploads/2012/03/Hyacinthus060416-1-300x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51660"/>
            <a:ext cx="6223412" cy="4854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POWRÓT PTAKÓW </a:t>
            </a:r>
            <a:br>
              <a:rPr lang="pl-PL" dirty="0"/>
            </a:b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/>
              <a:t>Oj, z ufnością tu lecimy </a:t>
            </a:r>
            <a:endParaRPr lang="pl-PL" dirty="0"/>
          </a:p>
          <a:p>
            <a:r>
              <a:rPr lang="pl-PL" b="1" dirty="0"/>
              <a:t>Do tych cichych pól i gajów </a:t>
            </a:r>
            <a:endParaRPr lang="pl-PL" dirty="0"/>
          </a:p>
          <a:p>
            <a:r>
              <a:rPr lang="pl-PL" b="1" dirty="0"/>
              <a:t>Bo najlepiej w tej krainie </a:t>
            </a:r>
            <a:endParaRPr lang="pl-PL" dirty="0"/>
          </a:p>
          <a:p>
            <a:r>
              <a:rPr lang="pl-PL" b="1" dirty="0"/>
              <a:t>Śpiewać nam ze wszystkich krajów </a:t>
            </a:r>
            <a:endParaRPr lang="pl-PL" dirty="0"/>
          </a:p>
          <a:p>
            <a:r>
              <a:rPr lang="pl-PL" b="1" dirty="0"/>
              <a:t>Bo tu pola szumią kłosem </a:t>
            </a:r>
            <a:endParaRPr lang="pl-PL" dirty="0"/>
          </a:p>
          <a:p>
            <a:r>
              <a:rPr lang="pl-PL" b="1" dirty="0"/>
              <a:t>Bo tu łąki pachną wiosną </a:t>
            </a:r>
            <a:endParaRPr lang="pl-PL" dirty="0"/>
          </a:p>
          <a:p>
            <a:r>
              <a:rPr lang="pl-PL" b="1" dirty="0"/>
              <a:t>Bo tu wiśnie słodkie w sadach </a:t>
            </a:r>
            <a:endParaRPr lang="pl-PL" dirty="0"/>
          </a:p>
          <a:p>
            <a:r>
              <a:rPr lang="pl-PL" b="1" dirty="0"/>
              <a:t>I jagody w lasach rosną.</a:t>
            </a:r>
            <a:r>
              <a:rPr lang="pl-PL" dirty="0"/>
              <a:t> </a:t>
            </a:r>
          </a:p>
          <a:p>
            <a:r>
              <a:rPr lang="pl-PL" dirty="0" err="1"/>
              <a:t>M.Konopnicka</a:t>
            </a:r>
            <a:endParaRPr lang="pl-PL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6178698"/>
          </a:xfrm>
        </p:spPr>
        <p:txBody>
          <a:bodyPr>
            <a:noAutofit/>
          </a:bodyPr>
          <a:lstStyle/>
          <a:p>
            <a:r>
              <a:rPr lang="pl-PL" sz="2800" b="1" dirty="0"/>
              <a:t>SKOWRONEK</a:t>
            </a:r>
            <a:r>
              <a:rPr lang="pl-PL" sz="2800" dirty="0"/>
              <a:t> to niewielki ptaszek o beżowo- szarym upierzeniu, na głowie ma widoczny krótki, czubek. Skowronki zamieszkują pola, łąki , pastwiska, bagna i pagórki. Tam wśród traw zakłada swoje gniazdo. Skowronki żywią się owadami, które zbierają z ziemi i roślin. Skowronki słyną z przepięknego śpiewu o świcie.</a:t>
            </a:r>
          </a:p>
        </p:txBody>
      </p:sp>
      <p:pic>
        <p:nvPicPr>
          <p:cNvPr id="30722" name="Picture 2" descr="http://www.ekubica.republika.pl/skowron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692696"/>
            <a:ext cx="3851920" cy="5572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4860032" cy="6322714"/>
          </a:xfrm>
        </p:spPr>
        <p:txBody>
          <a:bodyPr>
            <a:noAutofit/>
          </a:bodyPr>
          <a:lstStyle/>
          <a:p>
            <a:r>
              <a:rPr lang="pl-PL" sz="2400" dirty="0"/>
              <a:t>Duży ptak brodzący o biało czarnym upierzeniu. Nogi i dziób czerwone. Szyja długa, w locie wyciągnięta </a:t>
            </a:r>
            <a:br>
              <a:rPr lang="pl-PL" sz="2400" dirty="0"/>
            </a:br>
            <a:r>
              <a:rPr lang="pl-PL" sz="2400" dirty="0"/>
              <a:t>do przodu. Bociany zakładają gniazda na wysokich drzewach, słupach lub dachach domów. Żywi się owadami, głównie pasikonikami i chrząszczami, </a:t>
            </a:r>
            <a:br>
              <a:rPr lang="pl-PL" sz="2400" dirty="0"/>
            </a:br>
            <a:r>
              <a:rPr lang="pl-PL" sz="2400" dirty="0"/>
              <a:t>ale również jaszczurkami, wężami, pisklętami i wyjątkowo małymi zającami. W latach obfitujących </a:t>
            </a:r>
            <a:br>
              <a:rPr lang="pl-PL" sz="2400" dirty="0"/>
            </a:br>
            <a:r>
              <a:rPr lang="pl-PL" sz="2400" dirty="0"/>
              <a:t>w myszy i norniki zjada prawie wyłącznie te gryzonie, przez co jest ptakiem pożytecznym z punktu widzenia rolników. Mimo popularnych opowieści bocian biały rzadko je żaby.</a:t>
            </a:r>
          </a:p>
        </p:txBody>
      </p:sp>
      <p:pic>
        <p:nvPicPr>
          <p:cNvPr id="31746" name="Picture 2" descr="http://www.ekubica.republika.pl/boci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052736"/>
            <a:ext cx="4419600" cy="5805264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5724128" y="332656"/>
            <a:ext cx="2043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/>
              <a:t>BOCIAN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5004048" cy="6583362"/>
          </a:xfrm>
        </p:spPr>
        <p:txBody>
          <a:bodyPr>
            <a:normAutofit/>
          </a:bodyPr>
          <a:lstStyle/>
          <a:p>
            <a:r>
              <a:rPr lang="pl-PL" sz="3600" b="1" dirty="0"/>
              <a:t>JASKÓŁKA  </a:t>
            </a:r>
            <a:r>
              <a:rPr lang="pl-PL" sz="3100" dirty="0"/>
              <a:t>Niewielki ptak wędrowny, odlatuje na zimę , wraca wczesną wiosną. </a:t>
            </a:r>
            <a:br>
              <a:rPr lang="pl-PL" sz="3100" dirty="0"/>
            </a:br>
            <a:r>
              <a:rPr lang="pl-PL" sz="3100" dirty="0"/>
              <a:t>W Polsce spotyka się jej gniazda w całym kraju przy zabudowaniach. Podstawowy pokarm jaskółki to drobne owady (błonkówki, chrząszcze, muchówki), które chwyta w locie swą potężną paszczą, zwłaszcza nad wodą lub wilgotnymi łąkami. </a:t>
            </a:r>
            <a:br>
              <a:rPr lang="pl-PL" dirty="0"/>
            </a:br>
            <a:endParaRPr lang="pl-PL" dirty="0"/>
          </a:p>
        </p:txBody>
      </p:sp>
      <p:pic>
        <p:nvPicPr>
          <p:cNvPr id="32770" name="Picture 2" descr="http://www.ekubica.republika.pl/6a61736bc3b3c5826b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0478" y="1556792"/>
            <a:ext cx="3683522" cy="3462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4176464" cy="6322714"/>
          </a:xfrm>
        </p:spPr>
        <p:txBody>
          <a:bodyPr>
            <a:normAutofit/>
          </a:bodyPr>
          <a:lstStyle/>
          <a:p>
            <a:r>
              <a:rPr lang="pl-PL" sz="3200" b="1" dirty="0"/>
              <a:t>SZPAK</a:t>
            </a:r>
            <a:r>
              <a:rPr lang="pl-PL" sz="2400" dirty="0"/>
              <a:t> Nieco mniejszy od kosa, upierzenie czarne </a:t>
            </a:r>
            <a:br>
              <a:rPr lang="pl-PL" sz="2400" dirty="0"/>
            </a:br>
            <a:r>
              <a:rPr lang="pl-PL" sz="2400" dirty="0"/>
              <a:t>z metalicznym połyskiem i licznymi białymi plamkami, w pierwszych miesiącach życia </a:t>
            </a:r>
            <a:br>
              <a:rPr lang="pl-PL" sz="2400" dirty="0"/>
            </a:br>
            <a:r>
              <a:rPr lang="pl-PL" sz="2400" dirty="0"/>
              <a:t>ich upierzenie jest szare. Jesienią upierzenie prawie czarne z połyskiem fioletowym </a:t>
            </a:r>
            <a:br>
              <a:rPr lang="pl-PL" sz="2400" dirty="0"/>
            </a:br>
            <a:r>
              <a:rPr lang="pl-PL" sz="2400" dirty="0"/>
              <a:t>na głowie i zielonkawym na grzbiecie. Pożywienie szpaka to owady i ich larwy, dżdżownice, ślimaki, jagody, nasiona, a także włochate gąsienice omijane przez inne ptaki  </a:t>
            </a:r>
          </a:p>
        </p:txBody>
      </p:sp>
      <p:pic>
        <p:nvPicPr>
          <p:cNvPr id="33794" name="Picture 2" descr="http://www.ekubica.republika.pl/szp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836712"/>
            <a:ext cx="4536504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pl-PL" b="1" dirty="0"/>
              <a:t>ZIMOWE ŚPIOCHY</a:t>
            </a:r>
            <a:br>
              <a:rPr lang="pl-PL" b="1" dirty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Ze snu zimowego budzą się zwierzęta, </a:t>
            </a:r>
            <a:br>
              <a:rPr lang="pl-PL" sz="3600" b="1" dirty="0"/>
            </a:br>
            <a:r>
              <a:rPr lang="pl-PL" sz="3600" b="1" dirty="0"/>
              <a:t>tyle ich dokoła, że trudno spamiętać!</a:t>
            </a:r>
            <a:endParaRPr lang="pl-PL" sz="3600" dirty="0"/>
          </a:p>
        </p:txBody>
      </p:sp>
      <p:pic>
        <p:nvPicPr>
          <p:cNvPr id="34818" name="Picture 2" descr="http://www.ekubica.republika.pl/misiek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933056"/>
            <a:ext cx="1057275" cy="981076"/>
          </a:xfrm>
          <a:prstGeom prst="rect">
            <a:avLst/>
          </a:prstGeom>
          <a:noFill/>
        </p:spPr>
      </p:pic>
      <p:pic>
        <p:nvPicPr>
          <p:cNvPr id="34820" name="Picture 4" descr="http://www.ekubica.republika.pl/misiek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789040"/>
            <a:ext cx="1057275" cy="981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BORSUK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644008" y="1052736"/>
            <a:ext cx="4248472" cy="5544616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Z nastaniem mrozów borsuk zasypia </a:t>
            </a:r>
            <a:br>
              <a:rPr lang="pl-PL" dirty="0"/>
            </a:br>
            <a:r>
              <a:rPr lang="pl-PL" dirty="0"/>
              <a:t>w norze. Zimowy sen nie jest ciągły, </a:t>
            </a:r>
            <a:br>
              <a:rPr lang="pl-PL" dirty="0"/>
            </a:br>
            <a:r>
              <a:rPr lang="pl-PL" dirty="0"/>
              <a:t>gdyż w dniach ocieplenia budzi się </a:t>
            </a:r>
            <a:br>
              <a:rPr lang="pl-PL" dirty="0"/>
            </a:br>
            <a:r>
              <a:rPr lang="pl-PL" dirty="0"/>
              <a:t>i wychodzi z nory, by zaspokoić pragnienie lub coś złowić. W czasie zimowego snu borsuk żyje nagromadzonym w organizmie tłuszczem, przez co traci na wadze do 7 </a:t>
            </a:r>
            <a:r>
              <a:rPr lang="pl-PL" dirty="0" err="1"/>
              <a:t>kg</a:t>
            </a:r>
            <a:r>
              <a:rPr lang="pl-PL" dirty="0"/>
              <a:t>.</a:t>
            </a:r>
          </a:p>
        </p:txBody>
      </p:sp>
      <p:pic>
        <p:nvPicPr>
          <p:cNvPr id="35844" name="Picture 4" descr="http://www.ekubica.republika.pl/bors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4962525" cy="3305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1143000"/>
          </a:xfrm>
        </p:spPr>
        <p:txBody>
          <a:bodyPr>
            <a:normAutofit/>
          </a:bodyPr>
          <a:lstStyle/>
          <a:p>
            <a:r>
              <a:rPr lang="pl-PL" sz="4800" b="1" dirty="0"/>
              <a:t>JEŻ</a:t>
            </a:r>
          </a:p>
        </p:txBody>
      </p:sp>
      <p:pic>
        <p:nvPicPr>
          <p:cNvPr id="36866" name="Picture 2" descr="http://www.ekubica.republika.pl/j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7225" y="1988840"/>
            <a:ext cx="4676775" cy="3429001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179512" y="188640"/>
            <a:ext cx="4320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000" dirty="0"/>
              <a:t>Zasypiają w gnieździe przygotowanym </a:t>
            </a:r>
            <a:br>
              <a:rPr lang="pl-PL" sz="3000" dirty="0"/>
            </a:br>
            <a:r>
              <a:rPr lang="pl-PL" sz="3000" dirty="0"/>
              <a:t>w liściastej ściółce, zwinięte w ciasną, regularną kulę, którą z trudem można otworzyć. Na kryjówkę wybierają najczęściej stertę liści lub pryzmę kompostu. Budzą się na wiosnę, gdy temperatura otoczenia podniesie się do ok. 15 °C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NIEDŹWIEDŹ</a:t>
            </a:r>
          </a:p>
        </p:txBody>
      </p:sp>
      <p:pic>
        <p:nvPicPr>
          <p:cNvPr id="38914" name="Picture 2" descr="http://www.ekubica.republika.pl/misi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0550" y="2636912"/>
            <a:ext cx="4743450" cy="3552825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251520" y="1988840"/>
            <a:ext cx="40324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/>
              <a:t>Na zimę przygotowuje sobie legowisko zwane gawrą  i zapada w sen zimowy, </a:t>
            </a:r>
            <a:br>
              <a:rPr lang="pl-PL" sz="3200" dirty="0"/>
            </a:br>
            <a:r>
              <a:rPr lang="pl-PL" sz="3200" dirty="0"/>
              <a:t>z którego od czasu do czasu może się budzić.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GDZIE JEST WIOSNA</a:t>
            </a:r>
            <a:r>
              <a:rPr lang="pl-PL" dirty="0"/>
              <a:t>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25000" lnSpcReduction="20000"/>
          </a:bodyPr>
          <a:lstStyle/>
          <a:p>
            <a:r>
              <a:rPr lang="pl-PL" sz="8000" b="1" dirty="0"/>
              <a:t>Wiosna, </a:t>
            </a:r>
            <a:r>
              <a:rPr lang="pl-PL" sz="8000" b="1" dirty="0" err="1"/>
              <a:t>wiosna</a:t>
            </a:r>
            <a:r>
              <a:rPr lang="pl-PL" sz="8000" b="1" dirty="0"/>
              <a:t> już tuż, tuż. </a:t>
            </a:r>
          </a:p>
          <a:p>
            <a:r>
              <a:rPr lang="pl-PL" sz="8000" b="1" dirty="0"/>
              <a:t>Płaszcz słomiany spada z róż, </a:t>
            </a:r>
          </a:p>
          <a:p>
            <a:r>
              <a:rPr lang="pl-PL" sz="8000" b="1" dirty="0"/>
              <a:t>Pączki ma już każdy krzak - </a:t>
            </a:r>
          </a:p>
          <a:p>
            <a:r>
              <a:rPr lang="pl-PL" sz="8000" b="1" dirty="0"/>
              <a:t>To jest wiosny pierwszy znak. </a:t>
            </a:r>
          </a:p>
          <a:p>
            <a:r>
              <a:rPr lang="pl-PL" sz="8000" b="1" dirty="0"/>
              <a:t>Drugi znak - zielony liść. </a:t>
            </a:r>
          </a:p>
          <a:p>
            <a:r>
              <a:rPr lang="pl-PL" sz="8000" b="1" dirty="0"/>
              <a:t>Na wycieczkę czas już iść.                                                                    </a:t>
            </a:r>
          </a:p>
          <a:p>
            <a:r>
              <a:rPr lang="pl-PL" sz="8000" b="1" dirty="0"/>
              <a:t>Biegać łąką ile tchu, </a:t>
            </a:r>
          </a:p>
          <a:p>
            <a:r>
              <a:rPr lang="pl-PL" sz="8000" b="1" dirty="0"/>
              <a:t>Szukać wiosny </a:t>
            </a:r>
          </a:p>
          <a:p>
            <a:r>
              <a:rPr lang="pl-PL" sz="8000" b="1" dirty="0"/>
              <a:t>Tam i tu. </a:t>
            </a:r>
          </a:p>
          <a:p>
            <a:r>
              <a:rPr lang="pl-PL" sz="8000" b="1" dirty="0"/>
              <a:t>Złotych blasków                                 </a:t>
            </a:r>
          </a:p>
          <a:p>
            <a:r>
              <a:rPr lang="pl-PL" sz="8000" b="1" dirty="0"/>
              <a:t>Chyba sto </a:t>
            </a:r>
          </a:p>
          <a:p>
            <a:r>
              <a:rPr lang="pl-PL" sz="8000" b="1" dirty="0"/>
              <a:t>Wpadło na </a:t>
            </a:r>
          </a:p>
          <a:p>
            <a:r>
              <a:rPr lang="pl-PL" sz="8000" b="1" dirty="0"/>
              <a:t>Strumyka dno </a:t>
            </a:r>
          </a:p>
          <a:p>
            <a:r>
              <a:rPr lang="pl-PL" sz="8000" b="1" dirty="0"/>
              <a:t>Żaby budzą się ze snu. </a:t>
            </a:r>
          </a:p>
          <a:p>
            <a:r>
              <a:rPr lang="pl-PL" sz="8000" b="1" dirty="0"/>
              <a:t>- gdzie jest wiosna? </a:t>
            </a:r>
          </a:p>
          <a:p>
            <a:r>
              <a:rPr lang="pl-PL" sz="8000" b="1" dirty="0"/>
              <a:t>A, już tu.  </a:t>
            </a:r>
            <a:r>
              <a:rPr lang="pl-PL" sz="4200" b="1" dirty="0"/>
              <a:t>   </a:t>
            </a:r>
            <a:r>
              <a:rPr lang="pl-PL" dirty="0"/>
              <a:t>                               </a:t>
            </a:r>
          </a:p>
          <a:p>
            <a:r>
              <a:rPr lang="pl-PL" dirty="0"/>
              <a:t>                  </a:t>
            </a:r>
            <a:r>
              <a:rPr lang="pl-PL" dirty="0" err="1"/>
              <a:t>D.Gellnerowa</a:t>
            </a:r>
            <a:endParaRPr lang="pl-PL" dirty="0"/>
          </a:p>
          <a:p>
            <a:endParaRPr lang="pl-PL" dirty="0"/>
          </a:p>
        </p:txBody>
      </p:sp>
      <p:pic>
        <p:nvPicPr>
          <p:cNvPr id="44042" name="Picture 10" descr="gify &amp;zdot;aby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16832"/>
            <a:ext cx="4344478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ŻABA</a:t>
            </a:r>
          </a:p>
        </p:txBody>
      </p:sp>
      <p:pic>
        <p:nvPicPr>
          <p:cNvPr id="37890" name="Picture 2" descr="http://www.ekubica.republika.pl/zaba_trawna_image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068960"/>
            <a:ext cx="3524250" cy="2647951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179512" y="1844824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/>
              <a:t>Jesienią, zwykle w październiku zapadają w sen zimowy. Spędzają go na dnie zbiorników wodnych.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pl-PL" dirty="0"/>
              <a:t>1. Które zestawy wyrazów zawierają wyłącznie nazwy wiosennych kwiatów?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971600" y="2852936"/>
          <a:ext cx="6648400" cy="2348841"/>
        </p:xfrm>
        <a:graphic>
          <a:graphicData uri="http://schemas.openxmlformats.org/drawingml/2006/table">
            <a:tbl>
              <a:tblPr/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0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2947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600" b="1" dirty="0">
                          <a:latin typeface="Verdana"/>
                        </a:rPr>
                        <a:t>1.róża, mak, chryzantema</a:t>
                      </a:r>
                      <a:r>
                        <a:rPr lang="pl-PL" sz="2600" b="1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947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600" b="1" dirty="0">
                          <a:latin typeface="Verdana"/>
                        </a:rPr>
                        <a:t>2.lilia, przebiśnieg, gerbera</a:t>
                      </a:r>
                      <a:r>
                        <a:rPr lang="pl-PL" sz="2600" b="1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947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600" b="1" dirty="0">
                          <a:latin typeface="Verdana"/>
                        </a:rPr>
                        <a:t>3.sasanka, krokus, zawilec</a:t>
                      </a:r>
                      <a:r>
                        <a:rPr lang="pl-PL" sz="2600" b="1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39957" name="DefaultOcx" r:id="rId2" imgW="228600" imgH="274320"/>
        </mc:Choice>
        <mc:Fallback>
          <p:control name="DefaultOcx" r:id="rId2" imgW="228600" imgH="274320">
            <p:pic>
              <p:nvPicPr>
                <p:cNvPr id="3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9958" name="HTMLOption1" r:id="rId3" imgW="228600" imgH="274320"/>
        </mc:Choice>
        <mc:Fallback>
          <p:control name="HTMLOption1" r:id="rId3" imgW="228600" imgH="274320">
            <p:pic>
              <p:nvPicPr>
                <p:cNvPr id="4" name="HTMLOpti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9959" name="HTMLOption2" r:id="rId4" imgW="228600" imgH="274320"/>
        </mc:Choice>
        <mc:Fallback>
          <p:control name="HTMLOption2" r:id="rId4" imgW="228600" imgH="274320">
            <p:pic>
              <p:nvPicPr>
                <p:cNvPr id="5" name="HTMLOpti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63272" cy="2232248"/>
          </a:xfrm>
        </p:spPr>
        <p:txBody>
          <a:bodyPr>
            <a:normAutofit fontScale="90000"/>
          </a:bodyPr>
          <a:lstStyle/>
          <a:p>
            <a:pPr lvl="0" algn="l" eaLnBrk="0" fontAlgn="base" hangingPunct="0">
              <a:spcAft>
                <a:spcPct val="0"/>
              </a:spcAft>
            </a:pPr>
            <a:br>
              <a:rPr lang="pl-PL" b="1" dirty="0"/>
            </a:br>
            <a:r>
              <a:rPr lang="pl-PL" sz="3600" b="1" dirty="0"/>
              <a:t>W naszym kraju występują cztery pory roku:  </a:t>
            </a:r>
            <a:br>
              <a:rPr lang="pl-PL" sz="2200" b="1" dirty="0"/>
            </a:br>
            <a:r>
              <a:rPr lang="pl-PL" sz="2700" b="1" dirty="0">
                <a:latin typeface="Verdana" pitchFamily="34" charset="0"/>
              </a:rPr>
              <a:t>wiosna</a:t>
            </a:r>
            <a:r>
              <a:rPr lang="pl-PL" sz="2700" dirty="0">
                <a:latin typeface="Arial" pitchFamily="34" charset="0"/>
              </a:rPr>
              <a:t> </a:t>
            </a:r>
            <a:br>
              <a:rPr lang="pl-PL" sz="2700" dirty="0">
                <a:latin typeface="Arial" pitchFamily="34" charset="0"/>
              </a:rPr>
            </a:br>
            <a:r>
              <a:rPr lang="pl-PL" sz="2700" b="1" dirty="0">
                <a:latin typeface="Verdana" pitchFamily="34" charset="0"/>
              </a:rPr>
              <a:t>lato</a:t>
            </a:r>
            <a:r>
              <a:rPr lang="pl-PL" sz="2700" dirty="0">
                <a:latin typeface="Arial" pitchFamily="34" charset="0"/>
              </a:rPr>
              <a:t> </a:t>
            </a:r>
            <a:br>
              <a:rPr lang="pl-PL" sz="2700" dirty="0">
                <a:latin typeface="Arial" pitchFamily="34" charset="0"/>
              </a:rPr>
            </a:br>
            <a:r>
              <a:rPr lang="pl-PL" sz="2700" b="1" dirty="0">
                <a:latin typeface="Verdana" pitchFamily="34" charset="0"/>
              </a:rPr>
              <a:t>jesień</a:t>
            </a:r>
            <a:r>
              <a:rPr lang="pl-PL" sz="2700" dirty="0">
                <a:latin typeface="Arial" pitchFamily="34" charset="0"/>
              </a:rPr>
              <a:t> </a:t>
            </a:r>
            <a:br>
              <a:rPr lang="pl-PL" sz="2700" dirty="0">
                <a:latin typeface="Arial" pitchFamily="34" charset="0"/>
              </a:rPr>
            </a:br>
            <a:r>
              <a:rPr lang="pl-PL" sz="2700" b="1" dirty="0">
                <a:latin typeface="Verdana" pitchFamily="34" charset="0"/>
              </a:rPr>
              <a:t>zima</a:t>
            </a:r>
            <a:r>
              <a:rPr lang="pl-PL" sz="2700" dirty="0">
                <a:latin typeface="Arial" pitchFamily="34" charset="0"/>
              </a:rPr>
              <a:t> </a:t>
            </a:r>
            <a:br>
              <a:rPr lang="pl-PL" sz="4000" dirty="0">
                <a:latin typeface="Arial" pitchFamily="34" charset="0"/>
              </a:rPr>
            </a:br>
            <a:endParaRPr lang="pl-PL" dirty="0"/>
          </a:p>
        </p:txBody>
      </p:sp>
      <p:pic>
        <p:nvPicPr>
          <p:cNvPr id="43010" name="Picture 2" descr="http://www.ekubica.republika.pl/4_pory_rok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628800"/>
            <a:ext cx="3243064" cy="3528392"/>
          </a:xfrm>
          <a:prstGeom prst="rect">
            <a:avLst/>
          </a:prstGeom>
          <a:noFill/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-361637"/>
            <a:ext cx="184731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</a:br>
            <a:endParaRPr kumimoji="0" lang="pl-P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67544" y="2690336"/>
            <a:ext cx="4824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400" b="1" dirty="0">
                <a:latin typeface="Verdana" pitchFamily="34" charset="0"/>
              </a:rPr>
              <a:t>W czasie zmiany pór roku zmienia się w przyrodzie nie tylko pogoda. Bardzo duże zmiany zachodzą również w życiu roślin i zwierząt.</a:t>
            </a:r>
            <a:endParaRPr lang="pl-PL" sz="2400" dirty="0">
              <a:latin typeface="Arial" pitchFamily="34" charset="0"/>
            </a:endParaRPr>
          </a:p>
        </p:txBody>
      </p:sp>
      <p:pic>
        <p:nvPicPr>
          <p:cNvPr id="43013" name="Picture 5" descr="http://www.ekubica.republika.pl/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797152"/>
            <a:ext cx="1860798" cy="1860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Które z ptaków powracają wiosną do naszego kraju?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524000" y="1417320"/>
          <a:ext cx="6096000" cy="463296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l-PL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solidFill>
                            <a:srgbClr val="000000"/>
                          </a:solidFill>
                        </a:rPr>
                        <a:t>wróbel </a:t>
                      </a:r>
                    </a:p>
                    <a:p>
                      <a:endParaRPr lang="pl-PL" sz="2000" b="1" dirty="0"/>
                    </a:p>
                  </a:txBody>
                  <a:tcPr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b="1">
                          <a:solidFill>
                            <a:srgbClr val="000000"/>
                          </a:solidFill>
                        </a:rPr>
                        <a:t>bocian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b="1">
                          <a:solidFill>
                            <a:srgbClr val="000000"/>
                          </a:solidFill>
                        </a:rPr>
                        <a:t>wrona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b="1">
                          <a:solidFill>
                            <a:srgbClr val="000000"/>
                          </a:solidFill>
                        </a:rPr>
                        <a:t>orzeł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b="1" dirty="0">
                          <a:solidFill>
                            <a:srgbClr val="000000"/>
                          </a:solidFill>
                        </a:rPr>
                        <a:t>skowronek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b="1" dirty="0">
                          <a:solidFill>
                            <a:srgbClr val="000000"/>
                          </a:solidFill>
                        </a:rPr>
                        <a:t>szpak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40981" name="DefaultOcx" r:id="rId2" imgW="228600" imgH="274320"/>
        </mc:Choice>
        <mc:Fallback>
          <p:control name="DefaultOcx" r:id="rId2" imgW="228600" imgH="274320">
            <p:pic>
              <p:nvPicPr>
                <p:cNvPr id="4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0982" name="HTMLCheckbox1" r:id="rId3" imgW="228600" imgH="274320"/>
        </mc:Choice>
        <mc:Fallback>
          <p:control name="HTMLCheckbox1" r:id="rId3" imgW="228600" imgH="274320">
            <p:pic>
              <p:nvPicPr>
                <p:cNvPr id="5" name="HTMLCheck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0983" name="HTMLCheckbox2" r:id="rId4" imgW="228600" imgH="274320"/>
        </mc:Choice>
        <mc:Fallback>
          <p:control name="HTMLCheckbox2" r:id="rId4" imgW="228600" imgH="274320">
            <p:pic>
              <p:nvPicPr>
                <p:cNvPr id="6" name="HTMLCheck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0984" name="HTMLCheckbox3" r:id="rId5" imgW="228600" imgH="274320"/>
        </mc:Choice>
        <mc:Fallback>
          <p:control name="HTMLCheckbox3" r:id="rId5" imgW="228600" imgH="274320">
            <p:pic>
              <p:nvPicPr>
                <p:cNvPr id="7" name="HTMLCheck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0985" name="HTMLCheckbox4" r:id="rId6" imgW="228600" imgH="274320"/>
        </mc:Choice>
        <mc:Fallback>
          <p:control name="HTMLCheckbox4" r:id="rId6" imgW="228600" imgH="274320">
            <p:pic>
              <p:nvPicPr>
                <p:cNvPr id="8" name="HTMLCheck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Test luk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Uzupełnij brakujące wyrazy. </a:t>
            </a:r>
          </a:p>
          <a:p>
            <a:r>
              <a:rPr lang="pl-PL" dirty="0"/>
              <a:t>Stary góral chwycił się za głowę, gdy zobaczył  w śniegu kwiaty fioletowe. </a:t>
            </a:r>
          </a:p>
          <a:p>
            <a:r>
              <a:rPr lang="pl-PL" dirty="0"/>
              <a:t>Kiedy stopi się śnieg i lód, on budzi się z zimowego snu i pyta o miód. </a:t>
            </a:r>
          </a:p>
          <a:p>
            <a:r>
              <a:rPr lang="pl-PL" dirty="0"/>
              <a:t>Kolczasta kuleczka... No, jakie to zwierzę? Nie można mnie nie znać! Przecież jestem </a:t>
            </a:r>
          </a:p>
          <a:p>
            <a:r>
              <a:rPr lang="pl-PL" dirty="0"/>
              <a:t>Bocian nie przyleciał! Za chory! Za słaby! Cieszą sie w sadzawce rechotliwe </a:t>
            </a:r>
          </a:p>
          <a:p>
            <a:r>
              <a:rPr lang="pl-PL" dirty="0"/>
              <a:t>Przeleciał szary ptaszek nad polem, zaśpiewał jak dzwonek, znamy go dobrze – to </a:t>
            </a:r>
          </a:p>
          <a:p>
            <a:endParaRPr lang="pl-PL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2008" name="DefaultOcx" r:id="rId2" imgW="914400" imgH="228600"/>
        </mc:Choice>
        <mc:Fallback>
          <p:control name="DefaultOcx" r:id="rId2" imgW="914400" imgH="228600">
            <p:pic>
              <p:nvPicPr>
                <p:cNvPr id="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009" name="HTMLText1" r:id="rId3" imgW="914400" imgH="228600"/>
        </mc:Choice>
        <mc:Fallback>
          <p:control name="HTMLText1" r:id="rId3" imgW="914400" imgH="228600">
            <p:pic>
              <p:nvPicPr>
                <p:cNvPr id="3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010" name="HTMLText2" r:id="rId4" imgW="914400" imgH="228600"/>
        </mc:Choice>
        <mc:Fallback>
          <p:control name="HTMLText2" r:id="rId4" imgW="914400" imgH="228600">
            <p:pic>
              <p:nvPicPr>
                <p:cNvPr id="4" name="HTMLText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011" name="HTMLText3" r:id="rId5" imgW="914400" imgH="228600"/>
        </mc:Choice>
        <mc:Fallback>
          <p:control name="HTMLText3" r:id="rId5" imgW="914400" imgH="228600">
            <p:pic>
              <p:nvPicPr>
                <p:cNvPr id="5" name="HTMLText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6CF381-DAFB-4126-9F05-335F8502D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A1C3341-05B1-4BC9-A0AE-4EC168DD4D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4" y="116632"/>
            <a:ext cx="9149879" cy="6466730"/>
          </a:xfrm>
        </p:spPr>
      </p:pic>
    </p:spTree>
    <p:extLst>
      <p:ext uri="{BB962C8B-B14F-4D97-AF65-F5344CB8AC3E}">
        <p14:creationId xmlns:p14="http://schemas.microsoft.com/office/powerpoint/2010/main" val="3279101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iosenne kwiaty - krokusy (fot. fotolia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7200800" cy="4692099"/>
          </a:xfrm>
          <a:prstGeom prst="rect">
            <a:avLst/>
          </a:prstGeom>
          <a:noFill/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Krokusy</a:t>
            </a:r>
            <a:r>
              <a:rPr lang="pl-PL" dirty="0"/>
              <a:t> występują w wielu odcieniach fioletu i żółci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Zawilce</a:t>
            </a:r>
          </a:p>
        </p:txBody>
      </p:sp>
      <p:pic>
        <p:nvPicPr>
          <p:cNvPr id="20482" name="Picture 2" descr="Zawilec b&amp;lstrok;&amp;eogon;kit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7227167" cy="5420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b="1" dirty="0"/>
              <a:t>Przebiśnieg</a:t>
            </a:r>
            <a:r>
              <a:rPr lang="pl-PL" dirty="0"/>
              <a:t>, roślina pod ścisłą ochroną</a:t>
            </a:r>
          </a:p>
        </p:txBody>
      </p:sp>
      <p:pic>
        <p:nvPicPr>
          <p:cNvPr id="19458" name="Picture 2" descr="Przebi&amp;sacute;nieg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420888"/>
            <a:ext cx="5390152" cy="3584452"/>
          </a:xfrm>
          <a:prstGeom prst="rect">
            <a:avLst/>
          </a:prstGeom>
          <a:noFill/>
        </p:spPr>
      </p:pic>
      <p:pic>
        <p:nvPicPr>
          <p:cNvPr id="19460" name="Picture 4" descr="http://public.dm2303.livefilestore.com/y2psAb_wNcf4-DO5msrPRZOXG9r9jhK9TTq7IbSrfeDc-AaAtC7lEctiq1Vj53q2S7cRt4_rK6NaTP-uLQg_Uh90vWFuOQNpt9dHIO2VlAQpzo/sniezyczka_przebisnieg.jpg?rdrts=698912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3028950" cy="4048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Miłek wiosenny</a:t>
            </a:r>
            <a:r>
              <a:rPr lang="pl-PL" dirty="0"/>
              <a:t> , roślina pod ścisłą ochroną</a:t>
            </a:r>
          </a:p>
        </p:txBody>
      </p:sp>
      <p:pic>
        <p:nvPicPr>
          <p:cNvPr id="24578" name="Picture 2" descr="http://kris1304.ovh.org/obrazy/chronione/milek_wiosen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6192688" cy="4929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Rannik</a:t>
            </a:r>
          </a:p>
        </p:txBody>
      </p:sp>
      <p:pic>
        <p:nvPicPr>
          <p:cNvPr id="15364" name="Picture 4" descr="http://landscape-project.ru/wp-content/uploads/2013/05/vesen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700688" cy="5022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1058</Words>
  <Application>Microsoft Office PowerPoint</Application>
  <PresentationFormat>Pokaz na ekranie (4:3)</PresentationFormat>
  <Paragraphs>92</Paragraphs>
  <Slides>34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8" baseType="lpstr">
      <vt:lpstr>Arial</vt:lpstr>
      <vt:lpstr>Calibri</vt:lpstr>
      <vt:lpstr>Verdana</vt:lpstr>
      <vt:lpstr>Motyw pakietu Office</vt:lpstr>
      <vt:lpstr>Zwiastuny wiosny</vt:lpstr>
      <vt:lpstr>Prezentacja programu PowerPoint</vt:lpstr>
      <vt:lpstr>GDZIE JEST WIOSNA  </vt:lpstr>
      <vt:lpstr>Prezentacja programu PowerPoint</vt:lpstr>
      <vt:lpstr>Krokusy występują w wielu odcieniach fioletu i żółci</vt:lpstr>
      <vt:lpstr>Zawilce</vt:lpstr>
      <vt:lpstr> Przebiśnieg, roślina pod ścisłą ochroną</vt:lpstr>
      <vt:lpstr>Miłek wiosenny , roślina pod ścisłą ochroną</vt:lpstr>
      <vt:lpstr>Rannik</vt:lpstr>
      <vt:lpstr>Pierwiosnek</vt:lpstr>
      <vt:lpstr>Sasanki, roślina pod ścisłą ochroną</vt:lpstr>
      <vt:lpstr>Prymulka, roślina pod częściową ochroną.</vt:lpstr>
      <vt:lpstr>Konwalia majowa, roślina pod częściową ochroną.</vt:lpstr>
      <vt:lpstr>Przylaszczki, roślina pod częściową ochroną.</vt:lpstr>
      <vt:lpstr>Śnieżnik</vt:lpstr>
      <vt:lpstr>Fiołek wonny </vt:lpstr>
      <vt:lpstr>Ochrona roślin</vt:lpstr>
      <vt:lpstr>Ochrona gatunkowa ścisła </vt:lpstr>
      <vt:lpstr>Budowa krokusa</vt:lpstr>
      <vt:lpstr>Hiacynt</vt:lpstr>
      <vt:lpstr>POWRÓT PTAKÓW  </vt:lpstr>
      <vt:lpstr>SKOWRONEK to niewielki ptaszek o beżowo- szarym upierzeniu, na głowie ma widoczny krótki, czubek. Skowronki zamieszkują pola, łąki , pastwiska, bagna i pagórki. Tam wśród traw zakłada swoje gniazdo. Skowronki żywią się owadami, które zbierają z ziemi i roślin. Skowronki słyną z przepięknego śpiewu o świcie.</vt:lpstr>
      <vt:lpstr>Duży ptak brodzący o biało czarnym upierzeniu. Nogi i dziób czerwone. Szyja długa, w locie wyciągnięta  do przodu. Bociany zakładają gniazda na wysokich drzewach, słupach lub dachach domów. Żywi się owadami, głównie pasikonikami i chrząszczami,  ale również jaszczurkami, wężami, pisklętami i wyjątkowo małymi zającami. W latach obfitujących  w myszy i norniki zjada prawie wyłącznie te gryzonie, przez co jest ptakiem pożytecznym z punktu widzenia rolników. Mimo popularnych opowieści bocian biały rzadko je żaby.</vt:lpstr>
      <vt:lpstr>JASKÓŁKA  Niewielki ptak wędrowny, odlatuje na zimę , wraca wczesną wiosną.  W Polsce spotyka się jej gniazda w całym kraju przy zabudowaniach. Podstawowy pokarm jaskółki to drobne owady (błonkówki, chrząszcze, muchówki), które chwyta w locie swą potężną paszczą, zwłaszcza nad wodą lub wilgotnymi łąkami.  </vt:lpstr>
      <vt:lpstr>SZPAK Nieco mniejszy od kosa, upierzenie czarne  z metalicznym połyskiem i licznymi białymi plamkami, w pierwszych miesiącach życia  ich upierzenie jest szare. Jesienią upierzenie prawie czarne z połyskiem fioletowym  na głowie i zielonkawym na grzbiecie. Pożywienie szpaka to owady i ich larwy, dżdżownice, ślimaki, jagody, nasiona, a także włochate gąsienice omijane przez inne ptaki  </vt:lpstr>
      <vt:lpstr>ZIMOWE ŚPIOCHY </vt:lpstr>
      <vt:lpstr>BORSUK</vt:lpstr>
      <vt:lpstr>JEŻ</vt:lpstr>
      <vt:lpstr>NIEDŹWIEDŹ</vt:lpstr>
      <vt:lpstr>ŻABA</vt:lpstr>
      <vt:lpstr>1. Które zestawy wyrazów zawierają wyłącznie nazwy wiosennych kwiatów?</vt:lpstr>
      <vt:lpstr> W naszym kraju występują cztery pory roku:   wiosna  lato  jesień  zima  </vt:lpstr>
      <vt:lpstr>Które z ptaków powracają wiosną do naszego kraju?</vt:lpstr>
      <vt:lpstr>Test luk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BACINKA</dc:creator>
  <cp:lastModifiedBy>Vostro 15</cp:lastModifiedBy>
  <cp:revision>28</cp:revision>
  <dcterms:created xsi:type="dcterms:W3CDTF">2014-03-19T21:19:33Z</dcterms:created>
  <dcterms:modified xsi:type="dcterms:W3CDTF">2020-03-25T15:30:35Z</dcterms:modified>
</cp:coreProperties>
</file>