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Playfair Display" panose="020B0604020202020204" charset="-18"/>
      <p:regular r:id="rId9"/>
      <p:bold r:id="rId10"/>
      <p:italic r:id="rId11"/>
      <p:boldItalic r:id="rId12"/>
    </p:embeddedFont>
    <p:embeddedFont>
      <p:font typeface="Garamond" panose="02020404030301010803" pitchFamily="18" charset="0"/>
      <p:regular r:id="rId13"/>
      <p:bold r:id="rId14"/>
      <p: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9" roundtripDataSignature="AMtx7mghd2YOOZ/hn60I5OSsgEbdLYCY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584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7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22" name="Google Shape;22;p7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3" name="Google Shape;23;p7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7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7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7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7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3090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" name="Google Shape;28;p7"/>
            <p:cNvSpPr/>
            <p:nvPr/>
          </p:nvSpPr>
          <p:spPr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2F8D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7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7"/>
          <p:cNvSpPr txBox="1">
            <a:spLocks noGrp="1"/>
          </p:cNvSpPr>
          <p:nvPr>
            <p:ph type="ctrTitle"/>
          </p:nvPr>
        </p:nvSpPr>
        <p:spPr>
          <a:xfrm>
            <a:off x="685800" y="1736725"/>
            <a:ext cx="7772400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1pPr>
            <a:lvl2pPr marL="914400" lvl="1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marL="2286000" lvl="4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marL="2743200" lvl="5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marL="3200400" lvl="6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marL="3657600" lvl="7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marL="4114800" lvl="8" indent="-30860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dt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8" name="Google Shape;8;p6"/>
          <p:cNvGrpSpPr/>
          <p:nvPr/>
        </p:nvGrpSpPr>
        <p:grpSpPr>
          <a:xfrm>
            <a:off x="0" y="0"/>
            <a:ext cx="9140825" cy="6850062"/>
            <a:chOff x="0" y="0"/>
            <a:chExt cx="5758" cy="4315"/>
          </a:xfrm>
        </p:grpSpPr>
        <p:grpSp>
          <p:nvGrpSpPr>
            <p:cNvPr id="9" name="Google Shape;9;p6"/>
            <p:cNvGrpSpPr/>
            <p:nvPr/>
          </p:nvGrpSpPr>
          <p:grpSpPr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" name="Google Shape;10;p6"/>
              <p:cNvSpPr/>
              <p:nvPr/>
            </p:nvSpPr>
            <p:spPr>
              <a:xfrm>
                <a:off x="1728" y="2644"/>
                <a:ext cx="2882" cy="1671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08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;p6"/>
              <p:cNvSpPr/>
              <p:nvPr/>
            </p:nvSpPr>
            <p:spPr>
              <a:xfrm>
                <a:off x="4170" y="2671"/>
                <a:ext cx="1259" cy="811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rgbClr val="003092"/>
                  </a:gs>
                  <a:gs pos="100000">
                    <a:schemeClr val="lt1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6"/>
              <p:cNvSpPr/>
              <p:nvPr/>
            </p:nvSpPr>
            <p:spPr>
              <a:xfrm>
                <a:off x="2900" y="3346"/>
                <a:ext cx="2849" cy="969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E8B"/>
                  </a:gs>
                  <a:gs pos="100000">
                    <a:schemeClr val="lt1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6"/>
              <p:cNvSpPr/>
              <p:nvPr/>
            </p:nvSpPr>
            <p:spPr>
              <a:xfrm>
                <a:off x="2748" y="2230"/>
                <a:ext cx="3007" cy="208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6"/>
              <p:cNvSpPr/>
              <p:nvPr/>
            </p:nvSpPr>
            <p:spPr>
              <a:xfrm>
                <a:off x="4501" y="2317"/>
                <a:ext cx="1248" cy="53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003090"/>
                  </a:gs>
                </a:gsLst>
                <a:lin ang="135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6"/>
            <p:cNvSpPr/>
            <p:nvPr/>
          </p:nvSpPr>
          <p:spPr>
            <a:xfrm>
              <a:off x="3322" y="1341"/>
              <a:ext cx="1825" cy="153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002F8D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0" y="0"/>
              <a:ext cx="5758" cy="1776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ctrTitle"/>
          </p:nvPr>
        </p:nvSpPr>
        <p:spPr>
          <a:xfrm>
            <a:off x="685800" y="266525"/>
            <a:ext cx="77724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Garamond"/>
              <a:buNone/>
            </a:pPr>
            <a:r>
              <a:rPr lang="en-US" sz="6000" i="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Idegrendszer</a:t>
            </a:r>
            <a:br>
              <a:rPr lang="en-US" sz="6000" i="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</a:br>
            <a:r>
              <a:rPr lang="en-US" sz="6000" i="0" u="none">
                <a:solidFill>
                  <a:srgbClr val="FFFF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Nervová sústava</a:t>
            </a:r>
            <a:endParaRPr>
              <a:solidFill>
                <a:srgbClr val="FFFF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46" name="Google Shape;46;p1"/>
          <p:cNvSpPr txBox="1">
            <a:spLocks noGrp="1"/>
          </p:cNvSpPr>
          <p:nvPr>
            <p:ph type="subTitle" idx="1"/>
          </p:nvPr>
        </p:nvSpPr>
        <p:spPr>
          <a:xfrm>
            <a:off x="5917525" y="5113414"/>
            <a:ext cx="2933100" cy="9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60"/>
              <a:buNone/>
            </a:pPr>
            <a:r>
              <a:rPr lang="sk-SK" i="0" u="none" dirty="0" smtClean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?</a:t>
            </a:r>
            <a:endParaRPr sz="36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875" y="2187425"/>
            <a:ext cx="2450251" cy="44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5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b="1" i="0" u="none" dirty="0" smtClean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sz="4400" b="1" i="0" u="none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2"/>
          <p:cNvSpPr txBox="1">
            <a:spLocks noGrp="1"/>
          </p:cNvSpPr>
          <p:nvPr>
            <p:ph type="body" idx="1"/>
          </p:nvPr>
        </p:nvSpPr>
        <p:spPr>
          <a:xfrm>
            <a:off x="0" y="115887"/>
            <a:ext cx="9144000" cy="674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legkisebb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építő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egysége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idegsejt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neuron /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nervová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bunka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idegsejt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részei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idegsejt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teste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b.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sejtmag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c.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rövid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nyúlvány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d.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hosszú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// -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e.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szinapszis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környezet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ingereit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érzéksejtek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érzékelik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mint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szaglósejtek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tapintósejtek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hallósejtek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stb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érzéksejtekben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ingerek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ingerületté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alakulnak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amelyek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bevezető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idegszálon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keresztül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eljutnak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gerincvelőbe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ill.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agyba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megszületik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ingerválasz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amely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kivezető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idegszálon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keresztül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eljut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végrehajtó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szervbe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izomba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ingerre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adott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ingerválaszt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reflexnek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ingerület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továbbítását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idegsejteken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keresztül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pedig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reflexívnek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nev.</a:t>
            </a:r>
            <a:endParaRPr dirty="0"/>
          </a:p>
        </p:txBody>
      </p:sp>
      <p:pic>
        <p:nvPicPr>
          <p:cNvPr id="54" name="Google Shape;54;p2" descr="KÃ©ptalÃ¡lat a kÃ¶vetkezÅre: âidegsejt felÃ©pÃ­tÃ©se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7900" y="4191062"/>
            <a:ext cx="3995737" cy="23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" descr="KÃ©ptalÃ¡lat a kÃ¶vetkezÅre: âidegsejt felÃ©pÃ­tÃ©seâ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11637" y="489100"/>
            <a:ext cx="4032250" cy="1798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b="1" i="0" u="none" dirty="0" smtClean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sz="4400" b="1" i="0" u="none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1" name="Google Shape;61;p3"/>
          <p:cNvSpPr txBox="1">
            <a:spLocks noGrp="1"/>
          </p:cNvSpPr>
          <p:nvPr>
            <p:ph type="body" idx="1"/>
          </p:nvPr>
        </p:nvSpPr>
        <p:spPr>
          <a:xfrm>
            <a:off x="80962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idegrend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.-t 2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részre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osztjuk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központi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idegr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.-re (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centrálna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nervová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sústava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agy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mozog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-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gerincvelő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miecha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környéki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idegr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.-re (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periférna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strike="noStrike" cap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sús</a:t>
            </a:r>
            <a:r>
              <a:rPr lang="en-US" sz="2000" b="0" i="0" u="none" strike="noStrike" cap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.):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gerincvelői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idegek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miechové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</a:t>
            </a:r>
            <a:r>
              <a:rPr lang="en-US" sz="2000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ervy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-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agyi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- // -   (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mozgové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// - 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  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- 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vegetatív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- // -   (</a:t>
            </a:r>
            <a:r>
              <a:rPr lang="en-US" sz="2000" b="0" i="0" u="none" strike="noStrike" cap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vegetatívne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// -</a:t>
            </a:r>
            <a:r>
              <a:rPr lang="en-US" sz="2000" b="0" i="0" u="none" strike="noStrike" cap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42900" marR="0" lvl="0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endParaRPr sz="2000" b="0" i="0" u="none" dirty="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3" descr="KÃ©ptalÃ¡lat a kÃ¶vetkezÅre: âreflex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6250"/>
            <a:ext cx="4652962" cy="357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 descr="KÃ©ptalÃ¡lat a kÃ¶vetkezÅre: âreflexÃ­vâ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2962" y="476250"/>
            <a:ext cx="4500562" cy="2084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b="1" i="0" u="none" dirty="0" smtClean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sz="4400" b="1" i="0" u="none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"/>
          </p:nvPr>
        </p:nvSpPr>
        <p:spPr>
          <a:xfrm>
            <a:off x="0" y="115887"/>
            <a:ext cx="9144000" cy="674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agy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részei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nyúltagy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nyúltvelő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predĺžená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miecha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b.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kisagy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mozoček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c.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középagy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stredný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mozog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d.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köztiagy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medzi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// -  )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e.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nagyagy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(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veľký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- // -   ): 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- </a:t>
            </a: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féltekéből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áll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jobb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- 2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szerkezeti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egység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.: </a:t>
            </a: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agykéreg</a:t>
            </a: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szürkeállomány</a:t>
            </a: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-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agyvelő</a:t>
            </a: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(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fehér</a:t>
            </a: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- // -     )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-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agykéreg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felületén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barázdák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vannak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-    - // - 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kisebb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részekre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lebenyekre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tago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lódik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halántéklebeny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--&gt;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beszédközpont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homlok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- // -   --&gt;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szagló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- // -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nyakszirt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// -    --&gt;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látó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- // - </a:t>
            </a:r>
            <a:endParaRPr dirty="0"/>
          </a:p>
        </p:txBody>
      </p:sp>
      <p:pic>
        <p:nvPicPr>
          <p:cNvPr id="70" name="Google Shape;70;p4" descr="KÃ©ptalÃ¡lat a kÃ¶vetkezÅre: âagy rÃ©szeiâ"/>
          <p:cNvPicPr preferRelativeResize="0"/>
          <p:nvPr/>
        </p:nvPicPr>
        <p:blipFill rotWithShape="1">
          <a:blip r:embed="rId3">
            <a:alphaModFix/>
          </a:blip>
          <a:srcRect t="26082" b="24515"/>
          <a:stretch/>
        </p:blipFill>
        <p:spPr>
          <a:xfrm>
            <a:off x="4160703" y="4695057"/>
            <a:ext cx="2127250" cy="175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 descr="KapcsolÃ³dÃ³ kÃ©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98125" y="115875"/>
            <a:ext cx="3108999" cy="19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4" descr="KÃ©ptalÃ¡lat a kÃ¶vetkezÅre: âagy rÃ©szeiâ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475" y="2695312"/>
            <a:ext cx="3384550" cy="253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43663" y="45000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b="1" i="0" u="none" dirty="0" smtClean="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?</a:t>
            </a:r>
            <a:endParaRPr sz="4400" b="1" i="0" u="none" dirty="0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gerincvelő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részei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fehérállomány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b.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szürke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// -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c.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gerincvelői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burok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d.   - // -         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folyadék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gerincvelőben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található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egyszerű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reflexek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közp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.-a, mint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védekezési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refl.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az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agyi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idegek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(12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gerincvelői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idegek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(31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pár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akarattal</a:t>
            </a: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befolyásolhatók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melyek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vázizmokat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idegzik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vegetatív</a:t>
            </a:r>
            <a:r>
              <a:rPr lang="en-US" sz="2000" b="0" i="0" u="none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idegek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akarattal</a:t>
            </a: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nem</a:t>
            </a:r>
            <a:r>
              <a:rPr lang="en-US" sz="2000" b="0" i="0" u="none" dirty="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befolyásolhatók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melyek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belső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szerveket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és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simaizmokat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idegzik</a:t>
            </a:r>
            <a:r>
              <a:rPr lang="en-US" sz="2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</a:t>
            </a:r>
            <a:endParaRPr dirty="0"/>
          </a:p>
        </p:txBody>
      </p:sp>
      <p:pic>
        <p:nvPicPr>
          <p:cNvPr id="80" name="Google Shape;80;p5" descr="KÃ©ptalÃ¡lat a kÃ¶vetkezÅre: âgerincvelÅ felÃ©pÃ­tÃ©seâ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950" y="3263900"/>
            <a:ext cx="2398712" cy="35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5" descr="KapcsolÃ³dÃ³ kÃ©p"/>
          <p:cNvPicPr preferRelativeResize="0"/>
          <p:nvPr/>
        </p:nvPicPr>
        <p:blipFill rotWithShape="1">
          <a:blip r:embed="rId4">
            <a:alphaModFix/>
          </a:blip>
          <a:srcRect t="22144" b="27769"/>
          <a:stretch/>
        </p:blipFill>
        <p:spPr>
          <a:xfrm>
            <a:off x="5530917" y="4220817"/>
            <a:ext cx="3997395" cy="263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5" descr="KÃ©ptalÃ¡lat a kÃ¶vetkezÅre: âgerincvelÅ szÃ¼rkeÃ¡llomÃ¡nyaâ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612" y="3357562"/>
            <a:ext cx="3970337" cy="277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K</a:t>
            </a:r>
            <a:r>
              <a:rPr lang="hu-HU" dirty="0" err="1" smtClean="0"/>
              <a:t>öszönöm</a:t>
            </a:r>
            <a:r>
              <a:rPr lang="hu-HU" dirty="0" smtClean="0"/>
              <a:t> a figyelmet!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dirty="0" err="1" smtClean="0"/>
              <a:t>mke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4994408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default">
      <a:dk1>
        <a:srgbClr val="FFFFFF"/>
      </a:dk1>
      <a:lt1>
        <a:srgbClr val="003399"/>
      </a:lt1>
      <a:dk2>
        <a:srgbClr val="E5E5FF"/>
      </a:dk2>
      <a:lt2>
        <a:srgbClr val="000514"/>
      </a:lt2>
      <a:accent1>
        <a:srgbClr val="0099CC"/>
      </a:accent1>
      <a:accent2>
        <a:srgbClr val="A886E0"/>
      </a:accent2>
      <a:accent3>
        <a:srgbClr val="003399"/>
      </a:accent3>
      <a:accent4>
        <a:srgbClr val="0099CC"/>
      </a:accent4>
      <a:accent5>
        <a:srgbClr val="A886E0"/>
      </a:accent5>
      <a:accent6>
        <a:srgbClr val="003399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422</Words>
  <Application>Microsoft Office PowerPoint</Application>
  <PresentationFormat>Prezentácia na obrazovke (4:3)</PresentationFormat>
  <Paragraphs>64</Paragraphs>
  <Slides>6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2" baseType="lpstr">
      <vt:lpstr>Arial</vt:lpstr>
      <vt:lpstr>Noto Sans Symbols</vt:lpstr>
      <vt:lpstr>Playfair Display</vt:lpstr>
      <vt:lpstr>Garamond</vt:lpstr>
      <vt:lpstr>Times New Roman</vt:lpstr>
      <vt:lpstr>Prúd</vt:lpstr>
      <vt:lpstr>Idegrendszer Nervová sústava</vt:lpstr>
      <vt:lpstr>?</vt:lpstr>
      <vt:lpstr>?</vt:lpstr>
      <vt:lpstr>?</vt:lpstr>
      <vt:lpstr>?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Idegrendszer Nervová sústava</dc:title>
  <dc:creator>Ágota Fazeka</dc:creator>
  <cp:lastModifiedBy>Admin2S</cp:lastModifiedBy>
  <cp:revision>5</cp:revision>
  <dcterms:created xsi:type="dcterms:W3CDTF">2019-04-08T15:17:24Z</dcterms:created>
  <dcterms:modified xsi:type="dcterms:W3CDTF">2020-06-02T22:45:27Z</dcterms:modified>
</cp:coreProperties>
</file>