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  <p:sldId id="288" r:id="rId22"/>
    <p:sldId id="278" r:id="rId23"/>
    <p:sldId id="287" r:id="rId24"/>
    <p:sldId id="279" r:id="rId25"/>
    <p:sldId id="280" r:id="rId26"/>
    <p:sldId id="285" r:id="rId27"/>
    <p:sldId id="286" r:id="rId28"/>
    <p:sldId id="289" r:id="rId29"/>
    <p:sldId id="290" r:id="rId30"/>
    <p:sldId id="292" r:id="rId31"/>
    <p:sldId id="291" r:id="rId32"/>
    <p:sldId id="307" r:id="rId33"/>
    <p:sldId id="303" r:id="rId34"/>
    <p:sldId id="304" r:id="rId35"/>
    <p:sldId id="305" r:id="rId36"/>
    <p:sldId id="306" r:id="rId37"/>
    <p:sldId id="308" r:id="rId38"/>
    <p:sldId id="309" r:id="rId39"/>
    <p:sldId id="301" r:id="rId40"/>
    <p:sldId id="293" r:id="rId41"/>
    <p:sldId id="297" r:id="rId42"/>
    <p:sldId id="298" r:id="rId43"/>
    <p:sldId id="294" r:id="rId44"/>
    <p:sldId id="295" r:id="rId45"/>
    <p:sldId id="296" r:id="rId46"/>
    <p:sldId id="311" r:id="rId4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1" autoAdjust="0"/>
  </p:normalViewPr>
  <p:slideViewPr>
    <p:cSldViewPr>
      <p:cViewPr varScale="1">
        <p:scale>
          <a:sx n="48" d="100"/>
          <a:sy n="48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6" y="142852"/>
            <a:ext cx="8686800" cy="1325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63023"/>
              </p:ext>
            </p:extLst>
          </p:nvPr>
        </p:nvGraphicFramePr>
        <p:xfrm>
          <a:off x="571472" y="1500174"/>
          <a:ext cx="7858180" cy="4885944"/>
        </p:xfrm>
        <a:graphic>
          <a:graphicData uri="http://schemas.openxmlformats.org/drawingml/2006/table">
            <a:tbl>
              <a:tblPr/>
              <a:tblGrid>
                <a:gridCol w="39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Prioritná 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Vzdelávanie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Špecifický cieľ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1.2.1 Zvýšiť kvalitu odborného vzdelávania a prípravy reflektujúc potreby trhu práce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Prijímateľ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Stredná odborná škola drevárska a stavebná Krásno nad Kysucou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projektu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Zvyšovanie kľúčových kompetencií žiakov v Strednej odbornej škole drevárskej a stavebnej v Krásne nad Kysucou s ohľadom na moderné technológie a potreby trhu práce.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Kód projektu  ITMS2014+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NFP312010AGX2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pedagogického klubu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Vizuálny dizajn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Školský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2020/2021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Meno koordinátora pedagogického klubu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Ing. Anna </a:t>
                      </a:r>
                      <a:r>
                        <a:rPr lang="sk-SK" sz="1800" dirty="0" err="1">
                          <a:latin typeface="+mj-lt"/>
                          <a:ea typeface="Times New Roman"/>
                          <a:cs typeface="Times New Roman"/>
                        </a:rPr>
                        <a:t>Rebrošová</a:t>
                      </a:r>
                      <a:endParaRPr lang="sk-SK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DIZAJN MANUÁL</a:t>
            </a:r>
          </a:p>
        </p:txBody>
      </p:sp>
      <p:pic>
        <p:nvPicPr>
          <p:cNvPr id="9" name="Zástupný symbol obsahu 8" descr="dm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122" y="1643050"/>
            <a:ext cx="3669792" cy="2499360"/>
          </a:xfrm>
        </p:spPr>
      </p:pic>
      <p:pic>
        <p:nvPicPr>
          <p:cNvPr id="2052" name="Picture 4" descr="C:\Users\petra\Desktop\škola - prezentácia\d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90" y="1643050"/>
            <a:ext cx="3670300" cy="2511425"/>
          </a:xfrm>
          <a:prstGeom prst="rect">
            <a:avLst/>
          </a:prstGeom>
          <a:noFill/>
        </p:spPr>
      </p:pic>
      <p:pic>
        <p:nvPicPr>
          <p:cNvPr id="2053" name="Picture 5" descr="C:\Users\petra\Desktop\škola - prezentácia\d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122" y="4214818"/>
            <a:ext cx="3657600" cy="2487613"/>
          </a:xfrm>
          <a:prstGeom prst="rect">
            <a:avLst/>
          </a:prstGeom>
          <a:noFill/>
        </p:spPr>
      </p:pic>
      <p:pic>
        <p:nvPicPr>
          <p:cNvPr id="2054" name="Picture 6" descr="C:\Users\petra\Desktop\škola - prezentácia\d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790" y="4214818"/>
            <a:ext cx="3657600" cy="251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DIZAJN MANUÁL</a:t>
            </a:r>
          </a:p>
        </p:txBody>
      </p:sp>
      <p:pic>
        <p:nvPicPr>
          <p:cNvPr id="9" name="Zástupný symbol obsahu 8" descr="dm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122" y="1643050"/>
            <a:ext cx="3669792" cy="2499360"/>
          </a:xfrm>
        </p:spPr>
      </p:pic>
      <p:pic>
        <p:nvPicPr>
          <p:cNvPr id="2052" name="Picture 4" descr="C:\Users\petra\Desktop\škola - prezentácia\d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90" y="1643050"/>
            <a:ext cx="3670300" cy="2511425"/>
          </a:xfrm>
          <a:prstGeom prst="rect">
            <a:avLst/>
          </a:prstGeom>
          <a:noFill/>
        </p:spPr>
      </p:pic>
      <p:pic>
        <p:nvPicPr>
          <p:cNvPr id="2053" name="Picture 5" descr="C:\Users\petra\Desktop\škola - prezentácia\d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122" y="4214818"/>
            <a:ext cx="3657600" cy="2487613"/>
          </a:xfrm>
          <a:prstGeom prst="rect">
            <a:avLst/>
          </a:prstGeom>
          <a:noFill/>
        </p:spPr>
      </p:pic>
      <p:pic>
        <p:nvPicPr>
          <p:cNvPr id="2054" name="Picture 6" descr="C:\Users\petra\Desktop\škola - prezentácia\d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790" y="4214818"/>
            <a:ext cx="3657600" cy="2511425"/>
          </a:xfrm>
          <a:prstGeom prst="rect">
            <a:avLst/>
          </a:prstGeom>
          <a:noFill/>
        </p:spPr>
      </p:pic>
      <p:pic>
        <p:nvPicPr>
          <p:cNvPr id="3074" name="Picture 2" descr="C:\Users\petra\Desktop\škola - prezentácia\dm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43050"/>
            <a:ext cx="3763518" cy="2500330"/>
          </a:xfrm>
          <a:prstGeom prst="rect">
            <a:avLst/>
          </a:prstGeom>
          <a:noFill/>
        </p:spPr>
      </p:pic>
      <p:pic>
        <p:nvPicPr>
          <p:cNvPr id="3075" name="Picture 3" descr="C:\Users\petra\Desktop\škola - prezentácia\dm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643050"/>
            <a:ext cx="3763176" cy="2546351"/>
          </a:xfrm>
          <a:prstGeom prst="rect">
            <a:avLst/>
          </a:prstGeom>
          <a:noFill/>
        </p:spPr>
      </p:pic>
      <p:pic>
        <p:nvPicPr>
          <p:cNvPr id="3076" name="Picture 4" descr="C:\Users\petra\Desktop\škola - prezentácia\dm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203723"/>
            <a:ext cx="3657600" cy="2511425"/>
          </a:xfrm>
          <a:prstGeom prst="rect">
            <a:avLst/>
          </a:prstGeom>
          <a:noFill/>
        </p:spPr>
      </p:pic>
      <p:pic>
        <p:nvPicPr>
          <p:cNvPr id="3077" name="Picture 5" descr="C:\Users\petra\Desktop\škola - prezentácia\dm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1150" y="4214818"/>
            <a:ext cx="3764202" cy="252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sp>
        <p:nvSpPr>
          <p:cNvPr id="4" name="Obdĺžnik 3"/>
          <p:cNvSpPr/>
          <p:nvPr/>
        </p:nvSpPr>
        <p:spPr>
          <a:xfrm>
            <a:off x="571472" y="221455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grafická značka používaná komerčnými spoločnosťami, organizáciami alebo jednotlivcami s cieľom odlíšiť produkt alebo službu od konkurencie</a:t>
            </a: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najvýraznejší prvok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korporátneho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dizajnu 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symbolika – vyjadruje, aké posolstvo má zanechať logo, teda jeho filozofia</a:t>
            </a: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môže obsahovať názov spoločnosti, alebo môže mať čisto grafickú podobu bez písmen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zvyčajne navrhnuté tak, aby ho bolo možné ľahko rozpoznať (NIKE, Apple,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Coca-Cola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).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logo samotné je používané na mnohých miestach, v rôznych veľkostiach, farbách, bez textu, na vizitke aj na firemnom webe – veľmi dôležité je držať sa dizajn manuálu, aby nevznikol škaredý vizuálny guláš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pic>
        <p:nvPicPr>
          <p:cNvPr id="4099" name="Picture 3" descr="C:\Users\petra\Desktop\škola - prezentácia\blog-famous-logo-brandsX_12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2428868"/>
            <a:ext cx="819071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Logo môže byť: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sk-SK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obrazové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napr. Mercedes (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trojcípa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hviezda v kruhu symbolizuje vzdušnú, cestnú a vodnú dopravu)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slovné (</a:t>
            </a:r>
            <a:r>
              <a:rPr kumimoji="0" lang="sk-SK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logotyp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– značka zložená iba z písmen, napr.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Coca-Cola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znakové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napríklad 3M, IBM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• </a:t>
            </a: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kombinované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napr. Škoda – kombinácia kruhu s okrídleným šípom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logotypu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ŠKODA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pic>
        <p:nvPicPr>
          <p:cNvPr id="28675" name="Picture 3" descr="C:\Users\petra\Desktop\škola - prezentácia\Coca-Cola-Logo.w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4607750" cy="3071833"/>
          </a:xfrm>
          <a:prstGeom prst="rect">
            <a:avLst/>
          </a:prstGeom>
          <a:noFill/>
        </p:spPr>
      </p:pic>
      <p:pic>
        <p:nvPicPr>
          <p:cNvPr id="28676" name="Picture 4" descr="C:\Users\petra\Desktop\škola - prezentácia\3M_logo_wor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857760"/>
            <a:ext cx="2723808" cy="1452335"/>
          </a:xfrm>
          <a:prstGeom prst="rect">
            <a:avLst/>
          </a:prstGeom>
          <a:noFill/>
        </p:spPr>
      </p:pic>
      <p:pic>
        <p:nvPicPr>
          <p:cNvPr id="28677" name="Picture 5" descr="C:\Users\petra\Desktop\škola - prezentácia\970-9700081_skoda-logo-png-skoda-logo-vektr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00504"/>
            <a:ext cx="2643206" cy="2643206"/>
          </a:xfrm>
          <a:prstGeom prst="rect">
            <a:avLst/>
          </a:prstGeom>
          <a:noFill/>
        </p:spPr>
      </p:pic>
      <p:pic>
        <p:nvPicPr>
          <p:cNvPr id="28678" name="Picture 6" descr="C:\Users\petra\Desktop\škola - prezentácia\mercedes-benz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143116"/>
            <a:ext cx="221457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2214554"/>
            <a:ext cx="828680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Čo je dôležité: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originalita – nenapodobňovať konkurenciu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jednoduchosť – neprekombinovať grafiku, ľahko čitateľné, zrozumiteľné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univerzálnosť – použiteľnosť – musí byť použiteľné aj základnej čiernej verzii (nie len farebne)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pointa – dobré logo musí mať svoj príbeh, skrytý zmysel</a:t>
            </a:r>
            <a:endParaRPr kumimoji="0" 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42910" y="5000636"/>
            <a:ext cx="8501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Značka:</a:t>
            </a: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kombinácia mena, slovného vyjadrenia, grafických, resp. zvukových symbolov dizajnu, ktoré spoločnosti využívajú na identifikáciu vlastných výrobkov, prípadne seba samých na odlíšenie sa od konkurencie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LOGO</a:t>
            </a:r>
          </a:p>
        </p:txBody>
      </p:sp>
      <p:sp>
        <p:nvSpPr>
          <p:cNvPr id="6" name="Obdĺžnik 5"/>
          <p:cNvSpPr/>
          <p:nvPr/>
        </p:nvSpPr>
        <p:spPr>
          <a:xfrm>
            <a:off x="642910" y="2285992"/>
            <a:ext cx="8501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 err="1">
                <a:latin typeface="Calibri" pitchFamily="34" charset="0"/>
                <a:cs typeface="Calibri" pitchFamily="34" charset="0"/>
              </a:rPr>
              <a:t>Redizajn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loga: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aktualizácia, modernizácia, vylepšenie už existujúceho loga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úplne sa nezmení – zachová si určité prvky pôvodného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vizuálu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prispôsobenie aktuálnym spoločenským alebo technickým trendom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úplná zmena loga – len ak je pôvodné logo natoľko zlé a nevhodné, že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redizajn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nie je možný</a:t>
            </a:r>
          </a:p>
        </p:txBody>
      </p:sp>
      <p:pic>
        <p:nvPicPr>
          <p:cNvPr id="30722" name="Picture 2" descr="C:\Users\petra\Desktop\škola - prezentácia\Apple-1-768x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467247"/>
            <a:ext cx="7315200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7" name="Obdĺžnik 6"/>
          <p:cNvSpPr/>
          <p:nvPr/>
        </p:nvSpPr>
        <p:spPr>
          <a:xfrm>
            <a:off x="714348" y="2181233"/>
            <a:ext cx="84296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významný prvok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korporátneho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dizajnu a jeden z najvýznamnejších identifikátorov daného subjektu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vplýva na diváka vedome aj podvedome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vzbudzujú rôzne pocity, emócie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môže ovplyvniť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reakcie a myslenie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tri základné kategórie: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teplé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(červená, oranžová, žltá);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studené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(modrá, zelená, fialová);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neutrálne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(čierna, biela, sivá, hnedá)</a:t>
            </a:r>
          </a:p>
        </p:txBody>
      </p:sp>
      <p:pic>
        <p:nvPicPr>
          <p:cNvPr id="31746" name="Picture 2" descr="C:\Users\petra\Desktop\škola - prezentácia\greyscale-rainb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5848"/>
            <a:ext cx="9144000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142844" y="2214554"/>
            <a:ext cx="292895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BIELA:</a:t>
            </a:r>
            <a:br>
              <a:rPr lang="sk-SK" sz="2200" b="1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 symbolizuje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nevinnosť a čistotu</a:t>
            </a:r>
            <a:br>
              <a:rPr lang="sk-SK" sz="1600" b="1" dirty="0">
                <a:latin typeface="Calibri" pitchFamily="34" charset="0"/>
                <a:cs typeface="Calibri" pitchFamily="34" charset="0"/>
              </a:rPr>
            </a:br>
            <a:r>
              <a:rPr lang="sk-SK" sz="16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chlad a jednoduchosť</a:t>
            </a:r>
            <a:br>
              <a:rPr lang="sk-SK" sz="1600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 dizajn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pôsobí jednoducho a čisto – aktuálny  trend</a:t>
            </a:r>
            <a:br>
              <a:rPr lang="sk-SK" sz="1600" b="1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vhodná pre odvetvia: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 technológie, </a:t>
            </a:r>
            <a:r>
              <a:rPr lang="sk-SK" sz="1600" b="1" dirty="0" err="1">
                <a:latin typeface="Calibri" pitchFamily="34" charset="0"/>
                <a:cs typeface="Calibri" pitchFamily="34" charset="0"/>
              </a:rPr>
              <a:t>wellness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, zdravotníctvo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428992" y="2214554"/>
            <a:ext cx="27860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SIVÁ:</a:t>
            </a:r>
            <a:br>
              <a:rPr kumimoji="0" 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neutrálna – dobre </a:t>
            </a: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kombinovateľná s ostatnými farbami</a:t>
            </a:r>
            <a:b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veľmi obľúbená v typografii</a:t>
            </a:r>
            <a:b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rešpekt, profesionalita, stabilita</a:t>
            </a: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ale aj 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neistota, skromnosť</a:t>
            </a: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vhodná pre odvetvia: 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automobilový priemysel, bankovníctvo, financie, technológie</a:t>
            </a:r>
            <a:endParaRPr kumimoji="0" lang="sk-S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215074" y="2226129"/>
            <a:ext cx="2643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ČIERNA:</a:t>
            </a:r>
            <a:br>
              <a:rPr lang="sk-SK" b="1" dirty="0"/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sila, autorita, elegancia, tajomnosť, konzervatívnosť, formálnosť, </a:t>
            </a:r>
            <a:r>
              <a:rPr lang="sk-SK" sz="1600" b="1" dirty="0" err="1">
                <a:latin typeface="Calibri" pitchFamily="34" charset="0"/>
                <a:cs typeface="Calibri" pitchFamily="34" charset="0"/>
              </a:rPr>
              <a:t>prémiovosť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, štýl, </a:t>
            </a:r>
            <a:br>
              <a:rPr lang="sk-SK" sz="1600" b="1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 ale aj </a:t>
            </a:r>
            <a:r>
              <a:rPr lang="sk-SK" sz="1600" b="1" dirty="0" err="1">
                <a:latin typeface="Calibri" pitchFamily="34" charset="0"/>
                <a:cs typeface="Calibri" pitchFamily="34" charset="0"/>
              </a:rPr>
              <a:t>negativita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, zlo a smrť</a:t>
            </a:r>
            <a:br>
              <a:rPr lang="sk-SK" sz="1600" b="1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 dojem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 reprezentatívnosti a honosnosti </a:t>
            </a:r>
            <a:br>
              <a:rPr lang="sk-SK" sz="1600" b="1" dirty="0">
                <a:latin typeface="Calibri" pitchFamily="34" charset="0"/>
                <a:cs typeface="Calibri" pitchFamily="34" charset="0"/>
              </a:rPr>
            </a:br>
            <a:r>
              <a:rPr lang="sk-SK" sz="16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zvyšuje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dôveru</a:t>
            </a:r>
            <a:br>
              <a:rPr lang="sk-SK" sz="1600" dirty="0">
                <a:latin typeface="Calibri" pitchFamily="34" charset="0"/>
                <a:cs typeface="Calibri" pitchFamily="34" charset="0"/>
              </a:rPr>
            </a:br>
            <a:r>
              <a:rPr lang="sk-SK" sz="1600" dirty="0">
                <a:latin typeface="Calibri" pitchFamily="34" charset="0"/>
                <a:cs typeface="Calibri" pitchFamily="34" charset="0"/>
              </a:rPr>
              <a:t>-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vhodná pre odvetvia: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luxusné produkty, móda, automobilový priemysel, financie</a:t>
            </a:r>
          </a:p>
        </p:txBody>
      </p:sp>
      <p:pic>
        <p:nvPicPr>
          <p:cNvPr id="32770" name="Picture 2" descr="C:\Users\petra\Desktop\škola - prezentácia\1a4ea5988cf3e860159d2228ef6d45e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5438781"/>
            <a:ext cx="10429948" cy="134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11858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vytvorenie </a:t>
            </a:r>
            <a:r>
              <a:rPr lang="sk-SK" b="1" dirty="0" err="1"/>
              <a:t>korporátneho</a:t>
            </a:r>
            <a:r>
              <a:rPr lang="sk-SK" b="1" dirty="0"/>
              <a:t> dizajnu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Zásady tvorby </a:t>
            </a:r>
            <a:r>
              <a:rPr lang="sk-SK" dirty="0" err="1"/>
              <a:t>korporátneho</a:t>
            </a:r>
            <a:r>
              <a:rPr lang="sk-SK" dirty="0"/>
              <a:t> dizajnu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143116"/>
            <a:ext cx="84296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ČERVENÁ: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najteplejšia</a:t>
            </a:r>
            <a:r>
              <a:rPr lang="sk-SK" dirty="0">
                <a:latin typeface="Calibri" pitchFamily="34" charset="0"/>
                <a:cs typeface="Calibri" pitchFamily="34" charset="0"/>
              </a:rPr>
              <a:t> zo všetkých farebných schém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jedna z najintenzívnejších a najsilnejších farieb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okamžité upútanie pozornosti, používa sa na zdôraznenie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vášeň, sila, energia, láska, oheň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 ale aj agresia, impulzívnosť, provokácia, násilie, boj</a:t>
            </a:r>
            <a:r>
              <a:rPr lang="sk-SK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– treba s ňou narábať opatrne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dirty="0">
                <a:latin typeface="Calibri" pitchFamily="34" charset="0"/>
                <a:cs typeface="Calibri" pitchFamily="34" charset="0"/>
              </a:rPr>
              <a:t>vyvoláva chuť do jedla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–</a:t>
            </a:r>
            <a:r>
              <a:rPr lang="sk-SK" dirty="0">
                <a:latin typeface="Calibri" pitchFamily="34" charset="0"/>
                <a:cs typeface="Calibri" pitchFamily="34" charset="0"/>
              </a:rPr>
              <a:t> často používaná v potravinárskom priemysle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vhodná pre odvetvia: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predaj, obchod, reštaurácie, zdravie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petra\Desktop\škola - prezentácia\farby\FARBY\fall-red-color-sc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91440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2143116"/>
            <a:ext cx="842965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ORANŽOVÁ:</a:t>
            </a:r>
            <a:br>
              <a:rPr kumimoji="0" 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energia, životná sila, optimizmus, kreativita, nadšenie, radosť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priťahuje pozornosť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vhodná pre odvetvia: </a:t>
            </a:r>
            <a:r>
              <a:rPr kumimoji="0" lang="sk-SK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fitness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technológie, logistika, domácnosť</a:t>
            </a:r>
            <a:br>
              <a:rPr kumimoji="0" 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kumimoji="0" 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etra\Desktop\škola - prezentácia\farby\FARBY\orange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1652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7" name="Obdĺžnik 6"/>
          <p:cNvSpPr/>
          <p:nvPr/>
        </p:nvSpPr>
        <p:spPr>
          <a:xfrm>
            <a:off x="714348" y="2136339"/>
            <a:ext cx="842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ŽLTÁ:</a:t>
            </a:r>
            <a:br>
              <a:rPr lang="sk-SK" b="1" dirty="0"/>
            </a:br>
            <a:r>
              <a:rPr lang="sk-SK" dirty="0">
                <a:latin typeface="Calibri" pitchFamily="34" charset="0"/>
                <a:cs typeface="Calibri" pitchFamily="34" charset="0"/>
              </a:rPr>
              <a:t>- symbolizuje slnko, svetlo, šťastie, nádej, hravosť, súlad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pocity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šťastia, optimizmu, radosti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svetlá žltá – upokojujúca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tmavá žltá, medená, zlatá – starobylosť, luxus, </a:t>
            </a:r>
            <a:r>
              <a:rPr lang="sk-SK" dirty="0" err="1">
                <a:latin typeface="Calibri" pitchFamily="34" charset="0"/>
                <a:cs typeface="Calibri" pitchFamily="34" charset="0"/>
              </a:rPr>
              <a:t>prémiovosť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vhodná pre odvetvia: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fitness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digital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produkty pre deti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petra\Desktop\škola - prezentácia\farby\FARBY\yellow2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9144000" cy="1755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14348" y="2214554"/>
            <a:ext cx="842965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ZELENÁ:</a:t>
            </a:r>
            <a:br>
              <a:rPr kumimoji="0" 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symbol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života, nových začiatkov a životného prostredia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zdravie, vitalita, </a:t>
            </a:r>
            <a:r>
              <a:rPr kumimoji="0" lang="sk-SK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prírodnosť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sviežosť, čerstvosť, rast, život, relax, plodnosť, peniaze</a:t>
            </a:r>
            <a:b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harmónia, vnútorná rovnováha</a:t>
            </a:r>
            <a:b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má 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upokojujúci účinok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 ľudské oko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svetlozelená 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pokoj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tmavozelená – stabilita 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vhodná pre odvetvia: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zdravie, ekológia, príroda, šport, bankovníctvo</a:t>
            </a:r>
            <a:endParaRPr kumimoji="0" lang="sk-S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etra\Desktop\škola - prezentácia\farby\FARBY\green-grassland-color-scheme-by-scheme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0460"/>
            <a:ext cx="9144000" cy="180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143116"/>
            <a:ext cx="84296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MODRÁ: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patrí k najobľúbenejším farbám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najuniverzálnejšia, často používaná na webe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sloboda, pokoj, spoľahlivosť, stabilita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spája sa s vodou, chladom, nebom,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serióznosťou, bezpečím, vážnosťou, profesionalitou, úspechom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sk-SK" dirty="0">
                <a:latin typeface="Calibri" pitchFamily="34" charset="0"/>
                <a:cs typeface="Calibri" pitchFamily="34" charset="0"/>
              </a:rPr>
              <a:t> pôsobí upokojujúco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svetlomodrá – pokoj, priateľstvo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tmavomodrá – spoľahlivosť  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vhodná pre odvetvia: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zdravotníctvo, technológie,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aerolinky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financie, poisťovníctvo, advokátske služby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petra\Desktop\škola - prezentácia\farby\FARBY\d55459642e8127cdd2b56fc1374f27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64"/>
            <a:ext cx="914400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214554"/>
            <a:ext cx="84296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FIALOVÁ: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považovaná za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posvätnú, magickú, jemnú a drahocennú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 duchovnosť, luxus, sila,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sofistikovanosť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elegancia, majestátnosť, 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dirty="0">
                <a:latin typeface="Calibri" pitchFamily="34" charset="0"/>
                <a:cs typeface="Calibri" pitchFamily="34" charset="0"/>
              </a:rPr>
              <a:t>vhodná pre odvetvia: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luxusné produkty, technológie, dizajn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petra\Desktop\škola - prezentácia\farby\FARBY\vio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914400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214554"/>
            <a:ext cx="85010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RUŽOVÁ: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symbolizuje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citlivosť, nežnosť, jemnosť, krehkosť,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voňavosť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nostalgiu,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sentiment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súcit, romantiku, vernosť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vhodná pre odvetvia: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krása, kozmetika, </a:t>
            </a:r>
            <a:r>
              <a:rPr lang="sk-SK" b="1" dirty="0" err="1">
                <a:latin typeface="Calibri" pitchFamily="34" charset="0"/>
                <a:cs typeface="Calibri" pitchFamily="34" charset="0"/>
              </a:rPr>
              <a:t>parfémy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, bielizeň, hračky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petra\Desktop\škola - prezentácia\farby\FARBY\p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0274"/>
            <a:ext cx="9144000" cy="168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143116"/>
            <a:ext cx="84296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HNEDÁ: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zemité tóny – súvisí s prírodou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dobre kombinovateľná s ostatnými farbami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dôvera, spoľahlivosť, jednotnosť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dirty="0">
                <a:latin typeface="Calibri" pitchFamily="34" charset="0"/>
                <a:cs typeface="Calibri" pitchFamily="34" charset="0"/>
              </a:rPr>
              <a:t>reprezentuje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tradície, vidiek, drevo, užitočnosť, prirodzenosť, vážnosť, stálosť, drsnosť, jednoduchosť</a:t>
            </a:r>
            <a:br>
              <a:rPr lang="sk-SK" b="1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 na ľudské oko má relaxačný účinok</a:t>
            </a:r>
            <a:br>
              <a:rPr lang="sk-SK" dirty="0">
                <a:latin typeface="Calibri" pitchFamily="34" charset="0"/>
                <a:cs typeface="Calibri" pitchFamily="34" charset="0"/>
              </a:rPr>
            </a:br>
            <a:r>
              <a:rPr lang="sk-SK" dirty="0">
                <a:latin typeface="Calibri" pitchFamily="34" charset="0"/>
                <a:cs typeface="Calibri" pitchFamily="34" charset="0"/>
              </a:rPr>
              <a:t>-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dirty="0">
                <a:latin typeface="Calibri" pitchFamily="34" charset="0"/>
                <a:cs typeface="Calibri" pitchFamily="34" charset="0"/>
              </a:rPr>
              <a:t>vhodná pre odvetvia: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pekáreň, kaviareň, kníhkupectvo, poľnohospodárstvo, lesné hospodárstvo, agroturistika, právo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petra\Desktop\škola - prezentácia\farby\FARBY\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914400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FARBA</a:t>
            </a:r>
          </a:p>
        </p:txBody>
      </p:sp>
      <p:pic>
        <p:nvPicPr>
          <p:cNvPr id="2051" name="Picture 3" descr="C:\Users\petra\Desktop\škola - prezentácia\Ed8dmBgX0AcTpT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356" y="1785926"/>
            <a:ext cx="6600924" cy="488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628497"/>
            <a:ext cx="8429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písmo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sada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znakov, písmen, číslic, symbolov, interpunkcie atď., ktoré majú rovnaký jedinečný dizajn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font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– fyzická reprezentácia písma; môže byť vytvorená počítačovým kódom, litografickým filmom, kovovou/drevenou raznicou atď.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font a písmo sa často používajú ako synonymá – nie je to chyba 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typografia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– umiestnenie znakov – písmen – v dizajne, väčšinou za účelom tlače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typografia ≠ dizajn písma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OBSAH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b="1" dirty="0" err="1"/>
              <a:t>Korporátny</a:t>
            </a:r>
            <a:r>
              <a:rPr lang="sk-SK" b="1" dirty="0"/>
              <a:t> dizajn</a:t>
            </a:r>
          </a:p>
          <a:p>
            <a:pPr>
              <a:buFont typeface="Arial" pitchFamily="34" charset="0"/>
              <a:buChar char="•"/>
            </a:pPr>
            <a:r>
              <a:rPr lang="sk-SK" b="1" dirty="0"/>
              <a:t>Dizajn manuál</a:t>
            </a:r>
          </a:p>
          <a:p>
            <a:pPr>
              <a:buFont typeface="Arial" pitchFamily="34" charset="0"/>
              <a:buChar char="•"/>
            </a:pPr>
            <a:r>
              <a:rPr lang="sk-SK" b="1" dirty="0"/>
              <a:t>Základné prvky </a:t>
            </a:r>
            <a:r>
              <a:rPr lang="sk-SK" b="1" dirty="0" err="1"/>
              <a:t>korporátneho</a:t>
            </a:r>
            <a:r>
              <a:rPr lang="sk-SK" b="1" dirty="0"/>
              <a:t> dizajnu</a:t>
            </a:r>
            <a:br>
              <a:rPr lang="sk-SK" dirty="0"/>
            </a:br>
            <a:r>
              <a:rPr lang="sk-SK" dirty="0"/>
              <a:t>Logo</a:t>
            </a:r>
            <a:br>
              <a:rPr lang="sk-SK" dirty="0"/>
            </a:br>
            <a:r>
              <a:rPr lang="sk-SK" dirty="0"/>
              <a:t>Farba </a:t>
            </a:r>
            <a:br>
              <a:rPr lang="sk-SK" dirty="0"/>
            </a:br>
            <a:r>
              <a:rPr lang="sk-SK" dirty="0"/>
              <a:t>Písmo </a:t>
            </a:r>
            <a:br>
              <a:rPr lang="sk-SK" dirty="0"/>
            </a:br>
            <a:r>
              <a:rPr lang="sk-SK" dirty="0"/>
              <a:t>Komunikačné tlačoviny</a:t>
            </a:r>
            <a:br>
              <a:rPr lang="sk-SK" dirty="0"/>
            </a:br>
            <a:r>
              <a:rPr lang="sk-SK" dirty="0"/>
              <a:t>Elektronické aplikácie</a:t>
            </a:r>
            <a:br>
              <a:rPr lang="sk-SK" dirty="0"/>
            </a:br>
            <a:r>
              <a:rPr lang="sk-SK" dirty="0"/>
              <a:t>Merkantilné a propagačné materiály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pic>
        <p:nvPicPr>
          <p:cNvPr id="22529" name="Picture 1" descr="C:\Users\petra\Desktop\škola - prezentácia\pismo\inria01-lab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94" y="1928802"/>
            <a:ext cx="8001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143116"/>
            <a:ext cx="2928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Anatómia písma</a:t>
            </a:r>
          </a:p>
        </p:txBody>
      </p:sp>
      <p:pic>
        <p:nvPicPr>
          <p:cNvPr id="21506" name="Picture 2" descr="C:\Users\petra\Desktop\škola - prezentácia\typografia\004 anatomia - typ pisma rodina - font cize rez - glyf - pismeno ,cislica, sym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84156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143116"/>
            <a:ext cx="2928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Typ písma</a:t>
            </a:r>
          </a:p>
        </p:txBody>
      </p:sp>
      <p:pic>
        <p:nvPicPr>
          <p:cNvPr id="21505" name="Picture 1" descr="C:\Users\petra\Desktop\škola - prezentácia\typografia\004a serif je tradicne, sans - moderne, scrip - lu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720" y="1643050"/>
            <a:ext cx="6779122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143116"/>
            <a:ext cx="8501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Typ písma: SERIF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– písmo s pätkou</a:t>
            </a:r>
          </a:p>
        </p:txBody>
      </p:sp>
      <p:sp>
        <p:nvSpPr>
          <p:cNvPr id="6" name="Obdĺžnik 5"/>
          <p:cNvSpPr/>
          <p:nvPr/>
        </p:nvSpPr>
        <p:spPr>
          <a:xfrm>
            <a:off x="714348" y="2571744"/>
            <a:ext cx="8429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tiež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gotic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roman</a:t>
            </a:r>
            <a:br>
              <a:rPr lang="sk-SK" sz="2200" b="1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vhodné na dlhé bloky textu – články, knihy atď.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6" name="Obdĺžnik 5"/>
          <p:cNvSpPr/>
          <p:nvPr/>
        </p:nvSpPr>
        <p:spPr>
          <a:xfrm>
            <a:off x="714348" y="2143116"/>
            <a:ext cx="8429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Rodiny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serifového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písma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18" name="Picture 2" descr="C:\Users\petra\Desktop\škola - prezentácia\typografia\serif\Times_New_Roman_sampl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3143250" cy="1219200"/>
          </a:xfrm>
          <a:prstGeom prst="rect">
            <a:avLst/>
          </a:prstGeom>
          <a:noFill/>
        </p:spPr>
      </p:pic>
      <p:pic>
        <p:nvPicPr>
          <p:cNvPr id="60419" name="Picture 3" descr="C:\Users\petra\Desktop\škola - prezentácia\typografia\serif\330px-Garamond_samp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29198"/>
            <a:ext cx="3143250" cy="169545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785786" y="2714620"/>
            <a:ext cx="19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Times</a:t>
            </a:r>
            <a:r>
              <a:rPr lang="sk-SK" dirty="0">
                <a:latin typeface="Calibri" pitchFamily="34" charset="0"/>
                <a:cs typeface="Calibri" pitchFamily="34" charset="0"/>
              </a:rPr>
              <a:t> New Roman</a:t>
            </a:r>
          </a:p>
        </p:txBody>
      </p:sp>
      <p:sp>
        <p:nvSpPr>
          <p:cNvPr id="9" name="Obdĺžnik 8"/>
          <p:cNvSpPr/>
          <p:nvPr/>
        </p:nvSpPr>
        <p:spPr>
          <a:xfrm>
            <a:off x="785786" y="4500570"/>
            <a:ext cx="117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Garamond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0" name="Picture 4" descr="C:\Users\petra\Desktop\škola - prezentácia\typografia\serif\Bodoni_samp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3143250" cy="1285875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5072066" y="264318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Bodoni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1" name="Picture 5" descr="C:\Users\petra\Desktop\škola - prezentácia\typografia\serif\Clarendon_sampl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000636"/>
            <a:ext cx="3484546" cy="1150956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5072066" y="4500570"/>
            <a:ext cx="115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Clarendon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143116"/>
            <a:ext cx="8501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Typ písma:  SANS SERIF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– písmo bez pätky</a:t>
            </a:r>
          </a:p>
        </p:txBody>
      </p:sp>
      <p:sp>
        <p:nvSpPr>
          <p:cNvPr id="6" name="Obdĺžnik 5"/>
          <p:cNvSpPr/>
          <p:nvPr/>
        </p:nvSpPr>
        <p:spPr>
          <a:xfrm>
            <a:off x="714348" y="2571744"/>
            <a:ext cx="8429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tiež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grotesk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antikva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veľmi dobrá čitateľnosť pri rozmerovo veľkých textoch (plagáty,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billboardy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) aj pri malých veľkostiach písma (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popisky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vysvetlivky)</a:t>
            </a: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moderný a jednoduchý vzhľad</a:t>
            </a:r>
          </a:p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výraznejšie ako pätkové písma, viac pritiahnu pozornosť 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nie sú vhodné na dlhé bloky textu – články, knihy atď.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6" name="Obdĺžnik 5"/>
          <p:cNvSpPr/>
          <p:nvPr/>
        </p:nvSpPr>
        <p:spPr>
          <a:xfrm>
            <a:off x="714348" y="2143116"/>
            <a:ext cx="8429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Rodiny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sans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serifového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písma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85786" y="2714620"/>
            <a:ext cx="104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Helvetica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785786" y="450057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Arial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072066" y="264318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latin typeface="Calibri" pitchFamily="34" charset="0"/>
                <a:cs typeface="Calibri" pitchFamily="34" charset="0"/>
              </a:rPr>
              <a:t>Calibri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2" name="Picture 2" descr="C:\Users\petra\Desktop\škola - prezentácia\typografia\sans serif\330px-Helvetica_sampl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3143250" cy="1181100"/>
          </a:xfrm>
          <a:prstGeom prst="rect">
            <a:avLst/>
          </a:prstGeom>
          <a:noFill/>
        </p:spPr>
      </p:pic>
      <p:pic>
        <p:nvPicPr>
          <p:cNvPr id="61443" name="Picture 3" descr="C:\Users\petra\Desktop\škola - prezentácia\typografia\sans serif\330px-Arial_samp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636"/>
            <a:ext cx="3143250" cy="1181100"/>
          </a:xfrm>
          <a:prstGeom prst="rect">
            <a:avLst/>
          </a:prstGeom>
          <a:noFill/>
        </p:spPr>
      </p:pic>
      <p:pic>
        <p:nvPicPr>
          <p:cNvPr id="61444" name="Picture 4" descr="C:\Users\petra\Desktop\škola - prezentácia\typografia\sans serif\Calibri_samp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71810"/>
            <a:ext cx="3143250" cy="1276350"/>
          </a:xfrm>
          <a:prstGeom prst="rect">
            <a:avLst/>
          </a:prstGeom>
          <a:noFill/>
        </p:spPr>
      </p:pic>
      <p:pic>
        <p:nvPicPr>
          <p:cNvPr id="61445" name="Picture 5" descr="C:\Users\petra\Desktop\škola - prezentácia\typografia\016 stop comic san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0057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642910" y="2143116"/>
            <a:ext cx="8501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Typ písma: VOĽNE PÍSANÉ A KALIGRAFICKÉ PÍSMO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14348" y="2571744"/>
            <a:ext cx="84296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Calibri" pitchFamily="34" charset="0"/>
                <a:cs typeface="Calibri" pitchFamily="34" charset="0"/>
              </a:rPr>
              <a:t>- voľne písané – vychádza zo súčasných rukopisných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skriptov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malé rozdiely v šírke ťahov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kaligrafické – vychádza z historických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skriptov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výrazné rozdiely v šírke ťahov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vhodné pre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akcidenčnú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a titulkovú sadzbu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6" name="Obdĺžnik 5"/>
          <p:cNvSpPr/>
          <p:nvPr/>
        </p:nvSpPr>
        <p:spPr>
          <a:xfrm>
            <a:off x="714348" y="2143116"/>
            <a:ext cx="8429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Rodiny voľne písaného a kaligrafického písma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466" name="Picture 2" descr="C:\Users\petra\Desktop\škola - prezentácia\20-handwritten-fo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42625"/>
            <a:ext cx="4857784" cy="424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PÍSMO</a:t>
            </a:r>
          </a:p>
        </p:txBody>
      </p:sp>
      <p:sp>
        <p:nvSpPr>
          <p:cNvPr id="4" name="Obdĺžnik 3"/>
          <p:cNvSpPr/>
          <p:nvPr/>
        </p:nvSpPr>
        <p:spPr>
          <a:xfrm>
            <a:off x="571472" y="2143116"/>
            <a:ext cx="8429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Rez písma: 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grafická úprava daného typu písma</a:t>
            </a:r>
          </a:p>
        </p:txBody>
      </p:sp>
      <p:pic>
        <p:nvPicPr>
          <p:cNvPr id="57346" name="Picture 2" descr="C:\Users\petra\Desktop\škola - prezentácia\pismo\re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643182"/>
            <a:ext cx="5219375" cy="3786213"/>
          </a:xfrm>
          <a:prstGeom prst="rect">
            <a:avLst/>
          </a:prstGeom>
          <a:noFill/>
        </p:spPr>
      </p:pic>
      <p:pic>
        <p:nvPicPr>
          <p:cNvPr id="57347" name="Picture 3" descr="C:\Users\petra\Desktop\škola - prezentácia\pismo\Figure 2 vari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483" y="2500306"/>
            <a:ext cx="3134673" cy="3992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KORPORÁTNY DIZAJN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- iné názvy: 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korporatívny/korporačný dizajn, jednotný vizuálny štýl, </a:t>
            </a:r>
            <a:r>
              <a:rPr lang="sk-SK" sz="2400" b="1" dirty="0" err="1">
                <a:latin typeface="Calibri" pitchFamily="34" charset="0"/>
                <a:cs typeface="Calibri" pitchFamily="34" charset="0"/>
              </a:rPr>
              <a:t>corporate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b="1" dirty="0" err="1">
                <a:latin typeface="Calibri" pitchFamily="34" charset="0"/>
                <a:cs typeface="Calibri" pitchFamily="34" charset="0"/>
              </a:rPr>
              <a:t>design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; ak ide o podnik: 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podnikový dizajn, firemný dizajn</a:t>
            </a:r>
          </a:p>
          <a:p>
            <a:pPr>
              <a:lnSpc>
                <a:spcPct val="11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- komplexný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vizuál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spoločný pre všetky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aj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offline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aktivity spoločnosti/firmy/organizácie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odlišuje subjekt od konkurencie – konkurenčná výhoda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nezameniteľný profil firmy efektívne prenikajúci do povedomia širokej verejnosti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spolu s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korporátnou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komunikáciou (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corporate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communication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),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korporátnou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kultúrou (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corporate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culture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) a produktom je 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súčasťou </a:t>
            </a:r>
            <a:r>
              <a:rPr lang="sk-SK" sz="2400" b="1" dirty="0" err="1">
                <a:latin typeface="Calibri" pitchFamily="34" charset="0"/>
                <a:cs typeface="Calibri" pitchFamily="34" charset="0"/>
              </a:rPr>
              <a:t>korporátnej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 identity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corporate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identity)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KOMUNIKAČNÉ TLAČOVINY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2000240"/>
            <a:ext cx="842965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slúžia k predstaveniu firmy v obchodnom styku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jednotná úprava prvkov vizuálneho štýlu, výročnými správami počnúc a vizitkami končiac</a:t>
            </a:r>
            <a:endParaRPr kumimoji="0" lang="sk-SK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Hlavičkový papier, obálka a vizitka:</a:t>
            </a:r>
            <a:b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dôležitá úloha vo firemnom styku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jednotný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dizaj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farebnosť tlačív – v súlade s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korporátnou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farebnosťou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horná časť hlavičkového papiera – tzv. typografické záhlavie – logo a dôležité kontaktné údaje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obálka a vizitka – logo a základné kontaktné údaje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formáty: hlavičkový papier A4; obálka C6, C5; vizitka – klasický formát 80 – 90 mm x 50 – 55 mm</a:t>
            </a: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b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KOMUNIKAČNÉ TLAČOVINY</a:t>
            </a:r>
          </a:p>
        </p:txBody>
      </p:sp>
      <p:pic>
        <p:nvPicPr>
          <p:cNvPr id="10241" name="Picture 1" descr="C:\Users\petra\Desktop\škola - prezentácia\6c30462771a068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96694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KOMUNIKAČNÉ TLAČOVINY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143116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200" b="1" dirty="0">
                <a:latin typeface="Calibri" pitchFamily="34" charset="0"/>
                <a:cs typeface="Calibri" pitchFamily="34" charset="0"/>
              </a:rPr>
              <a:t>Ďalšie komunikačné tlačoviny: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obal na dokumenty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pečiatka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cenník, cenovka, menu, etiketa</a:t>
            </a:r>
            <a:br>
              <a:rPr lang="sk-SK" dirty="0"/>
            </a:br>
            <a:endParaRPr lang="sk-SK" dirty="0"/>
          </a:p>
        </p:txBody>
      </p:sp>
      <p:pic>
        <p:nvPicPr>
          <p:cNvPr id="56322" name="Picture 2" descr="C:\Users\petra\Desktop\škola - prezentácia\unnamedfjgj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4173"/>
            <a:ext cx="4429124" cy="3070975"/>
          </a:xfrm>
          <a:prstGeom prst="rect">
            <a:avLst/>
          </a:prstGeom>
          <a:noFill/>
        </p:spPr>
      </p:pic>
      <p:pic>
        <p:nvPicPr>
          <p:cNvPr id="56323" name="Picture 3" descr="C:\Users\petra\Desktop\škola - prezentácia\tinis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66" y="3643314"/>
            <a:ext cx="428669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ELEKTRONICKÉ APLIKÁCIE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2143116"/>
            <a:ext cx="8429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vždy</a:t>
            </a:r>
            <a:r>
              <a:rPr kumimoji="0" lang="sk-SK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dodržať zásady a pravidlá dizajn manuálu</a:t>
            </a:r>
            <a:endParaRPr kumimoji="0" lang="sk-SK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e-mailing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vizuál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e-mailov odosielaných klientom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e-mailový podpis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vizuál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prezentácií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vizuál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elektronických nosičov – CD, DVD</a:t>
            </a:r>
            <a:b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webdizajn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sk-SK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vizuál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webovej stránky</a:t>
            </a:r>
            <a:r>
              <a:rPr kumimoji="0" 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48130" name="Picture 2" descr="C:\Users\petra\Desktop\škola - prezentácia\Apple-Responsive-Screen-Mockups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003" y="4357694"/>
            <a:ext cx="3288897" cy="2214578"/>
          </a:xfrm>
          <a:prstGeom prst="rect">
            <a:avLst/>
          </a:prstGeom>
          <a:noFill/>
        </p:spPr>
      </p:pic>
      <p:pic>
        <p:nvPicPr>
          <p:cNvPr id="48132" name="Picture 4" descr="C:\Users\petra\Desktop\škola - prezentácia\e-mail podp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7" y="4373512"/>
            <a:ext cx="3786214" cy="220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MERKANTILNÉ A PROPAGAČNÉ MATERIÁLY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2214555"/>
            <a:ext cx="8429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- jednotný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vizuál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potlače 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podľa zásad dizajn manuálu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zahŕňa prvky vizuálneho štýlu vo vnútri aj v exteriéroch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nositeľ fundamentálnych znakov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korporátnej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identity v najhmatateľnejšej forme</a:t>
            </a:r>
          </a:p>
          <a:p>
            <a:endParaRPr lang="sk-SK" sz="2000" b="1" dirty="0">
              <a:latin typeface="Calibri" pitchFamily="34" charset="0"/>
              <a:cs typeface="Calibri" pitchFamily="34" charset="0"/>
            </a:endParaRPr>
          </a:p>
          <a:p>
            <a:r>
              <a:rPr lang="sk-SK" sz="2000" b="1" dirty="0">
                <a:latin typeface="Calibri" pitchFamily="34" charset="0"/>
                <a:cs typeface="Calibri" pitchFamily="34" charset="0"/>
              </a:rPr>
              <a:t>sú to najmä:</a:t>
            </a:r>
          </a:p>
          <a:p>
            <a:r>
              <a:rPr lang="sk-SK" sz="2000" dirty="0">
                <a:latin typeface="Calibri" pitchFamily="34" charset="0"/>
                <a:cs typeface="Calibri" pitchFamily="34" charset="0"/>
              </a:rPr>
              <a:t>- darčekové predmety – perá, papierové tašky, diáre...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samolepky, odznaky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potlač/výšivka na firemné tričká, košele, čiapky, pracovné odevy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plagáty,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billboardy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rollupy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informačné a smerové tabule, menovky na dvere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potlač firemných vozidiel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ZÁKLADNÉ PRVKY KORPORÁTNEHO DIZAJNU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MERKANTILNÉ A PROPAGAČNÉ MATERIÁLY</a:t>
            </a:r>
          </a:p>
        </p:txBody>
      </p:sp>
      <p:pic>
        <p:nvPicPr>
          <p:cNvPr id="54274" name="Picture 2" descr="C:\Users\petra\Desktop\škola - prezentácia\d3854167dcb2fe96a04a8e8dc954e9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4246578" cy="4246578"/>
          </a:xfrm>
          <a:prstGeom prst="rect">
            <a:avLst/>
          </a:prstGeom>
          <a:noFill/>
        </p:spPr>
      </p:pic>
      <p:pic>
        <p:nvPicPr>
          <p:cNvPr id="54275" name="Picture 3" descr="C:\Users\petra\Desktop\škola - prezentácia\5d58b0a7d93edb9c0c98ddd241c313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05655"/>
            <a:ext cx="3643338" cy="416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2285984" y="3357562"/>
            <a:ext cx="4673732" cy="542916"/>
          </a:xfrm>
        </p:spPr>
        <p:txBody>
          <a:bodyPr/>
          <a:lstStyle/>
          <a:p>
            <a:pPr>
              <a:buNone/>
            </a:pPr>
            <a:r>
              <a:rPr lang="sk-SK" b="1" dirty="0"/>
              <a:t>Ďakujeme za pozornosť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KORPORÁTNY DIZAJN</a:t>
            </a:r>
          </a:p>
        </p:txBody>
      </p:sp>
      <p:pic>
        <p:nvPicPr>
          <p:cNvPr id="4" name="Zástupný symbol obsahu 3" descr="corporate.identity.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8215370" cy="48408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KORPORÁTNY DIZAJN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495800"/>
          </a:xfrm>
        </p:spPr>
        <p:txBody>
          <a:bodyPr/>
          <a:lstStyle/>
          <a:p>
            <a:pPr>
              <a:buNone/>
            </a:pPr>
            <a:r>
              <a:rPr lang="sk-SK" dirty="0"/>
              <a:t>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Pred začatím samotnej tvorby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korporátneho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dizajnu:</a:t>
            </a: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Analýza: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analýza predchádzajúceho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brandu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(ak už existuje)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zhodnotenie jeho aktuálnosti v rámci vizuálnych trendov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analýza potrieb cieľovej skupiny</a:t>
            </a: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Prieskum: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prieskum konkurencie – lokálna aj celoštátna úroveň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konkurencia – komunikácia voči klientom (vystupovanie, finančná politika,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a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offline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vizuálna prezentácia)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DIZAJN MANUÁL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    -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garant jednotného vizuálneho štýlu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definuje pravidlá vizuálnej prezentácie a vizuálnej komunikácie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určuje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korporátnu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identitu v najviditeľnejšej forme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musí poňať všetky pravdepodobné situácie použitia loga, od vizitky až po firemné autá</a:t>
            </a: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    - obsahuje aj ďalšie prvky, ako písma, textúry, ikony, ktoré pomáhajú budovať jednotný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vizuál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značky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návod pre ďalších ľudí, ktorí budú s logom a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vizuálom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pracovať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majú ho veľké medzinárodné korporácie, ale v súčasnosti už aj menšie lokálne firmy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DIZAJN MANUÁL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28866"/>
          </a:xfrm>
        </p:spPr>
        <p:txBody>
          <a:bodyPr/>
          <a:lstStyle/>
          <a:p>
            <a:pPr>
              <a:buNone/>
            </a:pPr>
            <a:r>
              <a:rPr lang="sk-SK" sz="2200" b="1" dirty="0">
                <a:latin typeface="Calibri" pitchFamily="34" charset="0"/>
                <a:cs typeface="Calibri" pitchFamily="34" charset="0"/>
              </a:rPr>
              <a:t>Prečo je dôležité vytvoriť dizajn manuál a dodržiavať  jeho pravidlá: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- rozpoznateľnosť – firma bude mať štýl, ktorý každý spozná </a:t>
            </a: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- dôveryhodnosť a profesionalita – dobre spracovaný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vizuál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vzbudzuje u klienta dôveryhodnosť, spoľahlivosť a profesionalitu</a:t>
            </a:r>
          </a:p>
          <a:p>
            <a:pPr>
              <a:buNone/>
            </a:pPr>
            <a:r>
              <a:rPr lang="sk-SK" sz="2200" dirty="0">
                <a:latin typeface="Calibri" pitchFamily="34" charset="0"/>
                <a:cs typeface="Calibri" pitchFamily="34" charset="0"/>
              </a:rPr>
              <a:t> - šetrí čas – všetky potrebné tlačoviny sú už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predpripravené</a:t>
            </a: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etra\Desktop\škola - prezentácia\009 ukazka 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45592"/>
            <a:ext cx="6858048" cy="290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DIZAJN MANUÁL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/>
              <a:t>Dizajn manuál obsahuje:</a:t>
            </a:r>
          </a:p>
          <a:p>
            <a:pPr lvl="0">
              <a:buNone/>
            </a:pPr>
            <a:r>
              <a:rPr lang="sk-SK" dirty="0"/>
              <a:t>- </a:t>
            </a:r>
            <a:r>
              <a:rPr lang="sk-SK" sz="3100" dirty="0">
                <a:latin typeface="Calibri" pitchFamily="34" charset="0"/>
                <a:cs typeface="Calibri" pitchFamily="34" charset="0"/>
              </a:rPr>
              <a:t>stručný opis postupov vizuálnej prezentácie firmy </a:t>
            </a:r>
          </a:p>
          <a:p>
            <a:pPr lvl="0"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detailný návod na tvorbu všetkých prvkov </a:t>
            </a:r>
            <a:r>
              <a:rPr lang="sk-SK" sz="3100" dirty="0" err="1">
                <a:latin typeface="Calibri" pitchFamily="34" charset="0"/>
                <a:cs typeface="Calibri" pitchFamily="34" charset="0"/>
              </a:rPr>
              <a:t>korporátneho</a:t>
            </a:r>
            <a:r>
              <a:rPr lang="sk-SK" sz="3100" dirty="0">
                <a:latin typeface="Calibri" pitchFamily="34" charset="0"/>
                <a:cs typeface="Calibri" pitchFamily="34" charset="0"/>
              </a:rPr>
              <a:t> dizajnu </a:t>
            </a:r>
          </a:p>
          <a:p>
            <a:pPr lvl="0"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pravidlá zhotovovania podnikových identifikátorov (znaky, logá, farby, typy písma...) </a:t>
            </a:r>
          </a:p>
          <a:p>
            <a:pPr lvl="0"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pravidlá </a:t>
            </a:r>
            <a:r>
              <a:rPr lang="sk-SK" sz="3100" dirty="0" err="1">
                <a:latin typeface="Calibri" pitchFamily="34" charset="0"/>
                <a:cs typeface="Calibri" pitchFamily="34" charset="0"/>
              </a:rPr>
              <a:t>vizuálu</a:t>
            </a:r>
            <a:r>
              <a:rPr lang="sk-SK" sz="3100" dirty="0">
                <a:latin typeface="Calibri" pitchFamily="34" charset="0"/>
                <a:cs typeface="Calibri" pitchFamily="34" charset="0"/>
              </a:rPr>
              <a:t> korešpondencie (hlavičkové papiere, obálky, vizitky, pozvánky, faktúry...)</a:t>
            </a:r>
          </a:p>
          <a:p>
            <a:pPr lvl="0"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pravidlá </a:t>
            </a:r>
            <a:r>
              <a:rPr lang="sk-SK" sz="3100" dirty="0" err="1">
                <a:latin typeface="Calibri" pitchFamily="34" charset="0"/>
                <a:cs typeface="Calibri" pitchFamily="34" charset="0"/>
              </a:rPr>
              <a:t>vizuálu</a:t>
            </a:r>
            <a:r>
              <a:rPr lang="sk-SK" sz="3100" dirty="0">
                <a:latin typeface="Calibri" pitchFamily="34" charset="0"/>
                <a:cs typeface="Calibri" pitchFamily="34" charset="0"/>
              </a:rPr>
              <a:t>  nosičov obchodných informácií (web, poznámkové bloky, prospekty, obaly výrobkov, reklamné predmety atď.)</a:t>
            </a:r>
          </a:p>
          <a:p>
            <a:pPr lvl="0"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pravidlá zhotovenia špeciálnych nosičov (podnikové budovy a priestory, pracovné odevy...) </a:t>
            </a:r>
          </a:p>
          <a:p>
            <a:pPr>
              <a:buNone/>
            </a:pPr>
            <a:r>
              <a:rPr lang="sk-SK" sz="3100" dirty="0">
                <a:latin typeface="Calibri" pitchFamily="34" charset="0"/>
                <a:cs typeface="Calibri" pitchFamily="34" charset="0"/>
              </a:rPr>
              <a:t>- pravidlá vyhotovenia nepriamych nosičov  (dopravné prostriedky, smerové tabule...)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2180</Words>
  <Application>Microsoft Office PowerPoint</Application>
  <PresentationFormat>Prezentácia na obrazovke (4:3)</PresentationFormat>
  <Paragraphs>183</Paragraphs>
  <Slides>46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52" baseType="lpstr">
      <vt:lpstr>Arial</vt:lpstr>
      <vt:lpstr>Calibri</vt:lpstr>
      <vt:lpstr>Tw Cen MT</vt:lpstr>
      <vt:lpstr>Wingdings</vt:lpstr>
      <vt:lpstr>Wingdings 2</vt:lpstr>
      <vt:lpstr>Medián</vt:lpstr>
      <vt:lpstr>Prezentácia programu PowerPoint</vt:lpstr>
      <vt:lpstr>vytvorenie korporátneho dizajnu</vt:lpstr>
      <vt:lpstr>OBSAH</vt:lpstr>
      <vt:lpstr>KORPORÁTNY DIZAJN</vt:lpstr>
      <vt:lpstr>KORPORÁTNY DIZAJN</vt:lpstr>
      <vt:lpstr>KORPORÁTNY DIZAJN</vt:lpstr>
      <vt:lpstr>DIZAJN MANUÁL</vt:lpstr>
      <vt:lpstr>DIZAJN MANUÁL</vt:lpstr>
      <vt:lpstr>DIZAJN MANUÁL</vt:lpstr>
      <vt:lpstr>DIZAJN MANUÁL</vt:lpstr>
      <vt:lpstr>DIZAJN MANUÁL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ZÁKLADNÉ PRVKY KORPORÁTNEHO DIZAJNU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petra hozakova</dc:creator>
  <cp:lastModifiedBy>Rebrošová Anna Ing.</cp:lastModifiedBy>
  <cp:revision>78</cp:revision>
  <dcterms:created xsi:type="dcterms:W3CDTF">2021-03-15T12:16:26Z</dcterms:created>
  <dcterms:modified xsi:type="dcterms:W3CDTF">2022-01-21T09:04:06Z</dcterms:modified>
</cp:coreProperties>
</file>