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6" r:id="rId5"/>
    <p:sldId id="257" r:id="rId6"/>
    <p:sldId id="258" r:id="rId7"/>
    <p:sldId id="259" r:id="rId8"/>
    <p:sldId id="260" r:id="rId9"/>
    <p:sldId id="262" r:id="rId10"/>
    <p:sldId id="263" r:id="rId11"/>
    <p:sldId id="271" r:id="rId12"/>
    <p:sldId id="264" r:id="rId13"/>
    <p:sldId id="272" r:id="rId14"/>
    <p:sldId id="273" r:id="rId15"/>
    <p:sldId id="274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66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63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981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84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48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141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472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6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129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348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7B52-5AC1-4205-BF2D-8EC3C3041379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95B-E318-4C19-9542-C9F91AA8AF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105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2ahUKEwiwwJmv7ejaAhUnMuwKHWQoBuwQjRx6BAgBEAU&amp;url=http://www.tvnoviny.sk/my-zeny/1806977_odzvoni-amniocenteze-slovaci-vyvinuli-test-na-vrodene-poruchy&amp;psig=AOvVaw2n95vWVtE8mkVqVS9mpjY6&amp;ust=15254132552973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rct=j&amp;q=&amp;esrc=s&amp;source=images&amp;cd=&amp;cad=rja&amp;uact=8&amp;ved=2ahUKEwirjOOz7ejaAhVP26QKHeeIAyAQjRx6BAgBEAU&amp;url=https://www.lekari.sk/lekarsky-clanok/Downov-syndrom-alebo-nadpocetny-21-chromozom-236.html&amp;psig=AOvVaw2n95vWVtE8mkVqVS9mpjY6&amp;ust=15254132552973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2ahUKEwiQ6JzI7ejaAhXR1qQKHdPFBEoQjRx6BAgBEAU&amp;url=http://sk.medixa.org/choroby/albinizmus&amp;psig=AOvVaw0okgnkDRoiVMUNxjyp60Xp&amp;ust=15254133114397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source=images&amp;cd=&amp;cad=rja&amp;uact=8&amp;ved=2ahUKEwiTnKbM7ejaAhVFDuwKHag1C_UQjRx6BAgBEAU&amp;url=http://www.genetickesyndromy.sk/syndromy/albinizmus/&amp;psig=AOvVaw0okgnkDRoiVMUNxjyp60Xp&amp;ust=152541331143970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ie-sLP6-jaAhXK_qQKHWaaCtIQjRx6BAgBEAU&amp;url=https://fineartamerica.com/featured/charles-darwin-on-the-galapagos-islands-andrew-howat.html&amp;psig=AOvVaw2ZMuuDjdZULwnujBXbwGYb&amp;ust=15254127887126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2ahUKEwjXsorY6-jaAhUKsaQKHZTWCesQjRx6BAgBEAU&amp;url=https://en.wikipedia.org/wiki/Portraits_of_Charles_Darwin&amp;psig=AOvVaw2ZMuuDjdZULwnujBXbwGYb&amp;ust=15254127887126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gres&amp;cd=&amp;cad=rja&amp;uact=8&amp;ved=2ahUKEwjv7s_l6-jaAhXPsaQKHWCADOcQjRx6BAgBEAU&amp;url=https://fof.se/tidning/2017/4/artikel/kronika-darwins-tankar-lyfte-nar-han-fick-skjuta-faglar&amp;psig=AOvVaw1rmAI6ijm4oqSlDy6zX6Js&amp;ust=152541284015293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ijt4fH7OjaAhVJ46QKHazwD_0QjRx6BAgBEAU&amp;url=http://w-wolfs.blog.cz/1508&amp;psig=AOvVaw3SFBnT2w0cubKeIodfzc0n&amp;ust=152541303651163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rct=j&amp;q=&amp;esrc=s&amp;source=images&amp;cd=&amp;cad=rja&amp;uact=8&amp;ved=2ahUKEwjKoYbd7OjaAhUvMuwKHU_iA00QjRx6BAgBEAU&amp;url=https://www.tyzden.sk/casopis/35376/drava-harmonia/&amp;psig=AOvVaw0GZcAQllF-_A7XLG34yJdA&amp;ust=15254130677117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ved=2ahUKEwjgrY6N7ejaAhXEDewKHcjnDmQQjRx6BAgBEAU&amp;url=http://www.zivot.sk/clanok/20205/nastahovali-sa-vam-do-bytu-invazne-azijske-lienky-mozu-zneprijemnit-zivot-najma-alergikom&amp;psig=AOvVaw0GZcAQllF-_A7XLG34yJdA&amp;ust=152541306771171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PREMENLIVOSŤ a EVOLÚCIA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55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642194"/>
          </a:xfrm>
        </p:spPr>
        <p:txBody>
          <a:bodyPr>
            <a:normAutofit/>
          </a:bodyPr>
          <a:lstStyle/>
          <a:p>
            <a:r>
              <a:rPr lang="sk-SK" b="1" dirty="0" smtClean="0"/>
              <a:t>DOWNOV SYNDRÓM</a:t>
            </a:r>
            <a:endParaRPr lang="sk-SK" b="1" dirty="0"/>
          </a:p>
        </p:txBody>
      </p:sp>
      <p:pic>
        <p:nvPicPr>
          <p:cNvPr id="9218" name="Picture 2" descr="Výsledok vyhľadávania obrázkov pre dopyt downov syndr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257549"/>
            <a:ext cx="6400800" cy="3600451"/>
          </a:xfrm>
          <a:prstGeom prst="rect">
            <a:avLst/>
          </a:prstGeom>
          <a:noFill/>
        </p:spPr>
      </p:pic>
      <p:pic>
        <p:nvPicPr>
          <p:cNvPr id="9220" name="Picture 4" descr="Výsledok vyhľadávania obrázkov pre dopyt downov syndr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6" cy="4031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3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sk-SK" b="1" dirty="0" smtClean="0"/>
              <a:t>HEMOFÍLIA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38352" y="1600201"/>
            <a:ext cx="4238104" cy="1036711"/>
          </a:xfrm>
        </p:spPr>
        <p:txBody>
          <a:bodyPr>
            <a:normAutofit fontScale="62500" lnSpcReduction="20000"/>
          </a:bodyPr>
          <a:lstStyle/>
          <a:p>
            <a:r>
              <a:rPr lang="sk-SK" dirty="0" smtClean="0"/>
              <a:t>Poškodený gén pre zrážanie krvi</a:t>
            </a:r>
          </a:p>
          <a:p>
            <a:r>
              <a:rPr lang="sk-SK" dirty="0" smtClean="0"/>
              <a:t>Častejšie ju majú chlapci</a:t>
            </a:r>
          </a:p>
          <a:p>
            <a:r>
              <a:rPr lang="sk-SK" dirty="0" smtClean="0"/>
              <a:t>Nezastaviteľné krvácanie, podliatiny</a:t>
            </a:r>
          </a:p>
          <a:p>
            <a:endParaRPr lang="sk-SK" dirty="0"/>
          </a:p>
        </p:txBody>
      </p:sp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6424" cy="62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3" y="3717032"/>
            <a:ext cx="4569668" cy="303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7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286256"/>
            <a:ext cx="2890664" cy="18399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sz="4100" b="1" dirty="0" smtClean="0"/>
              <a:t>ALBINIZMUS</a:t>
            </a:r>
          </a:p>
          <a:p>
            <a:pPr>
              <a:buFontTx/>
              <a:buChar char="-"/>
            </a:pPr>
            <a:r>
              <a:rPr lang="sk-SK" dirty="0" smtClean="0"/>
              <a:t>Chýba gén pre melanín</a:t>
            </a:r>
          </a:p>
          <a:p>
            <a:pPr>
              <a:buFontTx/>
              <a:buChar char="-"/>
            </a:pPr>
            <a:r>
              <a:rPr lang="sk-SK" dirty="0" smtClean="0"/>
              <a:t>Slabší zrak</a:t>
            </a:r>
            <a:endParaRPr lang="sk-SK" dirty="0"/>
          </a:p>
        </p:txBody>
      </p:sp>
      <p:pic>
        <p:nvPicPr>
          <p:cNvPr id="19458" name="Picture 2" descr="Výsledok vyhľadávania obrázkov pre dopyt albinizm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29718" cy="4167203"/>
          </a:xfrm>
          <a:prstGeom prst="rect">
            <a:avLst/>
          </a:prstGeom>
          <a:noFill/>
        </p:spPr>
      </p:pic>
      <p:pic>
        <p:nvPicPr>
          <p:cNvPr id="19460" name="Picture 4" descr="Výsledok vyhľadávania obrázkov pre dopyt albinizmu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114799"/>
            <a:ext cx="5715000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4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CYSTICKÁ FIBRÓZA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Ukladanie lepkavého hlienu vo vnútorných orgánoch</a:t>
            </a:r>
            <a:endParaRPr lang="sk-SK" dirty="0"/>
          </a:p>
        </p:txBody>
      </p:sp>
      <p:pic>
        <p:nvPicPr>
          <p:cNvPr id="2050" name="Picture 2" descr="Naděje pro slané děti? Lékaři v Motole chtějí vyzkoušet novou  experimentální léčbu cystické fibrózy | iROZHLAS - spolehlivé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9917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/>
              <a:t>FAROBSLEPOSŤ – DALTONIZMUS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80729"/>
            <a:ext cx="8229600" cy="108012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Poškodené čapíky pre vnímanie farebného svetla</a:t>
            </a:r>
          </a:p>
          <a:p>
            <a:r>
              <a:rPr lang="sk-SK" dirty="0" smtClean="0"/>
              <a:t>Najčastejšie nerozoznajú červenú od zelenej</a:t>
            </a:r>
            <a:endParaRPr lang="sk-SK" dirty="0"/>
          </a:p>
        </p:txBody>
      </p:sp>
      <p:pic>
        <p:nvPicPr>
          <p:cNvPr id="4" name="Picture 2" descr="Ako vidia farboslepí ľudia svet? Rozdiely vás uchvátia - Dobré nov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isti, či netrpíš farbosleposťou! Ako vlastne farboslepí vidia?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2060848"/>
            <a:ext cx="38388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1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Daltonizmus: Ako odhaliť farbosleposť a čo je jej príčinou? - KAMzaKRASOU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4339"/>
            <a:ext cx="8983495" cy="598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6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GMO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192" y="1340768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Geneticky modifikované organizmy</a:t>
            </a:r>
          </a:p>
          <a:p>
            <a:r>
              <a:rPr lang="sk-SK" dirty="0" smtClean="0"/>
              <a:t>Zámerne prenesený gén z jedného organizmu do druhého</a:t>
            </a:r>
          </a:p>
          <a:p>
            <a:pPr lvl="2"/>
            <a:r>
              <a:rPr lang="sk-SK" dirty="0" smtClean="0"/>
              <a:t>Zlepšenie </a:t>
            </a:r>
            <a:r>
              <a:rPr lang="sk-SK" dirty="0" smtClean="0"/>
              <a:t>výnosov zrna – lepšia úroda</a:t>
            </a:r>
            <a:endParaRPr lang="sk-SK" dirty="0" smtClean="0"/>
          </a:p>
          <a:p>
            <a:pPr lvl="2"/>
            <a:r>
              <a:rPr lang="sk-SK" dirty="0" smtClean="0"/>
              <a:t>Odolnosť voči škodcom (kukurica, sója)</a:t>
            </a:r>
          </a:p>
          <a:p>
            <a:pPr lvl="2"/>
            <a:r>
              <a:rPr lang="sk-SK" dirty="0" smtClean="0"/>
              <a:t>Vitamíny (zlatá ryža v </a:t>
            </a:r>
            <a:r>
              <a:rPr lang="sk-SK" dirty="0"/>
              <a:t>Á</a:t>
            </a:r>
            <a:r>
              <a:rPr lang="sk-SK" dirty="0" smtClean="0"/>
              <a:t>zii)</a:t>
            </a:r>
          </a:p>
          <a:p>
            <a:pPr lvl="2"/>
            <a:r>
              <a:rPr lang="sk-SK" dirty="0" smtClean="0"/>
              <a:t>Produkcia inzulínu</a:t>
            </a:r>
          </a:p>
          <a:p>
            <a:pPr lvl="2"/>
            <a:r>
              <a:rPr lang="sk-SK" dirty="0" smtClean="0"/>
              <a:t>Svietiace rybičky</a:t>
            </a:r>
            <a:endParaRPr lang="sk-SK" dirty="0"/>
          </a:p>
        </p:txBody>
      </p:sp>
      <p:pic>
        <p:nvPicPr>
          <p:cNvPr id="1026" name="Picture 2" descr="Geneticky modifikované plodiny rastú aj u nás, máme sa ich báť?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590318"/>
            <a:ext cx="4031432" cy="22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VÝROBA ĽUDSKÉHO INZULÍNU</a:t>
            </a:r>
            <a:endParaRPr lang="sk-SK" dirty="0"/>
          </a:p>
        </p:txBody>
      </p:sp>
      <p:pic>
        <p:nvPicPr>
          <p:cNvPr id="4098" name="Picture 2" descr="Illustration of human insulin gene, broken plasmid loop of bacterial DNA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59" y="1316600"/>
            <a:ext cx="3897069" cy="23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human insulin gene and plasmid loop of bacterial DNA returned to the bacterium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3" y="1355021"/>
            <a:ext cx="4329191" cy="23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lustration of recombinant bacterium in a fermentation tank that has had insulin harvested from it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4" y="4077072"/>
            <a:ext cx="5197231" cy="24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llustration of insulin purified and placed into a medicine bottle.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9292" y="4195790"/>
            <a:ext cx="1422400" cy="23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ípka doprava 4"/>
          <p:cNvSpPr/>
          <p:nvPr/>
        </p:nvSpPr>
        <p:spPr>
          <a:xfrm>
            <a:off x="3995936" y="234888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>
            <a:off x="5580112" y="518044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/>
          <p:cNvSpPr/>
          <p:nvPr/>
        </p:nvSpPr>
        <p:spPr>
          <a:xfrm rot="8830372">
            <a:off x="4717076" y="3657781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ZLATÁ RYŽA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Obohatená o gén s vitamínom A</a:t>
            </a:r>
            <a:endParaRPr lang="sk-SK" dirty="0"/>
          </a:p>
        </p:txBody>
      </p:sp>
      <p:pic>
        <p:nvPicPr>
          <p:cNvPr id="2050" name="Picture 2" descr="Zlatá rýže - Časopis Vesmí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597352" cy="37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SVIETIACE RYBIČKY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457200" lvl="1" indent="0" algn="r">
              <a:buNone/>
            </a:pPr>
            <a:r>
              <a:rPr lang="sk-SK" dirty="0" err="1" smtClean="0"/>
              <a:t>Dánio</a:t>
            </a:r>
            <a:r>
              <a:rPr lang="sk-SK" dirty="0" smtClean="0"/>
              <a:t> pruhované</a:t>
            </a:r>
          </a:p>
          <a:p>
            <a:pPr marL="0" lvl="1" indent="0" algn="r">
              <a:buNone/>
            </a:pPr>
            <a:r>
              <a:rPr lang="sk-SK" sz="2400" dirty="0" smtClean="0"/>
              <a:t>- Vložili do neho gén z medúzy, ktorý svetielkuje rôznymi farbami</a:t>
            </a:r>
            <a:endParaRPr lang="sk-SK" sz="2400" dirty="0"/>
          </a:p>
        </p:txBody>
      </p:sp>
      <p:pic>
        <p:nvPicPr>
          <p:cNvPr id="3074" name="Picture 2" descr="Gmo radoslav fo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865" y="3861048"/>
            <a:ext cx="4762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nio pruhované (Danio rerio) : PEUKER Akvarist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768353" cy="300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MUTÁCIE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Zmeny, chyby v zápise DNA: </a:t>
            </a:r>
          </a:p>
          <a:p>
            <a:pPr lvl="1"/>
            <a:r>
              <a:rPr lang="sk-SK" dirty="0" smtClean="0"/>
              <a:t>zmena poradia </a:t>
            </a:r>
            <a:r>
              <a:rPr lang="sk-SK" dirty="0" err="1" smtClean="0"/>
              <a:t>nukleotidov</a:t>
            </a:r>
            <a:r>
              <a:rPr lang="sk-SK" dirty="0" smtClean="0"/>
              <a:t> v géne</a:t>
            </a:r>
          </a:p>
          <a:p>
            <a:pPr lvl="1"/>
            <a:r>
              <a:rPr lang="sk-SK" dirty="0"/>
              <a:t>v</a:t>
            </a:r>
            <a:r>
              <a:rPr lang="sk-SK" dirty="0" smtClean="0"/>
              <a:t>ypadnutie časti génu</a:t>
            </a:r>
          </a:p>
          <a:p>
            <a:pPr lvl="1"/>
            <a:r>
              <a:rPr lang="sk-SK" dirty="0"/>
              <a:t>z</a:t>
            </a:r>
            <a:r>
              <a:rPr lang="sk-SK" dirty="0" smtClean="0"/>
              <a:t>dvojenie časti génu</a:t>
            </a:r>
          </a:p>
          <a:p>
            <a:pPr lvl="1"/>
            <a:r>
              <a:rPr lang="sk-SK" dirty="0"/>
              <a:t>p</a:t>
            </a:r>
            <a:r>
              <a:rPr lang="sk-SK" dirty="0" smtClean="0"/>
              <a:t>oškodenie DNA</a:t>
            </a:r>
          </a:p>
          <a:p>
            <a:pPr lvl="1"/>
            <a:endParaRPr lang="sk-SK" dirty="0"/>
          </a:p>
          <a:p>
            <a:r>
              <a:rPr lang="sk-SK" dirty="0" smtClean="0"/>
              <a:t>Prejaví sa to ako nová vlastnosť organizmu: </a:t>
            </a:r>
          </a:p>
          <a:p>
            <a:pPr lvl="1"/>
            <a:r>
              <a:rPr lang="sk-SK" dirty="0"/>
              <a:t>n</a:t>
            </a:r>
            <a:r>
              <a:rPr lang="sk-SK" dirty="0" smtClean="0"/>
              <a:t>ová farba, strata farby</a:t>
            </a:r>
          </a:p>
          <a:p>
            <a:pPr lvl="1"/>
            <a:r>
              <a:rPr lang="sk-SK" dirty="0"/>
              <a:t>s</a:t>
            </a:r>
            <a:r>
              <a:rPr lang="sk-SK" dirty="0" smtClean="0"/>
              <a:t>trata enzýmu, iný enzým</a:t>
            </a:r>
          </a:p>
          <a:p>
            <a:pPr lvl="1"/>
            <a:r>
              <a:rPr lang="sk-SK" dirty="0"/>
              <a:t>i</a:t>
            </a:r>
            <a:r>
              <a:rPr lang="sk-SK" dirty="0" smtClean="0"/>
              <a:t>ný tvar zobáka, chýbajúci zobák</a:t>
            </a:r>
          </a:p>
          <a:p>
            <a:pPr lvl="1"/>
            <a:r>
              <a:rPr lang="sk-SK" dirty="0" smtClean="0"/>
              <a:t>dlhšie zadné nohy</a:t>
            </a:r>
          </a:p>
          <a:p>
            <a:pPr lvl="1"/>
            <a:r>
              <a:rPr lang="sk-SK" dirty="0" smtClean="0"/>
              <a:t>nákazlivejšia/slabšia forma vírusu</a:t>
            </a:r>
          </a:p>
          <a:p>
            <a:pPr lvl="1"/>
            <a:r>
              <a:rPr lang="sk-SK" dirty="0" smtClean="0"/>
              <a:t>...</a:t>
            </a:r>
          </a:p>
          <a:p>
            <a:pPr lvl="1"/>
            <a:endParaRPr lang="sk-SK" dirty="0"/>
          </a:p>
        </p:txBody>
      </p:sp>
      <p:sp>
        <p:nvSpPr>
          <p:cNvPr id="4" name="Šípka dolu 3"/>
          <p:cNvSpPr/>
          <p:nvPr/>
        </p:nvSpPr>
        <p:spPr>
          <a:xfrm>
            <a:off x="4161729" y="2996952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8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ok vyhľadávania obrázkov pre dopyt liska obycaj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500042"/>
            <a:ext cx="2781300" cy="195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ýsledok vyhľadávania obrázkov pre dopyt liska polarna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6950" y="285728"/>
            <a:ext cx="3067050" cy="2009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 descr="Súvisiaci obrázok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57166"/>
            <a:ext cx="3214678" cy="2000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Výsledok vyhľadávania obrázkov pre dopyt lepus europaeus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429000"/>
            <a:ext cx="299021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Súvisiaci obrázok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3071802" cy="228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Zajac polárny – Wikipédia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7416" y="3252639"/>
            <a:ext cx="3076584" cy="29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MUTAGÉNY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Činitele, spôsobujúce mutácie:</a:t>
            </a:r>
          </a:p>
          <a:p>
            <a:pPr lvl="1"/>
            <a:r>
              <a:rPr lang="sk-SK" dirty="0" smtClean="0"/>
              <a:t>Náhoda (chyba pri delení bunky)</a:t>
            </a:r>
          </a:p>
          <a:p>
            <a:pPr lvl="1"/>
            <a:r>
              <a:rPr lang="sk-SK" dirty="0" smtClean="0"/>
              <a:t>Žiarenie (UV, röntgen, rádioaktívne žiarenie)</a:t>
            </a:r>
          </a:p>
          <a:p>
            <a:pPr lvl="1"/>
            <a:r>
              <a:rPr lang="sk-SK" dirty="0" smtClean="0"/>
              <a:t>Jedovaté látky (karcinogénne: cigaretový dym, grilované, údené mäso)</a:t>
            </a:r>
          </a:p>
          <a:p>
            <a:pPr lvl="1"/>
            <a:r>
              <a:rPr lang="sk-SK" dirty="0" smtClean="0"/>
              <a:t>Niektoré vírusy (rakovina krčka maternice)</a:t>
            </a:r>
          </a:p>
          <a:p>
            <a:r>
              <a:rPr lang="sk-SK" dirty="0" smtClean="0"/>
              <a:t>Môžu spôsobiť nové vlastnosti</a:t>
            </a:r>
          </a:p>
          <a:p>
            <a:r>
              <a:rPr lang="sk-SK" dirty="0" smtClean="0"/>
              <a:t>Môžu spôsobiť rakovinu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59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Charles</a:t>
            </a:r>
            <a:r>
              <a:rPr lang="sk-SK" b="1" dirty="0" smtClean="0"/>
              <a:t> Darwin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Evolučná teória </a:t>
            </a:r>
            <a:r>
              <a:rPr lang="sk-SK" dirty="0" smtClean="0"/>
              <a:t>– prirodzený výber druhov:</a:t>
            </a:r>
          </a:p>
          <a:p>
            <a:pPr marL="0" indent="0">
              <a:buNone/>
            </a:pPr>
            <a:r>
              <a:rPr lang="sk-SK" dirty="0" smtClean="0"/>
              <a:t>Jedinec, ktorý sa narodí s novou vlastnosťou má dve možnosti:</a:t>
            </a:r>
          </a:p>
          <a:p>
            <a:pPr lvl="1"/>
            <a:r>
              <a:rPr lang="sk-SK" b="1" dirty="0" smtClean="0"/>
              <a:t>Zahynie </a:t>
            </a:r>
            <a:r>
              <a:rPr lang="sk-SK" dirty="0" smtClean="0"/>
              <a:t>– ak je tá vlastnosť nevýhodná v jeho prostredí </a:t>
            </a:r>
            <a:br>
              <a:rPr lang="sk-SK" dirty="0" smtClean="0"/>
            </a:br>
            <a:r>
              <a:rPr lang="sk-SK" dirty="0" smtClean="0"/>
              <a:t>(napr. biely zajac na lúke)</a:t>
            </a:r>
          </a:p>
          <a:p>
            <a:pPr lvl="1"/>
            <a:r>
              <a:rPr lang="sk-SK" b="1" dirty="0" smtClean="0"/>
              <a:t>Rozmnoží sa </a:t>
            </a:r>
            <a:r>
              <a:rPr lang="sk-SK" dirty="0" smtClean="0"/>
              <a:t>– ak je tá vlastnosť výhodná v jeho prostredí</a:t>
            </a:r>
            <a:br>
              <a:rPr lang="sk-SK" dirty="0" smtClean="0"/>
            </a:br>
            <a:r>
              <a:rPr lang="sk-SK" dirty="0" smtClean="0"/>
              <a:t>(biely zajac za polárnym kruhom)</a:t>
            </a:r>
            <a:endParaRPr lang="sk-SK" dirty="0"/>
          </a:p>
        </p:txBody>
      </p:sp>
      <p:sp>
        <p:nvSpPr>
          <p:cNvPr id="1026" name="AutoShape 2" descr="Výsledok vyhľadávania obrázkov pre dopyt charles darwinä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Výsledok vyhľadávania obrázkov pre dopyt charles darwinä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13" y="3257549"/>
            <a:ext cx="2657475" cy="3600451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charles darwinä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13" y="-19520"/>
            <a:ext cx="1905000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5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2/2c/Finchadaptiveradiation.png/800px-Finchadaptiverad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" y="260647"/>
            <a:ext cx="9062852" cy="6264697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84168" y="230916"/>
            <a:ext cx="2890664" cy="15407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 smtClean="0"/>
              <a:t>Objavil ich na </a:t>
            </a:r>
            <a:r>
              <a:rPr lang="sk-SK" dirty="0" err="1" smtClean="0"/>
              <a:t>Galapágach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Z jednej pinky sa vyvinulo viacero druhov, ktoré sa živia rôznou potravou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850106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Darwinove pinky</a:t>
            </a:r>
            <a:endParaRPr lang="sk-SK" b="1" dirty="0"/>
          </a:p>
        </p:txBody>
      </p:sp>
      <p:pic>
        <p:nvPicPr>
          <p:cNvPr id="5" name="Picture 8" descr="Súvisiaci obráz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968552"/>
            <a:ext cx="2310157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6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Slimák meňavý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092280" y="1600200"/>
            <a:ext cx="1594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Mení sa mu farba ulity podľa prostredia, kde sa narodil (piesočné, kamenné, hlinité, lesné...</a:t>
            </a:r>
            <a:endParaRPr lang="sk-SK" sz="2000" dirty="0"/>
          </a:p>
        </p:txBody>
      </p:sp>
      <p:pic>
        <p:nvPicPr>
          <p:cNvPr id="7170" name="Picture 2" descr="Výsledok vyhľadávania obrázkov pre dopyt paskovka krovin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7399"/>
            <a:ext cx="7000892" cy="490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2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93" y="6085244"/>
            <a:ext cx="5427603" cy="772756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/>
              <a:t>Lienka ázijská</a:t>
            </a:r>
            <a:endParaRPr lang="sk-SK" b="1" dirty="0"/>
          </a:p>
        </p:txBody>
      </p:sp>
      <p:pic>
        <p:nvPicPr>
          <p:cNvPr id="8196" name="Picture 4" descr="Výsledok vyhľadávania obrázkov pre dopyt lienka azijs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085268"/>
          </a:xfrm>
          <a:prstGeom prst="rect">
            <a:avLst/>
          </a:prstGeom>
          <a:noFill/>
        </p:spPr>
      </p:pic>
      <p:pic>
        <p:nvPicPr>
          <p:cNvPr id="8198" name="Picture 6" descr="Výsledok vyhľadávania obrázkov pre dopyt lienka azijsk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00" y="3929042"/>
            <a:ext cx="357190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36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GENETICKÉ CHOROBY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sk-SK" dirty="0" smtClean="0"/>
              <a:t>Dedičné choroby</a:t>
            </a:r>
          </a:p>
          <a:p>
            <a:r>
              <a:rPr lang="sk-SK" dirty="0" smtClean="0"/>
              <a:t>Prenášajú sa z rodičov na potomkov</a:t>
            </a:r>
          </a:p>
          <a:p>
            <a:r>
              <a:rPr lang="sk-SK" dirty="0" smtClean="0"/>
              <a:t>Niekedy z prarodičov na vnukov</a:t>
            </a:r>
          </a:p>
          <a:p>
            <a:pPr marL="0" indent="0">
              <a:buNone/>
            </a:pPr>
            <a:r>
              <a:rPr lang="sk-SK" b="1" dirty="0" err="1" smtClean="0"/>
              <a:t>Downov</a:t>
            </a:r>
            <a:r>
              <a:rPr lang="sk-SK" b="1" dirty="0" smtClean="0"/>
              <a:t> syndróm </a:t>
            </a:r>
            <a:r>
              <a:rPr lang="sk-SK" dirty="0" smtClean="0"/>
              <a:t>– v jadre je 21. chromozóm 3x</a:t>
            </a:r>
          </a:p>
          <a:p>
            <a:pPr marL="0" indent="0">
              <a:buNone/>
            </a:pPr>
            <a:r>
              <a:rPr lang="sk-SK" b="1" dirty="0" smtClean="0"/>
              <a:t>Hemofília </a:t>
            </a:r>
            <a:r>
              <a:rPr lang="sk-SK" dirty="0" smtClean="0"/>
              <a:t>– chýba gén na zrážanie krvi</a:t>
            </a:r>
          </a:p>
          <a:p>
            <a:pPr marL="0" indent="0">
              <a:buNone/>
            </a:pPr>
            <a:r>
              <a:rPr lang="sk-SK" b="1" dirty="0" smtClean="0"/>
              <a:t>Cystická </a:t>
            </a:r>
            <a:r>
              <a:rPr lang="sk-SK" b="1" dirty="0" err="1" smtClean="0"/>
              <a:t>fibróza</a:t>
            </a:r>
            <a:r>
              <a:rPr lang="sk-SK" b="1" dirty="0" smtClean="0"/>
              <a:t> </a:t>
            </a:r>
            <a:r>
              <a:rPr lang="sk-SK" dirty="0" smtClean="0"/>
              <a:t>– chýba gén pre jeden enzým, človek má poškodené pľúca</a:t>
            </a:r>
          </a:p>
          <a:p>
            <a:pPr marL="0" indent="0">
              <a:buNone/>
            </a:pPr>
            <a:r>
              <a:rPr lang="sk-SK" b="1" dirty="0" smtClean="0"/>
              <a:t>Hluchonemosť, farbosleposť...</a:t>
            </a:r>
          </a:p>
        </p:txBody>
      </p:sp>
    </p:spTree>
    <p:extLst>
      <p:ext uri="{BB962C8B-B14F-4D97-AF65-F5344CB8AC3E}">
        <p14:creationId xmlns:p14="http://schemas.microsoft.com/office/powerpoint/2010/main" val="33685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336</Words>
  <Application>Microsoft Office PowerPoint</Application>
  <PresentationFormat>Prezentácia na obrazovke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PREMENLIVOSŤ a EVOLÚCIA</vt:lpstr>
      <vt:lpstr>MUTÁCIE</vt:lpstr>
      <vt:lpstr>Prezentácia programu PowerPoint</vt:lpstr>
      <vt:lpstr>MUTAGÉNY</vt:lpstr>
      <vt:lpstr>Charles Darwin</vt:lpstr>
      <vt:lpstr>Darwinove pinky</vt:lpstr>
      <vt:lpstr>Slimák meňavý</vt:lpstr>
      <vt:lpstr>Prezentácia programu PowerPoint</vt:lpstr>
      <vt:lpstr>GENETICKÉ CHOROBY</vt:lpstr>
      <vt:lpstr>DOWNOV SYNDRÓM</vt:lpstr>
      <vt:lpstr>HEMOFÍLIA</vt:lpstr>
      <vt:lpstr>Prezentácia programu PowerPoint</vt:lpstr>
      <vt:lpstr>CYSTICKÁ FIBRÓZA</vt:lpstr>
      <vt:lpstr>FAROBSLEPOSŤ – DALTONIZMUS </vt:lpstr>
      <vt:lpstr>Prezentácia programu PowerPoint</vt:lpstr>
      <vt:lpstr>GMO</vt:lpstr>
      <vt:lpstr>VÝROBA ĽUDSKÉHO INZULÍNU</vt:lpstr>
      <vt:lpstr>ZLATÁ RYŽA</vt:lpstr>
      <vt:lpstr>SVIETIACE RYBIČKY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PREMENLIVOSŤ a EVOLÚCIA</dc:title>
  <dc:creator>Katka Radvanská</dc:creator>
  <cp:lastModifiedBy>Katka Radvanská</cp:lastModifiedBy>
  <cp:revision>12</cp:revision>
  <dcterms:created xsi:type="dcterms:W3CDTF">2021-04-06T19:36:13Z</dcterms:created>
  <dcterms:modified xsi:type="dcterms:W3CDTF">2022-05-16T21:07:29Z</dcterms:modified>
</cp:coreProperties>
</file>