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4" r:id="rId26"/>
    <p:sldId id="280" r:id="rId27"/>
    <p:sldId id="281" r:id="rId28"/>
    <p:sldId id="282" r:id="rId29"/>
    <p:sldId id="283" r:id="rId30"/>
    <p:sldId id="285" r:id="rId31"/>
    <p:sldId id="286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B4CE53A-1F97-4F26-9D73-810EBF1D0340}" type="datetimeFigureOut">
              <a:rPr lang="cs-CZ" smtClean="0"/>
              <a:t>10.04.2020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5E9193-AD3C-4C18-9A0D-C266C8AF566B}" type="slidenum">
              <a:rPr lang="cs-CZ" smtClean="0"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E53A-1F97-4F26-9D73-810EBF1D0340}" type="datetimeFigureOut">
              <a:rPr lang="cs-CZ" smtClean="0"/>
              <a:t>10.04.2020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9193-AD3C-4C18-9A0D-C266C8AF566B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E53A-1F97-4F26-9D73-810EBF1D0340}" type="datetimeFigureOut">
              <a:rPr lang="cs-CZ" smtClean="0"/>
              <a:t>10.04.2020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9193-AD3C-4C18-9A0D-C266C8AF566B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B4CE53A-1F97-4F26-9D73-810EBF1D0340}" type="datetimeFigureOut">
              <a:rPr lang="cs-CZ" smtClean="0"/>
              <a:t>10.04.2020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5E9193-AD3C-4C18-9A0D-C266C8AF566B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B4CE53A-1F97-4F26-9D73-810EBF1D0340}" type="datetimeFigureOut">
              <a:rPr lang="cs-CZ" smtClean="0"/>
              <a:t>10.04.2020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5E9193-AD3C-4C18-9A0D-C266C8AF566B}" type="slidenum">
              <a:rPr lang="cs-CZ" smtClean="0"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E53A-1F97-4F26-9D73-810EBF1D0340}" type="datetimeFigureOut">
              <a:rPr lang="cs-CZ" smtClean="0"/>
              <a:t>10.04.2020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9193-AD3C-4C18-9A0D-C266C8AF566B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E53A-1F97-4F26-9D73-810EBF1D0340}" type="datetimeFigureOut">
              <a:rPr lang="cs-CZ" smtClean="0"/>
              <a:t>10.04.2020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9193-AD3C-4C18-9A0D-C266C8AF566B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4CE53A-1F97-4F26-9D73-810EBF1D0340}" type="datetimeFigureOut">
              <a:rPr lang="cs-CZ" smtClean="0"/>
              <a:t>10.04.2020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5E9193-AD3C-4C18-9A0D-C266C8AF566B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E53A-1F97-4F26-9D73-810EBF1D0340}" type="datetimeFigureOut">
              <a:rPr lang="cs-CZ" smtClean="0"/>
              <a:t>10.04.2020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9193-AD3C-4C18-9A0D-C266C8AF566B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B4CE53A-1F97-4F26-9D73-810EBF1D0340}" type="datetimeFigureOut">
              <a:rPr lang="cs-CZ" smtClean="0"/>
              <a:t>10.04.2020</a:t>
            </a:fld>
            <a:endParaRPr lang="cs-CZ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5E9193-AD3C-4C18-9A0D-C266C8AF566B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4CE53A-1F97-4F26-9D73-810EBF1D0340}" type="datetimeFigureOut">
              <a:rPr lang="cs-CZ" smtClean="0"/>
              <a:t>10.04.2020</a:t>
            </a:fld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5E9193-AD3C-4C18-9A0D-C266C8AF566B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B4CE53A-1F97-4F26-9D73-810EBF1D0340}" type="datetimeFigureOut">
              <a:rPr lang="cs-CZ" smtClean="0"/>
              <a:t>10.04.2020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B5E9193-AD3C-4C18-9A0D-C266C8AF566B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7624" y="1196752"/>
            <a:ext cx="7175351" cy="1793167"/>
          </a:xfrm>
        </p:spPr>
        <p:txBody>
          <a:bodyPr/>
          <a:lstStyle/>
          <a:p>
            <a:pPr algn="ctr"/>
            <a:r>
              <a:rPr lang="cs-CZ" sz="9600" dirty="0"/>
              <a:t>JARO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cs-CZ" sz="3200" dirty="0"/>
              <a:t>II. ročník</a:t>
            </a:r>
          </a:p>
        </p:txBody>
      </p:sp>
    </p:spTree>
    <p:extLst>
      <p:ext uri="{BB962C8B-B14F-4D97-AF65-F5344CB8AC3E}">
        <p14:creationId xmlns:p14="http://schemas.microsoft.com/office/powerpoint/2010/main" val="41798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i="1" dirty="0">
                <a:solidFill>
                  <a:srgbClr val="00B0F0"/>
                </a:solidFill>
              </a:rPr>
              <a:t>Zahrada na jaře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na jaře vyrůstá první zelenina</a:t>
            </a:r>
          </a:p>
          <a:p>
            <a:r>
              <a:rPr lang="cs-CZ" sz="3200" dirty="0"/>
              <a:t>zelenina se rozděluje do několika skupin podle toho, jaká část se z ní jí – </a:t>
            </a:r>
            <a:r>
              <a:rPr lang="cs-CZ" sz="3200" i="1" dirty="0"/>
              <a:t>listová, košťálová, plodová, cibulová, kořenová, luskoviny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20" y="4293096"/>
            <a:ext cx="4331849" cy="229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40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i="1" dirty="0">
                <a:solidFill>
                  <a:srgbClr val="00B0F0"/>
                </a:solidFill>
              </a:rPr>
              <a:t>Rozdělení zeleniny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36637" y="1556792"/>
            <a:ext cx="7467600" cy="4873752"/>
          </a:xfrm>
        </p:spPr>
        <p:txBody>
          <a:bodyPr/>
          <a:lstStyle/>
          <a:p>
            <a:r>
              <a:rPr lang="cs-CZ" b="1" u="sng" dirty="0">
                <a:solidFill>
                  <a:srgbClr val="7030A0"/>
                </a:solidFill>
              </a:rPr>
              <a:t>1. listová</a:t>
            </a:r>
          </a:p>
          <a:p>
            <a:pPr marL="0" indent="0">
              <a:buNone/>
            </a:pPr>
            <a:r>
              <a:rPr lang="cs-CZ" dirty="0"/>
              <a:t>    - pěstuje se pro listy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2854821" cy="285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780927"/>
            <a:ext cx="2826756" cy="285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051720" y="5870919"/>
            <a:ext cx="1427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salát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508104" y="5870919"/>
            <a:ext cx="1427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špenát</a:t>
            </a:r>
          </a:p>
        </p:txBody>
      </p:sp>
    </p:spTree>
    <p:extLst>
      <p:ext uri="{BB962C8B-B14F-4D97-AF65-F5344CB8AC3E}">
        <p14:creationId xmlns:p14="http://schemas.microsoft.com/office/powerpoint/2010/main" val="395574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868478"/>
            <a:ext cx="7467600" cy="4873752"/>
          </a:xfrm>
        </p:spPr>
        <p:txBody>
          <a:bodyPr/>
          <a:lstStyle/>
          <a:p>
            <a:r>
              <a:rPr lang="cs-CZ" b="1" u="sng" dirty="0">
                <a:solidFill>
                  <a:srgbClr val="7030A0"/>
                </a:solidFill>
              </a:rPr>
              <a:t>2. košťálová </a:t>
            </a:r>
          </a:p>
          <a:p>
            <a:pPr marL="0" indent="0">
              <a:buNone/>
            </a:pPr>
            <a:r>
              <a:rPr lang="cs-CZ" dirty="0"/>
              <a:t>    - pěstuje se pro košťál – velmi tvrdý stonek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3973" y="2521884"/>
            <a:ext cx="1790391" cy="128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521884"/>
            <a:ext cx="1700212" cy="128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9692" y="4465596"/>
            <a:ext cx="1790390" cy="128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5877" y="4398848"/>
            <a:ext cx="1790391" cy="136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374272" y="3876917"/>
            <a:ext cx="1397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dirty="0">
                <a:solidFill>
                  <a:srgbClr val="FF0000"/>
                </a:solidFill>
              </a:rPr>
              <a:t>kedlubna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134074" y="3938472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dirty="0">
                <a:solidFill>
                  <a:srgbClr val="FF0000"/>
                </a:solidFill>
              </a:rPr>
              <a:t>brokolice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582981" y="5919781"/>
            <a:ext cx="1397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dirty="0">
                <a:solidFill>
                  <a:srgbClr val="FF0000"/>
                </a:solidFill>
              </a:rPr>
              <a:t>květák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292080" y="5839980"/>
            <a:ext cx="1426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dirty="0">
                <a:solidFill>
                  <a:srgbClr val="FF0000"/>
                </a:solidFill>
              </a:rPr>
              <a:t>hlávkové zelí</a:t>
            </a:r>
          </a:p>
        </p:txBody>
      </p:sp>
    </p:spTree>
    <p:extLst>
      <p:ext uri="{BB962C8B-B14F-4D97-AF65-F5344CB8AC3E}">
        <p14:creationId xmlns:p14="http://schemas.microsoft.com/office/powerpoint/2010/main" val="39961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7467600" cy="4873752"/>
          </a:xfrm>
        </p:spPr>
        <p:txBody>
          <a:bodyPr/>
          <a:lstStyle/>
          <a:p>
            <a:r>
              <a:rPr lang="cs-CZ" b="1" u="sng" dirty="0">
                <a:solidFill>
                  <a:srgbClr val="7030A0"/>
                </a:solidFill>
              </a:rPr>
              <a:t>3. plodová</a:t>
            </a:r>
          </a:p>
          <a:p>
            <a:pPr marL="0" indent="0">
              <a:buNone/>
            </a:pPr>
            <a:r>
              <a:rPr lang="cs-CZ" dirty="0"/>
              <a:t>    - pěstuje se pro plod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742620"/>
            <a:ext cx="201262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85824" y="5001335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rajče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79" y="2774001"/>
            <a:ext cx="1993299" cy="184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707904" y="500133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paprika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924944"/>
            <a:ext cx="2012624" cy="185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442408" y="5001335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okurka</a:t>
            </a:r>
          </a:p>
        </p:txBody>
      </p:sp>
    </p:spTree>
    <p:extLst>
      <p:ext uri="{BB962C8B-B14F-4D97-AF65-F5344CB8AC3E}">
        <p14:creationId xmlns:p14="http://schemas.microsoft.com/office/powerpoint/2010/main" val="147315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84293" y="764704"/>
            <a:ext cx="7467600" cy="4873752"/>
          </a:xfrm>
        </p:spPr>
        <p:txBody>
          <a:bodyPr/>
          <a:lstStyle/>
          <a:p>
            <a:r>
              <a:rPr lang="cs-CZ" b="1" u="sng" dirty="0">
                <a:solidFill>
                  <a:srgbClr val="7030A0"/>
                </a:solidFill>
              </a:rPr>
              <a:t>4. cibulová</a:t>
            </a:r>
          </a:p>
          <a:p>
            <a:pPr marL="0" indent="0">
              <a:buNone/>
            </a:pPr>
            <a:r>
              <a:rPr lang="cs-CZ" dirty="0"/>
              <a:t>    - pěstuje se pro cibuli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510764"/>
            <a:ext cx="2067694" cy="206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545757"/>
            <a:ext cx="2067694" cy="203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0151" y="2860494"/>
            <a:ext cx="2546015" cy="171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213359" y="4847665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cibule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949663" y="4847665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česnek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732240" y="4847665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pór</a:t>
            </a:r>
          </a:p>
        </p:txBody>
      </p:sp>
    </p:spTree>
    <p:extLst>
      <p:ext uri="{BB962C8B-B14F-4D97-AF65-F5344CB8AC3E}">
        <p14:creationId xmlns:p14="http://schemas.microsoft.com/office/powerpoint/2010/main" val="170714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7467600" cy="4873752"/>
          </a:xfrm>
        </p:spPr>
        <p:txBody>
          <a:bodyPr/>
          <a:lstStyle/>
          <a:p>
            <a:r>
              <a:rPr lang="cs-CZ" b="1" u="sng" dirty="0">
                <a:solidFill>
                  <a:srgbClr val="7030A0"/>
                </a:solidFill>
              </a:rPr>
              <a:t>5. kořenová </a:t>
            </a:r>
          </a:p>
          <a:p>
            <a:pPr marL="0" indent="0">
              <a:buNone/>
            </a:pPr>
            <a:r>
              <a:rPr lang="cs-CZ" dirty="0"/>
              <a:t>    - pěstuje se pro kořen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163" y="2564904"/>
            <a:ext cx="2221232" cy="199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582951"/>
            <a:ext cx="2221232" cy="199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8144" y="2582952"/>
            <a:ext cx="2221232" cy="198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115616" y="472514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mrkev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707904" y="472514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petržel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30688" y="472514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celer</a:t>
            </a:r>
          </a:p>
        </p:txBody>
      </p:sp>
    </p:spTree>
    <p:extLst>
      <p:ext uri="{BB962C8B-B14F-4D97-AF65-F5344CB8AC3E}">
        <p14:creationId xmlns:p14="http://schemas.microsoft.com/office/powerpoint/2010/main" val="351143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7467600" cy="4873752"/>
          </a:xfrm>
        </p:spPr>
        <p:txBody>
          <a:bodyPr/>
          <a:lstStyle/>
          <a:p>
            <a:r>
              <a:rPr lang="cs-CZ" b="1" u="sng" dirty="0">
                <a:solidFill>
                  <a:srgbClr val="7030A0"/>
                </a:solidFill>
              </a:rPr>
              <a:t>6. luskoviny</a:t>
            </a:r>
          </a:p>
          <a:p>
            <a:pPr marL="0" indent="0">
              <a:buNone/>
            </a:pPr>
            <a:r>
              <a:rPr lang="cs-CZ" dirty="0"/>
              <a:t>    - pěstují se pro lusky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17" y="2636912"/>
            <a:ext cx="325119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636912"/>
            <a:ext cx="325119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772644" y="4799005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hrách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333503" y="4799005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fazole</a:t>
            </a:r>
          </a:p>
        </p:txBody>
      </p:sp>
    </p:spTree>
    <p:extLst>
      <p:ext uri="{BB962C8B-B14F-4D97-AF65-F5344CB8AC3E}">
        <p14:creationId xmlns:p14="http://schemas.microsoft.com/office/powerpoint/2010/main" val="349715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i="1" dirty="0">
                <a:solidFill>
                  <a:srgbClr val="00B0F0"/>
                </a:solidFill>
              </a:rPr>
              <a:t>Ptáci na jaře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samička se samečkem si společně stavějí hnízda – obvykle vysoko v korunách stromů</a:t>
            </a:r>
          </a:p>
          <a:p>
            <a:r>
              <a:rPr lang="cs-CZ" dirty="0"/>
              <a:t>do hnízda samička naklade vajíčka, ze kterých se později vylíhnou mláďata </a:t>
            </a:r>
          </a:p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212976"/>
            <a:ext cx="4610089" cy="259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880600" y="6069267"/>
            <a:ext cx="291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Skřivan polní s mláďaty</a:t>
            </a:r>
          </a:p>
        </p:txBody>
      </p:sp>
    </p:spTree>
    <p:extLst>
      <p:ext uri="{BB962C8B-B14F-4D97-AF65-F5344CB8AC3E}">
        <p14:creationId xmlns:p14="http://schemas.microsoft.com/office/powerpoint/2010/main" val="318687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i="1" dirty="0">
                <a:solidFill>
                  <a:srgbClr val="00B0F0"/>
                </a:solidFill>
              </a:rPr>
              <a:t>Hospodářská zvířata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jsou domácí zvířata, která chováme pro užitek</a:t>
            </a:r>
          </a:p>
          <a:p>
            <a:r>
              <a:rPr lang="cs-CZ" dirty="0"/>
              <a:t>patří tam někteří savci a ptáci</a:t>
            </a:r>
          </a:p>
          <a:p>
            <a:r>
              <a:rPr lang="cs-CZ" dirty="0"/>
              <a:t>některá zvířata pomáhají i při práci (koně slouží jako tažná zvířata v lese)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4104456" cy="328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03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u="sng" dirty="0">
                <a:solidFill>
                  <a:srgbClr val="92D050"/>
                </a:solidFill>
              </a:rPr>
              <a:t>Kůň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samec – </a:t>
            </a:r>
            <a:r>
              <a:rPr lang="cs-CZ" i="1" dirty="0">
                <a:solidFill>
                  <a:srgbClr val="0070C0"/>
                </a:solidFill>
              </a:rPr>
              <a:t>hřebec</a:t>
            </a:r>
          </a:p>
          <a:p>
            <a:r>
              <a:rPr lang="cs-CZ" dirty="0"/>
              <a:t>samice – </a:t>
            </a:r>
            <a:r>
              <a:rPr lang="cs-CZ" i="1" dirty="0">
                <a:solidFill>
                  <a:srgbClr val="0070C0"/>
                </a:solidFill>
              </a:rPr>
              <a:t>kobyla </a:t>
            </a:r>
          </a:p>
          <a:p>
            <a:r>
              <a:rPr lang="cs-CZ" dirty="0"/>
              <a:t>mládě – </a:t>
            </a:r>
            <a:r>
              <a:rPr lang="cs-CZ" i="1" dirty="0">
                <a:solidFill>
                  <a:srgbClr val="0070C0"/>
                </a:solidFill>
              </a:rPr>
              <a:t>hříbě</a:t>
            </a:r>
            <a:r>
              <a:rPr lang="cs-CZ" dirty="0"/>
              <a:t> </a:t>
            </a:r>
          </a:p>
          <a:p>
            <a:r>
              <a:rPr lang="cs-CZ" dirty="0"/>
              <a:t>chovají se ve stáji</a:t>
            </a:r>
          </a:p>
          <a:p>
            <a:r>
              <a:rPr lang="cs-CZ" dirty="0"/>
              <a:t>dnešní oblíbená zábava – projížďky na koni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861048"/>
            <a:ext cx="3624064" cy="271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08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i="1" dirty="0">
                <a:solidFill>
                  <a:srgbClr val="00B0F0"/>
                </a:solidFill>
              </a:rPr>
              <a:t>Obecné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3200" dirty="0"/>
              <a:t>začíná </a:t>
            </a:r>
            <a:r>
              <a:rPr lang="cs-CZ" sz="3200" b="1" dirty="0">
                <a:solidFill>
                  <a:srgbClr val="FF0000"/>
                </a:solidFill>
              </a:rPr>
              <a:t>21. března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jarní rovnodennost</a:t>
            </a:r>
            <a:r>
              <a:rPr lang="cs-CZ" sz="3200" dirty="0"/>
              <a:t> = den a noc jsou stejně dlouhé</a:t>
            </a:r>
          </a:p>
          <a:p>
            <a:r>
              <a:rPr lang="cs-CZ" sz="3200" dirty="0"/>
              <a:t>jarní měsíce – </a:t>
            </a:r>
            <a:r>
              <a:rPr lang="cs-CZ" sz="3200" dirty="0">
                <a:solidFill>
                  <a:srgbClr val="00B050"/>
                </a:solidFill>
              </a:rPr>
              <a:t>březen, duben, květen</a:t>
            </a:r>
          </a:p>
          <a:p>
            <a:r>
              <a:rPr lang="cs-CZ" sz="3200" dirty="0"/>
              <a:t>jarní svátky – Velikonoce</a:t>
            </a:r>
          </a:p>
          <a:p>
            <a:endParaRPr lang="cs-CZ" sz="32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335001"/>
            <a:ext cx="3603896" cy="224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u="sng" dirty="0">
                <a:solidFill>
                  <a:srgbClr val="92D050"/>
                </a:solidFill>
              </a:rPr>
              <a:t>Tur domácí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samec – </a:t>
            </a:r>
            <a:r>
              <a:rPr lang="cs-CZ" i="1" dirty="0">
                <a:solidFill>
                  <a:srgbClr val="0070C0"/>
                </a:solidFill>
              </a:rPr>
              <a:t>býk</a:t>
            </a:r>
            <a:r>
              <a:rPr lang="cs-CZ" dirty="0"/>
              <a:t> </a:t>
            </a:r>
          </a:p>
          <a:p>
            <a:r>
              <a:rPr lang="cs-CZ" dirty="0"/>
              <a:t>samice – </a:t>
            </a:r>
            <a:r>
              <a:rPr lang="cs-CZ" i="1" dirty="0">
                <a:solidFill>
                  <a:srgbClr val="0070C0"/>
                </a:solidFill>
              </a:rPr>
              <a:t>kráva </a:t>
            </a:r>
          </a:p>
          <a:p>
            <a:r>
              <a:rPr lang="cs-CZ" dirty="0"/>
              <a:t>mládě – </a:t>
            </a:r>
            <a:r>
              <a:rPr lang="cs-CZ" i="1" dirty="0">
                <a:solidFill>
                  <a:srgbClr val="0070C0"/>
                </a:solidFill>
              </a:rPr>
              <a:t>tele </a:t>
            </a:r>
          </a:p>
          <a:p>
            <a:r>
              <a:rPr lang="cs-CZ" dirty="0"/>
              <a:t>jejich příbytkem je chlév nebo kravín </a:t>
            </a:r>
          </a:p>
          <a:p>
            <a:r>
              <a:rPr lang="cs-CZ" dirty="0"/>
              <a:t>poskytuje maso, mléko a kůži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378904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48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u="sng" dirty="0">
                <a:solidFill>
                  <a:srgbClr val="92D050"/>
                </a:solidFill>
              </a:rPr>
              <a:t>Ovce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samec – </a:t>
            </a:r>
            <a:r>
              <a:rPr lang="cs-CZ" i="1" dirty="0">
                <a:solidFill>
                  <a:srgbClr val="0070C0"/>
                </a:solidFill>
              </a:rPr>
              <a:t>beran</a:t>
            </a:r>
            <a:r>
              <a:rPr lang="cs-CZ" dirty="0"/>
              <a:t> </a:t>
            </a:r>
          </a:p>
          <a:p>
            <a:r>
              <a:rPr lang="cs-CZ" dirty="0"/>
              <a:t>samice – </a:t>
            </a:r>
            <a:r>
              <a:rPr lang="cs-CZ" i="1" dirty="0">
                <a:solidFill>
                  <a:srgbClr val="0070C0"/>
                </a:solidFill>
              </a:rPr>
              <a:t>ovce</a:t>
            </a:r>
            <a:r>
              <a:rPr lang="cs-CZ" dirty="0"/>
              <a:t> </a:t>
            </a:r>
          </a:p>
          <a:p>
            <a:r>
              <a:rPr lang="cs-CZ" dirty="0"/>
              <a:t>mládě – </a:t>
            </a:r>
            <a:r>
              <a:rPr lang="cs-CZ" i="1" dirty="0">
                <a:solidFill>
                  <a:srgbClr val="0070C0"/>
                </a:solidFill>
              </a:rPr>
              <a:t>jehně </a:t>
            </a:r>
          </a:p>
          <a:p>
            <a:r>
              <a:rPr lang="cs-CZ" dirty="0"/>
              <a:t>krmí se senem nebo se pase na louce</a:t>
            </a:r>
          </a:p>
          <a:p>
            <a:r>
              <a:rPr lang="cs-CZ" dirty="0"/>
              <a:t>poskytuje maso, mléko a srst </a:t>
            </a:r>
          </a:p>
          <a:p>
            <a:r>
              <a:rPr lang="cs-CZ" dirty="0"/>
              <a:t>srst ovcí se stříhá, upravuje se na vlnu a z ní se vyrábí např.: svetry, koberce atd.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4653136"/>
            <a:ext cx="3681986" cy="207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04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u="sng" dirty="0">
                <a:solidFill>
                  <a:srgbClr val="92D050"/>
                </a:solidFill>
              </a:rPr>
              <a:t>Koza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samec – </a:t>
            </a:r>
            <a:r>
              <a:rPr lang="cs-CZ" i="1" dirty="0">
                <a:solidFill>
                  <a:srgbClr val="0070C0"/>
                </a:solidFill>
              </a:rPr>
              <a:t>kozel </a:t>
            </a:r>
          </a:p>
          <a:p>
            <a:r>
              <a:rPr lang="cs-CZ" dirty="0"/>
              <a:t>samice – </a:t>
            </a:r>
            <a:r>
              <a:rPr lang="cs-CZ" i="1" dirty="0">
                <a:solidFill>
                  <a:srgbClr val="0070C0"/>
                </a:solidFill>
              </a:rPr>
              <a:t>koza </a:t>
            </a:r>
          </a:p>
          <a:p>
            <a:r>
              <a:rPr lang="cs-CZ" dirty="0"/>
              <a:t>mládě – </a:t>
            </a:r>
            <a:r>
              <a:rPr lang="cs-CZ" i="1" dirty="0">
                <a:solidFill>
                  <a:srgbClr val="0070C0"/>
                </a:solidFill>
              </a:rPr>
              <a:t>kůzle </a:t>
            </a:r>
          </a:p>
          <a:p>
            <a:r>
              <a:rPr lang="cs-CZ" dirty="0"/>
              <a:t>krmí se senem nebo se pasou na louce</a:t>
            </a:r>
          </a:p>
          <a:p>
            <a:r>
              <a:rPr lang="cs-CZ" dirty="0"/>
              <a:t>chovají se ve chlévě</a:t>
            </a:r>
          </a:p>
          <a:p>
            <a:r>
              <a:rPr lang="cs-CZ" dirty="0"/>
              <a:t>poskytují maso, mléko a kůži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1" y="4293096"/>
            <a:ext cx="3672619" cy="244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68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u="sng" dirty="0">
                <a:solidFill>
                  <a:srgbClr val="92D050"/>
                </a:solidFill>
              </a:rPr>
              <a:t>Prase domácí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samec – </a:t>
            </a:r>
            <a:r>
              <a:rPr lang="cs-CZ" i="1" dirty="0">
                <a:solidFill>
                  <a:srgbClr val="0070C0"/>
                </a:solidFill>
              </a:rPr>
              <a:t>kanec</a:t>
            </a:r>
            <a:r>
              <a:rPr lang="cs-CZ" dirty="0"/>
              <a:t> </a:t>
            </a:r>
          </a:p>
          <a:p>
            <a:r>
              <a:rPr lang="cs-CZ" dirty="0"/>
              <a:t>samice – </a:t>
            </a:r>
            <a:r>
              <a:rPr lang="cs-CZ" i="1" dirty="0">
                <a:solidFill>
                  <a:srgbClr val="0070C0"/>
                </a:solidFill>
              </a:rPr>
              <a:t>prasnice </a:t>
            </a:r>
          </a:p>
          <a:p>
            <a:r>
              <a:rPr lang="cs-CZ" dirty="0"/>
              <a:t>mládě – </a:t>
            </a:r>
            <a:r>
              <a:rPr lang="cs-CZ" i="1" dirty="0">
                <a:solidFill>
                  <a:srgbClr val="0070C0"/>
                </a:solidFill>
              </a:rPr>
              <a:t>sele </a:t>
            </a:r>
          </a:p>
          <a:p>
            <a:r>
              <a:rPr lang="cs-CZ" dirty="0"/>
              <a:t>krmí se směsí z obilí (šrot) nebo bramborami</a:t>
            </a:r>
          </a:p>
          <a:p>
            <a:r>
              <a:rPr lang="cs-CZ" dirty="0"/>
              <a:t>chová se ve vepříně nebo ve chlévě</a:t>
            </a:r>
          </a:p>
          <a:p>
            <a:r>
              <a:rPr lang="cs-CZ" dirty="0"/>
              <a:t>poskytuje maso, sádlo a kůži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3012135" cy="285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23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u="sng" dirty="0">
                <a:solidFill>
                  <a:srgbClr val="92D050"/>
                </a:solidFill>
              </a:rPr>
              <a:t>Králík domácí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samec – </a:t>
            </a:r>
            <a:r>
              <a:rPr lang="cs-CZ" i="1" dirty="0">
                <a:solidFill>
                  <a:srgbClr val="0070C0"/>
                </a:solidFill>
              </a:rPr>
              <a:t>králík </a:t>
            </a:r>
          </a:p>
          <a:p>
            <a:r>
              <a:rPr lang="cs-CZ" dirty="0"/>
              <a:t>samice – </a:t>
            </a:r>
            <a:r>
              <a:rPr lang="cs-CZ" i="1" dirty="0">
                <a:solidFill>
                  <a:srgbClr val="0070C0"/>
                </a:solidFill>
              </a:rPr>
              <a:t>králík </a:t>
            </a:r>
          </a:p>
          <a:p>
            <a:r>
              <a:rPr lang="cs-CZ" dirty="0"/>
              <a:t>mládě – </a:t>
            </a:r>
            <a:r>
              <a:rPr lang="cs-CZ" i="1" dirty="0">
                <a:solidFill>
                  <a:srgbClr val="0070C0"/>
                </a:solidFill>
              </a:rPr>
              <a:t>králíče </a:t>
            </a:r>
          </a:p>
          <a:p>
            <a:r>
              <a:rPr lang="cs-CZ" dirty="0"/>
              <a:t>krmí se zrním, mrkví, senem nebo zelenými rostlinami</a:t>
            </a:r>
          </a:p>
          <a:p>
            <a:r>
              <a:rPr lang="cs-CZ" dirty="0"/>
              <a:t>chovají se v králíkárně</a:t>
            </a:r>
          </a:p>
          <a:p>
            <a:r>
              <a:rPr lang="cs-CZ" dirty="0"/>
              <a:t>poskytuje maso a srst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978276"/>
            <a:ext cx="3195234" cy="267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40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i="1" dirty="0">
                <a:solidFill>
                  <a:srgbClr val="00B0F0"/>
                </a:solidFill>
              </a:rPr>
              <a:t>Domácí ptáci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nazývají se drůbež</a:t>
            </a:r>
          </a:p>
          <a:p>
            <a:r>
              <a:rPr lang="cs-CZ" dirty="0"/>
              <a:t>patří k hospodářským zvířatům</a:t>
            </a:r>
          </a:p>
          <a:p>
            <a:r>
              <a:rPr lang="cs-CZ" dirty="0"/>
              <a:t>např.: kur, kachna, husa, krůta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72104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68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u="sng" dirty="0">
                <a:solidFill>
                  <a:srgbClr val="92D050"/>
                </a:solidFill>
              </a:rPr>
              <a:t>Kur domácí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samec – </a:t>
            </a:r>
            <a:r>
              <a:rPr lang="cs-CZ" i="1" dirty="0">
                <a:solidFill>
                  <a:srgbClr val="0070C0"/>
                </a:solidFill>
              </a:rPr>
              <a:t>kohout </a:t>
            </a:r>
          </a:p>
          <a:p>
            <a:r>
              <a:rPr lang="cs-CZ" dirty="0"/>
              <a:t>samice – </a:t>
            </a:r>
            <a:r>
              <a:rPr lang="cs-CZ" i="1" dirty="0">
                <a:solidFill>
                  <a:srgbClr val="0070C0"/>
                </a:solidFill>
              </a:rPr>
              <a:t>slepice </a:t>
            </a:r>
          </a:p>
          <a:p>
            <a:r>
              <a:rPr lang="cs-CZ" dirty="0"/>
              <a:t>mládě – </a:t>
            </a:r>
            <a:r>
              <a:rPr lang="cs-CZ" i="1" dirty="0">
                <a:solidFill>
                  <a:srgbClr val="0070C0"/>
                </a:solidFill>
              </a:rPr>
              <a:t>kuře</a:t>
            </a:r>
          </a:p>
          <a:p>
            <a:r>
              <a:rPr lang="cs-CZ" dirty="0"/>
              <a:t>krmí se trávou, hmyzem a zrním</a:t>
            </a:r>
          </a:p>
          <a:p>
            <a:r>
              <a:rPr lang="cs-CZ" dirty="0"/>
              <a:t>chovají se v kurníku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976277"/>
            <a:ext cx="3960440" cy="265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24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u="sng" dirty="0">
                <a:solidFill>
                  <a:srgbClr val="92D050"/>
                </a:solidFill>
              </a:rPr>
              <a:t>Kachna domácí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samec – </a:t>
            </a:r>
            <a:r>
              <a:rPr lang="cs-CZ" i="1" dirty="0">
                <a:solidFill>
                  <a:srgbClr val="0070C0"/>
                </a:solidFill>
              </a:rPr>
              <a:t>kačer </a:t>
            </a:r>
          </a:p>
          <a:p>
            <a:r>
              <a:rPr lang="cs-CZ" dirty="0"/>
              <a:t>samice – </a:t>
            </a:r>
            <a:r>
              <a:rPr lang="cs-CZ" i="1" dirty="0">
                <a:solidFill>
                  <a:srgbClr val="0070C0"/>
                </a:solidFill>
              </a:rPr>
              <a:t>kachna</a:t>
            </a:r>
            <a:r>
              <a:rPr lang="cs-CZ" i="1" dirty="0"/>
              <a:t> </a:t>
            </a:r>
          </a:p>
          <a:p>
            <a:r>
              <a:rPr lang="cs-CZ" dirty="0"/>
              <a:t>mládě – </a:t>
            </a:r>
            <a:r>
              <a:rPr lang="cs-CZ" i="1" dirty="0">
                <a:solidFill>
                  <a:srgbClr val="0070C0"/>
                </a:solidFill>
              </a:rPr>
              <a:t>kachně</a:t>
            </a:r>
          </a:p>
          <a:p>
            <a:r>
              <a:rPr lang="cs-CZ" dirty="0"/>
              <a:t>krmí se trávou a zrním</a:t>
            </a:r>
          </a:p>
          <a:p>
            <a:r>
              <a:rPr lang="cs-CZ" dirty="0"/>
              <a:t>chovají se v přístřešcích</a:t>
            </a:r>
          </a:p>
          <a:p>
            <a:r>
              <a:rPr lang="cs-CZ" dirty="0"/>
              <a:t>poskytuje maso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005064"/>
            <a:ext cx="3952045" cy="263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41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u="sng" dirty="0">
                <a:solidFill>
                  <a:srgbClr val="92D050"/>
                </a:solidFill>
              </a:rPr>
              <a:t>Husa domácí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samec – </a:t>
            </a:r>
            <a:r>
              <a:rPr lang="cs-CZ" i="1" dirty="0">
                <a:solidFill>
                  <a:srgbClr val="0070C0"/>
                </a:solidFill>
              </a:rPr>
              <a:t>houser </a:t>
            </a:r>
          </a:p>
          <a:p>
            <a:r>
              <a:rPr lang="cs-CZ" dirty="0"/>
              <a:t>samice – </a:t>
            </a:r>
            <a:r>
              <a:rPr lang="cs-CZ" i="1" dirty="0">
                <a:solidFill>
                  <a:srgbClr val="0070C0"/>
                </a:solidFill>
              </a:rPr>
              <a:t>husa </a:t>
            </a:r>
          </a:p>
          <a:p>
            <a:r>
              <a:rPr lang="cs-CZ" dirty="0"/>
              <a:t>mládě – </a:t>
            </a:r>
            <a:r>
              <a:rPr lang="cs-CZ" i="1" dirty="0">
                <a:solidFill>
                  <a:srgbClr val="0070C0"/>
                </a:solidFill>
              </a:rPr>
              <a:t>house </a:t>
            </a:r>
          </a:p>
          <a:p>
            <a:r>
              <a:rPr lang="cs-CZ" dirty="0"/>
              <a:t>krmí se trávou a zrním</a:t>
            </a:r>
          </a:p>
          <a:p>
            <a:r>
              <a:rPr lang="cs-CZ" dirty="0"/>
              <a:t>chovají se v přístřešcích</a:t>
            </a:r>
          </a:p>
          <a:p>
            <a:r>
              <a:rPr lang="cs-CZ" dirty="0"/>
              <a:t>poskytuje maso, sádlo a peří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304903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11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u="sng" dirty="0">
                <a:solidFill>
                  <a:srgbClr val="92D050"/>
                </a:solidFill>
              </a:rPr>
              <a:t>Krůta domácí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samec – krocan </a:t>
            </a:r>
          </a:p>
          <a:p>
            <a:r>
              <a:rPr lang="cs-CZ" dirty="0"/>
              <a:t>samice – krůta </a:t>
            </a:r>
          </a:p>
          <a:p>
            <a:r>
              <a:rPr lang="cs-CZ" dirty="0"/>
              <a:t>mládě – krůtě </a:t>
            </a:r>
          </a:p>
          <a:p>
            <a:r>
              <a:rPr lang="cs-CZ" dirty="0"/>
              <a:t>krmí se trávou, hmyzem a zrním</a:t>
            </a:r>
          </a:p>
          <a:p>
            <a:r>
              <a:rPr lang="cs-CZ" dirty="0"/>
              <a:t>poskytuje maso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696288"/>
            <a:ext cx="3744416" cy="280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58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i="1" dirty="0">
                <a:solidFill>
                  <a:srgbClr val="00B0F0"/>
                </a:solidFill>
              </a:rPr>
              <a:t>Příroda na jaře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3200" dirty="0"/>
              <a:t>začíná se oteplovat</a:t>
            </a:r>
          </a:p>
          <a:p>
            <a:r>
              <a:rPr lang="cs-CZ" sz="3200" dirty="0"/>
              <a:t>začíná růst tráva, rozkvétají první jarní květiny (sněženky, bledule)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3200" dirty="0"/>
              <a:t>na listnatých stromech raší listy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4" y="3573016"/>
            <a:ext cx="2949011" cy="202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7" y="3573016"/>
            <a:ext cx="2997293" cy="202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14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892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621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i="1" dirty="0">
                <a:solidFill>
                  <a:srgbClr val="00B0F0"/>
                </a:solidFill>
              </a:rPr>
              <a:t>Příroda na jaře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3200" dirty="0"/>
              <a:t>zvířata vylézají ze svých úkrytů</a:t>
            </a:r>
          </a:p>
          <a:p>
            <a:r>
              <a:rPr lang="cs-CZ" sz="3200" dirty="0"/>
              <a:t>z jižních krajin se vracejí stěhovaví ptáci (skřivan, čáp, vlaštovka)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2592288" cy="172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314150"/>
            <a:ext cx="2548520" cy="169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5015592"/>
            <a:ext cx="2483768" cy="167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60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i="1" dirty="0">
                <a:solidFill>
                  <a:srgbClr val="00B0F0"/>
                </a:solidFill>
              </a:rPr>
              <a:t>Jarní květiny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první jarní květiny – sněženka, bledule, prvosenka, sasanka</a:t>
            </a:r>
          </a:p>
          <a:p>
            <a:endParaRPr lang="cs-CZ" sz="3200" dirty="0"/>
          </a:p>
          <a:p>
            <a:endParaRPr lang="cs-CZ" sz="3200" dirty="0"/>
          </a:p>
          <a:p>
            <a:endParaRPr lang="cs-CZ" sz="3200" dirty="0"/>
          </a:p>
          <a:p>
            <a:r>
              <a:rPr lang="cs-CZ" sz="3200" dirty="0"/>
              <a:t>další jarní květiny – podběl, modřenec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90981"/>
            <a:ext cx="1755520" cy="139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694180"/>
            <a:ext cx="1755520" cy="139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690981"/>
            <a:ext cx="1755520" cy="138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680606"/>
            <a:ext cx="1755520" cy="139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941168"/>
            <a:ext cx="187220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9760" y="4941168"/>
            <a:ext cx="187220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37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i="1" dirty="0">
                <a:solidFill>
                  <a:srgbClr val="00B0F0"/>
                </a:solidFill>
              </a:rPr>
              <a:t>Části těla rostliny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2884" y="1484784"/>
            <a:ext cx="353116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>
            <a:off x="5004048" y="2348880"/>
            <a:ext cx="10081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6012160" y="208727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květ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2627784" y="5661248"/>
            <a:ext cx="136815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133631" y="539963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cibulka</a:t>
            </a:r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2627784" y="3789040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1835696" y="3508096"/>
            <a:ext cx="1033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list</a:t>
            </a:r>
          </a:p>
        </p:txBody>
      </p:sp>
      <p:cxnSp>
        <p:nvCxnSpPr>
          <p:cNvPr id="25" name="Přímá spojnice se šipkou 24"/>
          <p:cNvCxnSpPr/>
          <p:nvPr/>
        </p:nvCxnSpPr>
        <p:spPr>
          <a:xfrm flipH="1" flipV="1">
            <a:off x="4355976" y="2990914"/>
            <a:ext cx="1584176" cy="10343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délník 27"/>
          <p:cNvSpPr/>
          <p:nvPr/>
        </p:nvSpPr>
        <p:spPr>
          <a:xfrm>
            <a:off x="6012160" y="3763668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stonek</a:t>
            </a:r>
          </a:p>
        </p:txBody>
      </p:sp>
    </p:spTree>
    <p:extLst>
      <p:ext uri="{BB962C8B-B14F-4D97-AF65-F5344CB8AC3E}">
        <p14:creationId xmlns:p14="http://schemas.microsoft.com/office/powerpoint/2010/main" val="260540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i="1" dirty="0">
                <a:solidFill>
                  <a:srgbClr val="00B0F0"/>
                </a:solidFill>
              </a:rPr>
              <a:t>Části těla rostliny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9832" y="1916832"/>
            <a:ext cx="2753607" cy="407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>
            <a:off x="5076056" y="2564904"/>
            <a:ext cx="12961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6384985" y="2303294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květ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4932040" y="5661248"/>
            <a:ext cx="108012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6060216" y="5399638"/>
            <a:ext cx="1248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kořen</a:t>
            </a:r>
          </a:p>
        </p:txBody>
      </p:sp>
      <p:cxnSp>
        <p:nvCxnSpPr>
          <p:cNvPr id="19" name="Přímá spojnice se šipkou 18"/>
          <p:cNvCxnSpPr/>
          <p:nvPr/>
        </p:nvCxnSpPr>
        <p:spPr>
          <a:xfrm>
            <a:off x="1979712" y="3952229"/>
            <a:ext cx="122413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1115616" y="3690619"/>
            <a:ext cx="864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list</a:t>
            </a:r>
          </a:p>
        </p:txBody>
      </p:sp>
      <p:cxnSp>
        <p:nvCxnSpPr>
          <p:cNvPr id="27" name="Přímá spojnice se šipkou 26"/>
          <p:cNvCxnSpPr/>
          <p:nvPr/>
        </p:nvCxnSpPr>
        <p:spPr>
          <a:xfrm>
            <a:off x="2915816" y="3068960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1604062" y="2757802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stonek</a:t>
            </a:r>
          </a:p>
        </p:txBody>
      </p:sp>
    </p:spTree>
    <p:extLst>
      <p:ext uri="{BB962C8B-B14F-4D97-AF65-F5344CB8AC3E}">
        <p14:creationId xmlns:p14="http://schemas.microsoft.com/office/powerpoint/2010/main" val="161728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i="1" dirty="0">
                <a:solidFill>
                  <a:srgbClr val="00B0F0"/>
                </a:solidFill>
              </a:rPr>
              <a:t>Stromy na jaře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na jaře na větvích stromů vyraší pupeny</a:t>
            </a:r>
          </a:p>
          <a:p>
            <a:r>
              <a:rPr lang="cs-CZ" dirty="0"/>
              <a:t>z pupenu později vyrůstají květy a listy</a:t>
            </a:r>
          </a:p>
          <a:p>
            <a:r>
              <a:rPr lang="cs-CZ" dirty="0"/>
              <a:t>na květech je pyl, který láká hmyz – včely, čmeláky, motýly a mouchy</a:t>
            </a:r>
          </a:p>
          <a:p>
            <a:r>
              <a:rPr lang="cs-CZ" dirty="0"/>
              <a:t>po dosednutí na květ hmyz pyl zachytí, a tak dochází k opylení</a:t>
            </a:r>
          </a:p>
          <a:p>
            <a:r>
              <a:rPr lang="cs-CZ" dirty="0"/>
              <a:t>po opylení začne květ opadávat a vyrůstá z něj plod</a:t>
            </a:r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137253"/>
            <a:ext cx="2110780" cy="142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7" y="5137253"/>
            <a:ext cx="1958347" cy="142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6" y="4801375"/>
            <a:ext cx="2008910" cy="178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2915816" y="5851008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5652120" y="5851008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607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i="1" dirty="0">
                <a:solidFill>
                  <a:srgbClr val="00B0F0"/>
                </a:solidFill>
              </a:rPr>
              <a:t>Stavba stromu</a:t>
            </a:r>
          </a:p>
        </p:txBody>
      </p:sp>
      <p:sp>
        <p:nvSpPr>
          <p:cNvPr id="9" name="Obdélník 8"/>
          <p:cNvSpPr/>
          <p:nvPr/>
        </p:nvSpPr>
        <p:spPr>
          <a:xfrm>
            <a:off x="5724128" y="4710335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kmen</a:t>
            </a:r>
          </a:p>
        </p:txBody>
      </p:sp>
      <p:pic>
        <p:nvPicPr>
          <p:cNvPr id="8198" name="Picture 6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11884" y="1600200"/>
            <a:ext cx="2855861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Přímá spojnice se šipkou 16"/>
          <p:cNvCxnSpPr/>
          <p:nvPr/>
        </p:nvCxnSpPr>
        <p:spPr>
          <a:xfrm flipH="1">
            <a:off x="3923928" y="4941168"/>
            <a:ext cx="1800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6084168" y="5862465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kořen</a:t>
            </a:r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4355976" y="6093297"/>
            <a:ext cx="1728192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>
            <a:off x="5076056" y="2492896"/>
            <a:ext cx="10081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6084168" y="2228736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list</a:t>
            </a:r>
          </a:p>
        </p:txBody>
      </p:sp>
      <p:cxnSp>
        <p:nvCxnSpPr>
          <p:cNvPr id="30" name="Přímá spojnice se šipkou 29"/>
          <p:cNvCxnSpPr/>
          <p:nvPr/>
        </p:nvCxnSpPr>
        <p:spPr>
          <a:xfrm flipH="1">
            <a:off x="4237112" y="2780928"/>
            <a:ext cx="148701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bdélník 40"/>
          <p:cNvSpPr/>
          <p:nvPr/>
        </p:nvSpPr>
        <p:spPr>
          <a:xfrm>
            <a:off x="5724128" y="2550095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plod</a:t>
            </a:r>
          </a:p>
        </p:txBody>
      </p:sp>
      <p:cxnSp>
        <p:nvCxnSpPr>
          <p:cNvPr id="36" name="Přímá spojnice se šipkou 35"/>
          <p:cNvCxnSpPr/>
          <p:nvPr/>
        </p:nvCxnSpPr>
        <p:spPr>
          <a:xfrm flipH="1">
            <a:off x="4770811" y="3621151"/>
            <a:ext cx="12961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délník 44"/>
          <p:cNvSpPr/>
          <p:nvPr/>
        </p:nvSpPr>
        <p:spPr>
          <a:xfrm>
            <a:off x="6084168" y="3390318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větev</a:t>
            </a:r>
          </a:p>
        </p:txBody>
      </p:sp>
      <p:cxnSp>
        <p:nvCxnSpPr>
          <p:cNvPr id="39" name="Přímá spojnice se šipkou 38"/>
          <p:cNvCxnSpPr/>
          <p:nvPr/>
        </p:nvCxnSpPr>
        <p:spPr>
          <a:xfrm flipH="1">
            <a:off x="4283968" y="4077072"/>
            <a:ext cx="12961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bdélník 48"/>
          <p:cNvSpPr/>
          <p:nvPr/>
        </p:nvSpPr>
        <p:spPr>
          <a:xfrm>
            <a:off x="5580112" y="3866257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květ</a:t>
            </a:r>
          </a:p>
        </p:txBody>
      </p:sp>
      <p:cxnSp>
        <p:nvCxnSpPr>
          <p:cNvPr id="43" name="Přímá spojnice 42"/>
          <p:cNvCxnSpPr/>
          <p:nvPr/>
        </p:nvCxnSpPr>
        <p:spPr>
          <a:xfrm>
            <a:off x="1907704" y="1916832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>
            <a:off x="1907704" y="1916832"/>
            <a:ext cx="0" cy="27935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>
            <a:off x="1907704" y="4710335"/>
            <a:ext cx="10801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bdélník 59"/>
          <p:cNvSpPr/>
          <p:nvPr/>
        </p:nvSpPr>
        <p:spPr>
          <a:xfrm>
            <a:off x="611560" y="2928653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koruna</a:t>
            </a:r>
          </a:p>
        </p:txBody>
      </p:sp>
    </p:spTree>
    <p:extLst>
      <p:ext uri="{BB962C8B-B14F-4D97-AF65-F5344CB8AC3E}">
        <p14:creationId xmlns:p14="http://schemas.microsoft.com/office/powerpoint/2010/main" val="390980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393</TotalTime>
  <Words>641</Words>
  <Application>Microsoft Office PowerPoint</Application>
  <PresentationFormat>Předvádění na obrazovce (4:3)</PresentationFormat>
  <Paragraphs>172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Century Schoolbook</vt:lpstr>
      <vt:lpstr>Wingdings</vt:lpstr>
      <vt:lpstr>Wingdings 2</vt:lpstr>
      <vt:lpstr>Arkýř</vt:lpstr>
      <vt:lpstr>JARO</vt:lpstr>
      <vt:lpstr>Obecné informace</vt:lpstr>
      <vt:lpstr>Příroda na jaře</vt:lpstr>
      <vt:lpstr>Příroda na jaře</vt:lpstr>
      <vt:lpstr>Jarní květiny</vt:lpstr>
      <vt:lpstr>Části těla rostliny</vt:lpstr>
      <vt:lpstr>Části těla rostliny</vt:lpstr>
      <vt:lpstr>Stromy na jaře</vt:lpstr>
      <vt:lpstr>Stavba stromu</vt:lpstr>
      <vt:lpstr>Zahrada na jaře</vt:lpstr>
      <vt:lpstr>Rozdělení zeleniny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Ptáci na jaře</vt:lpstr>
      <vt:lpstr>Hospodářská zvířata</vt:lpstr>
      <vt:lpstr>Kůň</vt:lpstr>
      <vt:lpstr>Tur domácí</vt:lpstr>
      <vt:lpstr>Ovce</vt:lpstr>
      <vt:lpstr>Koza</vt:lpstr>
      <vt:lpstr>Prase domácí</vt:lpstr>
      <vt:lpstr>Králík domácí</vt:lpstr>
      <vt:lpstr>Domácí ptáci</vt:lpstr>
      <vt:lpstr>Kur domácí</vt:lpstr>
      <vt:lpstr>Kachna domácí</vt:lpstr>
      <vt:lpstr>Husa domácí</vt:lpstr>
      <vt:lpstr>Krůta domácí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JARO</dc:title>
  <dc:creator>Spacek</dc:creator>
  <cp:lastModifiedBy>Miroslava Stodůlková</cp:lastModifiedBy>
  <cp:revision>35</cp:revision>
  <dcterms:created xsi:type="dcterms:W3CDTF">2020-03-22T08:17:54Z</dcterms:created>
  <dcterms:modified xsi:type="dcterms:W3CDTF">2020-04-10T06:01:22Z</dcterms:modified>
</cp:coreProperties>
</file>