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F22E3-F51D-4F55-A4D3-41BB222CB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CF8405-7219-4E59-BAF9-05CC794FE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0A1399B-081E-4982-884D-81E3AF99C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D5C63A8-DF57-4529-9987-F742D9E8D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6F1DE5-0772-4760-9656-6910D73B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49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40FAC-02A5-42A6-87A8-0BA35AA4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FDFCDE5-AC8A-4C89-AF85-A52BDEBBC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45C7422-813F-4AE4-9092-8EC04EC3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0EB59D3-0E7F-4D60-BB7B-93DE132C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BF1A46F-FC75-442F-8EFF-8CA37A6B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95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73D5525-79D5-404B-B8D9-3C3324C55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C3CFA61-72B9-4EBD-9F6E-9437CB979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AC0E04-8F11-407D-8353-0859C08E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B4A8DE0-085C-4F87-8F14-64CB0F6E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2E6EC2F-3251-49BE-B513-EF567E1A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68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63135-AF2F-4C29-AFDB-D3BEDF81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CD5792-C6BE-43D4-AF7A-DF002E808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4A2820-7DAE-4257-8430-BE75B003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74B2A5-7CC9-4BC0-A59B-55256AD6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22267BD-1713-45A8-9821-0D676BAA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846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0AA80-3F79-478B-A7BD-720B2760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6AAC01-04DD-467D-A398-75FF61ED1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E1D772-E41B-4D4E-98ED-4ED801B1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86943C7-05F2-4509-A2F4-827439EC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CF64263-1190-4A65-B02E-FBB61872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388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AB5DF-16ED-4F6A-BB9C-1A6DBD5D8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25A339E-618E-49B0-8391-47A44DCD3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E678A31-3D91-4851-BC25-2AF0A055A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F3CE9A5-E8A2-4886-9752-B47CD02A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A3A1320-4078-4FA3-857C-2EAC0BF5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14446A-AC09-4F89-9ABB-D0DE50DA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5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F25C9-C3C2-4CE0-958A-537F615A5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D7196D-4445-4255-9783-9AF635493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F4EC63B-9DC6-42AA-91A0-C45817D68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09881C-77AC-4048-9C55-230723289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F3CA2D0-4E14-4B2D-A556-47346C0B3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50A13C9-53FF-4789-8D6E-F469A69A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2FE889E1-A271-4C46-B2AB-95484FA6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42DC742-F77F-47EE-A1D7-28C9950C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579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4DEEB-7E4C-45D2-845A-B197C8FB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BD95712-416F-4710-BBDA-078B4881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9D96282-7496-4329-BFEA-ECE3B1F0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18F64FE-A0F1-41F3-9903-3F33EAF4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07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CC38D2F-50D8-4A76-A822-66F5B675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C86AD93-A8E1-4EAA-9748-EA3DA79D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6FFBD06-681C-4449-BA75-E3F9A51D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493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1FC5C-C4C7-46F9-8114-CC684664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8F67FD-7CD7-4F56-A1FE-63FDBE033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AB1BB9-EA20-44CF-959C-8DA817A0D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19860F4-F2F9-4B78-8AC4-10CF6201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C720F20-A2B0-46E9-9685-4DAA1E2C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25DDFB-BDF1-429F-8FB1-FE372CF4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377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88282-7DD8-4C3A-8822-67C6C4D2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842C2A0-9C66-424E-A2A5-401E362D1D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26DFEB-065C-482E-8FEB-56A5B2E71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3E1443-6094-495A-88DC-A8D359E6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1765034-89C5-4BB9-9359-028CE018F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F169749-D023-4E94-82B8-DDF7F599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37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FE77387-79AD-4A0D-9A7B-CCE41DADE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5BE5ED-68EE-4B18-99B8-EF2081261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01F76E-10F2-4E05-B1D4-CE9A5468A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4F61-724E-472B-A27E-37C0B7F14863}" type="datetimeFigureOut">
              <a:rPr lang="sk-SK" smtClean="0"/>
              <a:t>15. 1. 2022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01AC3F-078B-4F0B-B469-E2FB9DB11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F520432-F7D1-4C70-88A2-477A305C4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F71CA-3544-4EBA-8D14-386ED6CC53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6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trabanka.sk/sk/personal/platobne-karty/debetne-karty/visa-electr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904C7F-3994-4C0C-B290-3BBAB1793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sk-SK" b="1" dirty="0"/>
              <a:t>Moderné spôsoby platenia</a:t>
            </a:r>
            <a:endParaRPr lang="sk-SK" b="1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E1FD30-9419-4616-826F-1AA72E672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sk-SK" b="1"/>
              <a:t>Ing. Alena Buchtová</a:t>
            </a:r>
          </a:p>
          <a:p>
            <a:pPr algn="r"/>
            <a:r>
              <a:rPr lang="sk-SK" b="1"/>
              <a:t>Máj 2022</a:t>
            </a:r>
          </a:p>
        </p:txBody>
      </p:sp>
      <p:pic>
        <p:nvPicPr>
          <p:cNvPr id="9" name="Picture 2" descr="OPERAČNÝ PROGRAM ĽUDSKÉ ZDROJE 2014-2020, Ministerstvo vnútra SR - Európske  programy">
            <a:extLst>
              <a:ext uri="{FF2B5EF4-FFF2-40B4-BE49-F238E27FC236}">
                <a16:creationId xmlns:a16="http://schemas.microsoft.com/office/drawing/2014/main" id="{824245F1-511C-4D2F-9432-91553F126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89868" y="442194"/>
            <a:ext cx="5079371" cy="44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6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FC7556C-1DA9-4568-847E-EF242E98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Skutočné platby mobilom NFC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E9B32C-690D-4554-8D51-98980F490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k-SK" b="0" i="0">
                <a:effectLst/>
                <a:latin typeface="Arial" panose="020B0604020202020204" pitchFamily="34" charset="0"/>
              </a:rPr>
              <a:t>Platby s pomocou mobilného telefónu u nás zatiaľ nie sú populárne, zato v zahraničí sa tešia stále masívnejšiemu využívaniu. </a:t>
            </a:r>
          </a:p>
          <a:p>
            <a:r>
              <a:rPr lang="sk-SK" b="0" i="0">
                <a:effectLst/>
                <a:latin typeface="Arial" panose="020B0604020202020204" pitchFamily="34" charset="0"/>
              </a:rPr>
              <a:t>Na to, aby ste mohli zaplatiť účty priamo svojím mobilom, potrebujete taký, ktorý je vybavený technológiou NFC</a:t>
            </a:r>
          </a:p>
          <a:p>
            <a:r>
              <a:rPr lang="sk-SK" b="0" i="0">
                <a:effectLst/>
                <a:latin typeface="Arial" panose="020B0604020202020204" pitchFamily="34" charset="0"/>
              </a:rPr>
              <a:t> K tomu si musíte do mobilu nainštalovať dve aplikácie, jednu na spojenie telefónu s vaším bankovým kontom a druhú, ktorá telefónu umožní vykonanie platby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4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357D19-EF96-49A4-B337-509237F6D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sk-SK" dirty="0"/>
              <a:t>Tokenizácia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CC4306-FB21-40B3-BB6F-114EB9A23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dirty="0"/>
              <a:t>Zabezpečuje bezkontaktnú mobilnú transakciu</a:t>
            </a:r>
          </a:p>
          <a:p>
            <a:r>
              <a:rPr lang="sk-SK" dirty="0"/>
              <a:t>Nahrádza osobné údaje sériou čísel čiže tokenom, ktorý je špecifický pre kartu a zariadenie</a:t>
            </a:r>
          </a:p>
          <a:p>
            <a:endParaRPr lang="sk-SK" dirty="0"/>
          </a:p>
        </p:txBody>
      </p:sp>
      <p:pic>
        <p:nvPicPr>
          <p:cNvPr id="2050" name="Picture 2" descr="Best Practices for Switching from Hardware to Software Tokens | OneSpan">
            <a:extLst>
              <a:ext uri="{FF2B5EF4-FFF2-40B4-BE49-F238E27FC236}">
                <a16:creationId xmlns:a16="http://schemas.microsoft.com/office/drawing/2014/main" id="{E0233495-BF68-498C-BF91-9FB8E5033A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59" r="4943" b="2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40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491731-0816-47EA-90BA-3D20FAF9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sk-SK" dirty="0"/>
              <a:t>Platby </a:t>
            </a:r>
            <a:r>
              <a:rPr lang="sk-SK" dirty="0" err="1"/>
              <a:t>Wearables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E86830-98B0-45A3-9CBC-F1AD4353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dirty="0"/>
              <a:t>Sú to platby budúcnosti realizované malými nositeľnými elektronickými zariadeniami napr. prsteň, náramok, hodinky, okuliare</a:t>
            </a:r>
          </a:p>
        </p:txBody>
      </p:sp>
      <p:pic>
        <p:nvPicPr>
          <p:cNvPr id="3074" name="Picture 2" descr="Wareable Hotlist: 21 wearable tech predictions for 2021">
            <a:extLst>
              <a:ext uri="{FF2B5EF4-FFF2-40B4-BE49-F238E27FC236}">
                <a16:creationId xmlns:a16="http://schemas.microsoft.com/office/drawing/2014/main" id="{EDB091C1-F42D-490A-B598-66032A57AA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2" r="33719" b="2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542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C3DB13-C8F3-42AC-84F5-D02B17CD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sk-SK" dirty="0"/>
              <a:t>Instantné platby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7074DF-5B50-400D-8A76-CED73063C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dirty="0"/>
              <a:t>365 dní v roku, 24 hodín denne sa zabezpečí prevod v € v rámci SEPA priestoru do 10 sekúnd</a:t>
            </a:r>
          </a:p>
          <a:p>
            <a:endParaRPr lang="sk-SK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Čo je SEPA a čo so sebou prinesie? - Na vás záleží">
            <a:extLst>
              <a:ext uri="{FF2B5EF4-FFF2-40B4-BE49-F238E27FC236}">
                <a16:creationId xmlns:a16="http://schemas.microsoft.com/office/drawing/2014/main" id="{A51D2A2E-5ACE-4CF7-9A5B-A62D00E61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9962" y="3512920"/>
            <a:ext cx="4221597" cy="2638498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25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453286-CC25-4AFD-9631-A760AA07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k-SK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banking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D624533-DA6B-427A-A8BA-528C08818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k-SK" sz="2600" b="0" i="0" dirty="0">
                <a:effectLst/>
                <a:latin typeface="Arial" panose="020B0604020202020204" pitchFamily="34" charset="0"/>
              </a:rPr>
              <a:t>Odosielanie peňazí cez prostredie internet bankingu patrí medzi najpopulárnejšie a prakticky aj medzi najbezpečnejšie. </a:t>
            </a:r>
          </a:p>
          <a:p>
            <a:r>
              <a:rPr lang="sk-SK" sz="2600" b="0" i="0" dirty="0">
                <a:effectLst/>
                <a:latin typeface="Arial" panose="020B0604020202020204" pitchFamily="34" charset="0"/>
              </a:rPr>
              <a:t>Každá banková inštitúcia má vlastné prostredie s vlastnými pravidlami.</a:t>
            </a:r>
          </a:p>
          <a:p>
            <a:r>
              <a:rPr lang="sk-SK" sz="2600" b="0" i="0" dirty="0">
                <a:effectLst/>
                <a:latin typeface="Arial" panose="020B0604020202020204" pitchFamily="34" charset="0"/>
              </a:rPr>
              <a:t> K tomu, aby ste odoslali platbu, potrebujete zadať číslo účtu príjemcu, sumu, prípadne doplňujúce údaje (variabilný a konštantný symbol) a zadať bezpečnostné heslo.</a:t>
            </a:r>
          </a:p>
          <a:p>
            <a:r>
              <a:rPr lang="sk-SK" sz="2600" b="0" i="0" dirty="0">
                <a:effectLst/>
                <a:latin typeface="Arial" panose="020B0604020202020204" pitchFamily="34" charset="0"/>
              </a:rPr>
              <a:t> Toto heslo je generované vždy nové, pričom banky vám dávajú k dispozícii buď kartičky s vytlačenými kombináciami, alebo digitálne čítačky kariet.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0790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BCC657-AB3D-4BC8-BC4A-29F0A0C0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banking</a:t>
            </a:r>
            <a:endParaRPr lang="sk-SK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ok 3" descr="Nextech | Viete, ako bezpečne používať váš internet banking?">
            <a:extLst>
              <a:ext uri="{FF2B5EF4-FFF2-40B4-BE49-F238E27FC236}">
                <a16:creationId xmlns:a16="http://schemas.microsoft.com/office/drawing/2014/main" id="{46501790-4BA6-44D2-8B2E-65C8BB825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7685" y="704504"/>
            <a:ext cx="9696629" cy="2957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E7EC93-C6D8-4856-889E-8F8A74A1C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3998019"/>
            <a:ext cx="6382966" cy="2216512"/>
          </a:xfrm>
        </p:spPr>
        <p:txBody>
          <a:bodyPr>
            <a:normAutofit/>
          </a:bodyPr>
          <a:lstStyle/>
          <a:p>
            <a:r>
              <a:rPr lang="sk-SK" sz="2000" b="0" i="0">
                <a:effectLst/>
                <a:latin typeface="Arial" panose="020B0604020202020204" pitchFamily="34" charset="0"/>
              </a:rPr>
              <a:t>dostaneme sa k nemu aj zo svojho smartfónu alebo tabletu</a:t>
            </a:r>
            <a:endParaRPr lang="sk-SK" sz="2000">
              <a:latin typeface="Arial" panose="020B0604020202020204" pitchFamily="34" charset="0"/>
            </a:endParaRPr>
          </a:p>
          <a:p>
            <a:r>
              <a:rPr lang="sk-SK" sz="2000" b="0" i="0">
                <a:effectLst/>
                <a:latin typeface="Arial" panose="020B0604020202020204" pitchFamily="34" charset="0"/>
              </a:rPr>
              <a:t>moderné smartfóny dokážu vďaka vstavanej kamere prečítať aj čiarové a QR kódy, ktoré v sebe obsahujú všetky údaje potrebné pre vykonanie transakcie</a:t>
            </a:r>
            <a:br>
              <a:rPr lang="sk-SK" sz="2000"/>
            </a:br>
            <a:endParaRPr lang="sk-SK" sz="2000"/>
          </a:p>
        </p:txBody>
      </p:sp>
    </p:spTree>
    <p:extLst>
      <p:ext uri="{BB962C8B-B14F-4D97-AF65-F5344CB8AC3E}">
        <p14:creationId xmlns:p14="http://schemas.microsoft.com/office/powerpoint/2010/main" val="213178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8B0DA4-3F94-4E84-8CBE-CE4A8D7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k-SK" b="1">
                <a:solidFill>
                  <a:srgbClr val="FFFFFF"/>
                </a:solidFill>
              </a:rPr>
              <a:t>Platba kartou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B6F9DD-879A-437A-8124-D1D704F77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k-SK" b="0" i="0">
                <a:effectLst/>
                <a:latin typeface="Arial" panose="020B0604020202020204" pitchFamily="34" charset="0"/>
              </a:rPr>
              <a:t>Platba kreditnou alebo </a:t>
            </a:r>
            <a:r>
              <a:rPr lang="sk-SK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debetnou kartou</a:t>
            </a:r>
            <a:r>
              <a:rPr lang="sk-SK" dirty="0"/>
              <a:t> </a:t>
            </a:r>
            <a:r>
              <a:rPr lang="sk-SK" b="0" i="0">
                <a:effectLst/>
                <a:latin typeface="Arial" panose="020B0604020202020204" pitchFamily="34" charset="0"/>
              </a:rPr>
              <a:t>je jednoduchá a dostupná prakticky každému, kto si v banke vedie účet</a:t>
            </a:r>
          </a:p>
          <a:p>
            <a:endParaRPr lang="sk-SK" b="0" i="0">
              <a:effectLst/>
              <a:latin typeface="Arial" panose="020B0604020202020204" pitchFamily="34" charset="0"/>
            </a:endParaRPr>
          </a:p>
          <a:p>
            <a:r>
              <a:rPr lang="sk-SK" b="0" i="0">
                <a:effectLst/>
                <a:latin typeface="Arial" panose="020B0604020202020204" pitchFamily="34" charset="0"/>
              </a:rPr>
              <a:t> Väčšina moderných obchodov je dnes vybavená platobnými terminálmi pre karty </a:t>
            </a:r>
            <a:r>
              <a:rPr lang="sk-SK" b="0" i="0" err="1">
                <a:effectLst/>
                <a:latin typeface="Arial" panose="020B0604020202020204" pitchFamily="34" charset="0"/>
              </a:rPr>
              <a:t>MasterCard</a:t>
            </a:r>
            <a:r>
              <a:rPr lang="sk-SK" b="0" i="0">
                <a:effectLst/>
                <a:latin typeface="Arial" panose="020B0604020202020204" pitchFamily="34" charset="0"/>
              </a:rPr>
              <a:t> a VISA</a:t>
            </a:r>
          </a:p>
          <a:p>
            <a:pPr marL="0" indent="0">
              <a:buNone/>
            </a:pPr>
            <a:endParaRPr lang="sk-SK" b="0" i="0">
              <a:effectLst/>
              <a:latin typeface="Arial" panose="020B0604020202020204" pitchFamily="34" charset="0"/>
            </a:endParaRPr>
          </a:p>
          <a:p>
            <a:r>
              <a:rPr lang="sk-SK" b="0" i="0">
                <a:effectLst/>
                <a:latin typeface="Arial" panose="020B0604020202020204" pitchFamily="34" charset="0"/>
              </a:rPr>
              <a:t>K  zaplateniu nakúpeného tovaru potrebujete iba vložiť kartu do terminálu a zadať svoj PIN kód. Ten má minimálne 4, maximálne 8 čísiel.</a:t>
            </a:r>
          </a:p>
        </p:txBody>
      </p:sp>
    </p:spTree>
    <p:extLst>
      <p:ext uri="{BB962C8B-B14F-4D97-AF65-F5344CB8AC3E}">
        <p14:creationId xmlns:p14="http://schemas.microsoft.com/office/powerpoint/2010/main" val="130047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847F42-EFEC-4BBF-9AB7-9B8CC5B3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sk-SK" b="1" dirty="0"/>
              <a:t>Platba kartou</a:t>
            </a:r>
            <a:endParaRPr lang="sk-SK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C11B0E-86AB-4B9A-813F-DC00CFF39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b="0" i="0">
                <a:effectLst/>
                <a:latin typeface="Arial" panose="020B0604020202020204" pitchFamily="34" charset="0"/>
              </a:rPr>
              <a:t>Najväčším nebezpečenstvom tohto spôsobu platenia je, že vás niekto môže odsledovať pri zadávaní PIN kódu a keď vám následne kartu ukradne, má možnosť míňať vaše peniaze.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 descr="Online riešenie úloh: Pracovné listy">
            <a:extLst>
              <a:ext uri="{FF2B5EF4-FFF2-40B4-BE49-F238E27FC236}">
                <a16:creationId xmlns:a16="http://schemas.microsoft.com/office/drawing/2014/main" id="{E836CD08-5438-44A7-ABF8-D7E08199B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7184" y="1911254"/>
            <a:ext cx="3781051" cy="2391514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C00CF8-2472-4E80-B6FB-1FFF03D1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k-SK" b="1">
                <a:solidFill>
                  <a:srgbClr val="FFFFFF"/>
                </a:solidFill>
              </a:rPr>
              <a:t>Bezkontaktné platby kartou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1CE51C-7867-4BB5-951C-53C698EE5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k-SK" sz="2600" b="0" i="0">
                <a:effectLst/>
                <a:latin typeface="Arial" panose="020B0604020202020204" pitchFamily="34" charset="0"/>
              </a:rPr>
              <a:t>Menšie čiastky, napríklad 5 eur, môžete bez problémov vyplatiť obyčajným priložením karty k terminálu, ktorý je vybavený symbolom bezkontaktnej platby.</a:t>
            </a:r>
          </a:p>
          <a:p>
            <a:pPr marL="0" indent="0">
              <a:buNone/>
            </a:pPr>
            <a:endParaRPr lang="sk-SK" sz="2600" b="0" i="0">
              <a:effectLst/>
              <a:latin typeface="Arial" panose="020B0604020202020204" pitchFamily="34" charset="0"/>
            </a:endParaRPr>
          </a:p>
          <a:p>
            <a:r>
              <a:rPr lang="sk-SK" sz="2600" b="0" i="0">
                <a:effectLst/>
                <a:latin typeface="Arial" panose="020B0604020202020204" pitchFamily="34" charset="0"/>
              </a:rPr>
              <a:t> Samozrejme, prichádza do úvahy aj otázka zneužitia, že keď vám kartu ukradnú, páchatelia ani nebudú potrebovať váš PIN</a:t>
            </a:r>
          </a:p>
          <a:p>
            <a:pPr marL="0" indent="0">
              <a:buNone/>
            </a:pPr>
            <a:endParaRPr lang="sk-SK" sz="2600" b="0" i="0">
              <a:effectLst/>
              <a:latin typeface="Arial" panose="020B0604020202020204" pitchFamily="34" charset="0"/>
            </a:endParaRPr>
          </a:p>
          <a:p>
            <a:r>
              <a:rPr lang="sk-SK" sz="2600">
                <a:latin typeface="Arial" panose="020B0604020202020204" pitchFamily="34" charset="0"/>
              </a:rPr>
              <a:t>T</a:t>
            </a:r>
            <a:r>
              <a:rPr lang="sk-SK" sz="2600" b="0" i="0">
                <a:effectLst/>
                <a:latin typeface="Arial" panose="020B0604020202020204" pitchFamily="34" charset="0"/>
              </a:rPr>
              <a:t>ýmto spôsobom je možné vykonávať iba menšie platby, hotovosť si takto z bankomatu nevyberie nikto</a:t>
            </a:r>
            <a:br>
              <a:rPr lang="sk-SK" sz="2600"/>
            </a:br>
            <a:endParaRPr lang="sk-SK" sz="2600"/>
          </a:p>
        </p:txBody>
      </p:sp>
    </p:spTree>
    <p:extLst>
      <p:ext uri="{BB962C8B-B14F-4D97-AF65-F5344CB8AC3E}">
        <p14:creationId xmlns:p14="http://schemas.microsoft.com/office/powerpoint/2010/main" val="426344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DC0E13-79DB-45B0-93FD-30A202F6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sk-SK" b="1" dirty="0"/>
              <a:t>Nálepka </a:t>
            </a:r>
            <a:r>
              <a:rPr lang="sk-SK" b="1" dirty="0" err="1"/>
              <a:t>StickAir</a:t>
            </a:r>
            <a:r>
              <a:rPr lang="sk-SK" b="1" dirty="0"/>
              <a:t> od </a:t>
            </a:r>
            <a:r>
              <a:rPr lang="sk-SK" b="1" dirty="0" err="1"/>
              <a:t>Unicredit</a:t>
            </a:r>
            <a:r>
              <a:rPr lang="sk-SK" b="1" dirty="0"/>
              <a:t> Bank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CC9390-B6F0-4124-BBA5-193EC79FD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b="0" i="0" err="1">
                <a:effectLst/>
                <a:latin typeface="Arial" panose="020B0604020202020204" pitchFamily="34" charset="0"/>
              </a:rPr>
              <a:t>Unicredit</a:t>
            </a:r>
            <a:r>
              <a:rPr lang="sk-SK" b="0" i="0">
                <a:effectLst/>
                <a:latin typeface="Arial" panose="020B0604020202020204" pitchFamily="34" charset="0"/>
              </a:rPr>
              <a:t> Bank pre svojich klientov pripravila nálepku </a:t>
            </a:r>
            <a:r>
              <a:rPr lang="sk-SK" b="0" i="0" err="1">
                <a:effectLst/>
                <a:latin typeface="Arial" panose="020B0604020202020204" pitchFamily="34" charset="0"/>
              </a:rPr>
              <a:t>StickAir</a:t>
            </a:r>
            <a:endParaRPr lang="sk-SK">
              <a:latin typeface="Arial" panose="020B0604020202020204" pitchFamily="34" charset="0"/>
            </a:endParaRPr>
          </a:p>
          <a:p>
            <a:r>
              <a:rPr lang="sk-SK" b="0" i="0">
                <a:effectLst/>
                <a:latin typeface="Arial" panose="020B0604020202020204" pitchFamily="34" charset="0"/>
              </a:rPr>
              <a:t>Je vybavená rovnakou technológiou ako bezkontaktné platobné karty. </a:t>
            </a:r>
          </a:p>
          <a:p>
            <a:r>
              <a:rPr lang="sk-SK" b="0" i="0">
                <a:effectLst/>
                <a:latin typeface="Arial" panose="020B0604020202020204" pitchFamily="34" charset="0"/>
              </a:rPr>
              <a:t>Kartičku </a:t>
            </a:r>
            <a:r>
              <a:rPr lang="sk-SK" b="0" i="0" err="1">
                <a:effectLst/>
                <a:latin typeface="Arial" panose="020B0604020202020204" pitchFamily="34" charset="0"/>
              </a:rPr>
              <a:t>StickAir</a:t>
            </a:r>
            <a:r>
              <a:rPr lang="sk-SK" b="0" i="0">
                <a:effectLst/>
                <a:latin typeface="Arial" panose="020B0604020202020204" pitchFamily="34" charset="0"/>
              </a:rPr>
              <a:t> si totiž môžete dobíjať ako kredit na mobile</a:t>
            </a:r>
          </a:p>
          <a:p>
            <a:endParaRPr lang="sk-SK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4FE61F9E-CC50-446E-A7FE-F3A388AF6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962" y="3463668"/>
            <a:ext cx="4221597" cy="2687750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4582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986523-3C7F-4B68-B41A-70C153C03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sk-SK" b="1" dirty="0"/>
              <a:t>Menšie transakcie cez smartfón - </a:t>
            </a:r>
            <a:r>
              <a:rPr lang="sk-SK" b="1" dirty="0" err="1"/>
              <a:t>Viamo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6E9257-9C9A-4B4E-A4FD-F5C08DFC9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b="0" i="0">
                <a:effectLst/>
                <a:latin typeface="Arial" panose="020B0604020202020204" pitchFamily="34" charset="0"/>
              </a:rPr>
              <a:t> Táto služba vám umožní odosielať platby do výšky 50 eur komukoľvek aj bez toho, aby ste poznali číslo jeho účtu. </a:t>
            </a:r>
          </a:p>
          <a:p>
            <a:r>
              <a:rPr lang="sk-SK" b="0" i="0">
                <a:effectLst/>
                <a:latin typeface="Arial" panose="020B0604020202020204" pitchFamily="34" charset="0"/>
              </a:rPr>
              <a:t>Stačí, aby bol zaregistrovaný v systéme </a:t>
            </a:r>
            <a:r>
              <a:rPr lang="sk-SK" b="0" i="0" err="1">
                <a:effectLst/>
                <a:latin typeface="Arial" panose="020B0604020202020204" pitchFamily="34" charset="0"/>
              </a:rPr>
              <a:t>Viamo</a:t>
            </a:r>
            <a:r>
              <a:rPr lang="sk-SK" b="0" i="0">
                <a:effectLst/>
                <a:latin typeface="Arial" panose="020B0604020202020204" pitchFamily="34" charset="0"/>
              </a:rPr>
              <a:t> ako príjemca a ten už sám vie, ktoré bankové konto patrí k jeho telefónnemu číslu</a:t>
            </a:r>
          </a:p>
          <a:p>
            <a:endParaRPr lang="sk-SK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k-SK" b="0" i="0"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ok 3" descr="Modul: VIAMO platby pre PrestaShop / thirty bees">
            <a:extLst>
              <a:ext uri="{FF2B5EF4-FFF2-40B4-BE49-F238E27FC236}">
                <a16:creationId xmlns:a16="http://schemas.microsoft.com/office/drawing/2014/main" id="{F0DF6A3A-2A0D-4A19-AAD1-A1402D61D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9962" y="1929820"/>
            <a:ext cx="4221597" cy="4221597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303323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7" name="Arc 76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7A380E-7544-4AD3-BD7F-34F9813F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r>
              <a:rPr lang="sk-SK" b="1" dirty="0"/>
              <a:t>Internetové platby – Tatra </a:t>
            </a:r>
            <a:r>
              <a:rPr lang="sk-SK" b="1" dirty="0" err="1"/>
              <a:t>Pay</a:t>
            </a:r>
            <a:r>
              <a:rPr lang="sk-SK" b="1" dirty="0"/>
              <a:t>, </a:t>
            </a:r>
            <a:r>
              <a:rPr lang="sk-SK" b="1" dirty="0" err="1"/>
              <a:t>Pay</a:t>
            </a:r>
            <a:r>
              <a:rPr lang="sk-SK" b="1" dirty="0"/>
              <a:t> Pal ...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9A3DAA-41C3-4DF0-8ED0-2E34FE8D1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sk-SK" b="0" i="0">
                <a:effectLst/>
                <a:latin typeface="Arial" panose="020B0604020202020204" pitchFamily="34" charset="0"/>
              </a:rPr>
              <a:t>V e-</a:t>
            </a:r>
            <a:r>
              <a:rPr lang="sk-SK" b="0" i="0" err="1">
                <a:effectLst/>
                <a:latin typeface="Arial" panose="020B0604020202020204" pitchFamily="34" charset="0"/>
              </a:rPr>
              <a:t>shopoch</a:t>
            </a:r>
            <a:r>
              <a:rPr lang="sk-SK" b="0" i="0">
                <a:effectLst/>
                <a:latin typeface="Arial" panose="020B0604020202020204" pitchFamily="34" charset="0"/>
              </a:rPr>
              <a:t> si môžete ako jednu z foriem úhrady nákupu vybrať napríklad </a:t>
            </a:r>
            <a:r>
              <a:rPr lang="sk-SK" b="0" i="0" err="1">
                <a:effectLst/>
                <a:latin typeface="Arial" panose="020B0604020202020204" pitchFamily="34" charset="0"/>
              </a:rPr>
              <a:t>TatraPay</a:t>
            </a:r>
            <a:r>
              <a:rPr lang="sk-SK" b="0" i="0">
                <a:effectLst/>
                <a:latin typeface="Arial" panose="020B0604020202020204" pitchFamily="34" charset="0"/>
              </a:rPr>
              <a:t>, VÚB Platby, Platím cez ČSOB, </a:t>
            </a:r>
            <a:r>
              <a:rPr lang="sk-SK" b="0" i="0" err="1">
                <a:effectLst/>
                <a:latin typeface="Arial" panose="020B0604020202020204" pitchFamily="34" charset="0"/>
              </a:rPr>
              <a:t>sporopay</a:t>
            </a:r>
            <a:r>
              <a:rPr lang="sk-SK" b="0" i="0">
                <a:effectLst/>
                <a:latin typeface="Arial" panose="020B0604020202020204" pitchFamily="34" charset="0"/>
              </a:rPr>
              <a:t>, OTP </a:t>
            </a:r>
            <a:r>
              <a:rPr lang="sk-SK" b="0" i="0" err="1">
                <a:effectLst/>
                <a:latin typeface="Arial" panose="020B0604020202020204" pitchFamily="34" charset="0"/>
              </a:rPr>
              <a:t>pay</a:t>
            </a:r>
            <a:r>
              <a:rPr lang="sk-SK" b="0" i="0">
                <a:effectLst/>
                <a:latin typeface="Arial" panose="020B0604020202020204" pitchFamily="34" charset="0"/>
              </a:rPr>
              <a:t>, </a:t>
            </a:r>
            <a:r>
              <a:rPr lang="sk-SK" b="0" i="0" err="1">
                <a:effectLst/>
                <a:latin typeface="Arial" panose="020B0604020202020204" pitchFamily="34" charset="0"/>
              </a:rPr>
              <a:t>mTRANSFER</a:t>
            </a:r>
            <a:r>
              <a:rPr lang="sk-SK" b="0" i="0">
                <a:effectLst/>
                <a:latin typeface="Arial" panose="020B0604020202020204" pitchFamily="34" charset="0"/>
              </a:rPr>
              <a:t>, </a:t>
            </a:r>
            <a:r>
              <a:rPr lang="sk-SK" b="0" i="0" err="1">
                <a:effectLst/>
                <a:latin typeface="Arial" panose="020B0604020202020204" pitchFamily="34" charset="0"/>
              </a:rPr>
              <a:t>UniPlatba</a:t>
            </a:r>
            <a:r>
              <a:rPr lang="sk-SK" b="0" i="0">
                <a:effectLst/>
                <a:latin typeface="Arial" panose="020B0604020202020204" pitchFamily="34" charset="0"/>
              </a:rPr>
              <a:t>, prípadne medzinárodne uznávaný </a:t>
            </a:r>
            <a:r>
              <a:rPr lang="sk-SK" b="0" i="0" err="1">
                <a:effectLst/>
                <a:latin typeface="Arial" panose="020B0604020202020204" pitchFamily="34" charset="0"/>
              </a:rPr>
              <a:t>PayPal</a:t>
            </a:r>
            <a:r>
              <a:rPr lang="sk-SK" b="0" i="0">
                <a:effectLst/>
                <a:latin typeface="Arial" panose="020B0604020202020204" pitchFamily="34" charset="0"/>
              </a:rPr>
              <a:t> (pre ten však musíte mať zriadený medzinárodný </a:t>
            </a:r>
            <a:r>
              <a:rPr lang="sk-SK" b="0" i="0" err="1">
                <a:effectLst/>
                <a:latin typeface="Arial" panose="020B0604020202020204" pitchFamily="34" charset="0"/>
              </a:rPr>
              <a:t>PayPal</a:t>
            </a:r>
            <a:r>
              <a:rPr lang="sk-SK" b="0" i="0">
                <a:effectLst/>
                <a:latin typeface="Arial" panose="020B0604020202020204" pitchFamily="34" charset="0"/>
              </a:rPr>
              <a:t> účet)</a:t>
            </a:r>
          </a:p>
          <a:p>
            <a:endParaRPr lang="sk-SK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PayPal enables &amp;#39;Checkout with Crypto&amp;#39; feature for merchants - FinanceFeeds">
            <a:extLst>
              <a:ext uri="{FF2B5EF4-FFF2-40B4-BE49-F238E27FC236}">
                <a16:creationId xmlns:a16="http://schemas.microsoft.com/office/drawing/2014/main" id="{856F4E3A-085C-4B59-8049-5730B015F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9962" y="2770776"/>
            <a:ext cx="4221597" cy="3380641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98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557</Words>
  <Application>Microsoft Office PowerPoint</Application>
  <PresentationFormat>Širokouhlá</PresentationFormat>
  <Paragraphs>45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Motív Office</vt:lpstr>
      <vt:lpstr>Moderné spôsoby platenia</vt:lpstr>
      <vt:lpstr>Internet banking</vt:lpstr>
      <vt:lpstr>Internet banking</vt:lpstr>
      <vt:lpstr>Platba kartou</vt:lpstr>
      <vt:lpstr>Platba kartou</vt:lpstr>
      <vt:lpstr>Bezkontaktné platby kartou</vt:lpstr>
      <vt:lpstr>Nálepka StickAir od Unicredit Bank</vt:lpstr>
      <vt:lpstr>Menšie transakcie cez smartfón - Viamo</vt:lpstr>
      <vt:lpstr>Internetové platby – Tatra Pay, Pay Pal ...</vt:lpstr>
      <vt:lpstr>Skutočné platby mobilom NFC</vt:lpstr>
      <vt:lpstr>Tokenizácia</vt:lpstr>
      <vt:lpstr>Platby Wearables</vt:lpstr>
      <vt:lpstr>Instantné platby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Moderné spôsoby platenia</dc:title>
  <dc:creator>Buchtová Alena Ing.</dc:creator>
  <cp:lastModifiedBy>Buchtová Alena Ing.</cp:lastModifiedBy>
  <cp:revision>11</cp:revision>
  <dcterms:created xsi:type="dcterms:W3CDTF">2021-12-18T20:56:50Z</dcterms:created>
  <dcterms:modified xsi:type="dcterms:W3CDTF">2022-01-15T18:29:25Z</dcterms:modified>
</cp:coreProperties>
</file>