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68" r:id="rId4"/>
    <p:sldId id="274" r:id="rId5"/>
    <p:sldId id="260" r:id="rId6"/>
    <p:sldId id="258" r:id="rId7"/>
    <p:sldId id="259" r:id="rId8"/>
    <p:sldId id="261" r:id="rId9"/>
    <p:sldId id="262" r:id="rId10"/>
    <p:sldId id="263" r:id="rId11"/>
    <p:sldId id="264" r:id="rId12"/>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2" autoAdjust="0"/>
    <p:restoredTop sz="94660"/>
  </p:normalViewPr>
  <p:slideViewPr>
    <p:cSldViewPr snapToGrid="0">
      <p:cViewPr varScale="1">
        <p:scale>
          <a:sx n="91" d="100"/>
          <a:sy n="91" d="100"/>
        </p:scale>
        <p:origin x="67" y="1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912629" y="1371600"/>
            <a:ext cx="5935540" cy="2696866"/>
          </a:xfrm>
        </p:spPr>
        <p:txBody>
          <a:bodyPr anchor="t">
            <a:normAutofit/>
          </a:bodyPr>
          <a:lstStyle>
            <a:lvl1pPr algn="l">
              <a:defRPr sz="4000"/>
            </a:lvl1pPr>
          </a:lstStyle>
          <a:p>
            <a:r>
              <a:rPr lang="en-US" dirty="0"/>
              <a:t>Click to edit Master title style</a:t>
            </a:r>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912629" y="4584879"/>
            <a:ext cx="593554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0D4E46AA-1EC0-4433-9956-E798E94A6FB7}" type="datetimeFigureOut">
              <a:rPr lang="en-US" smtClean="0"/>
              <a:t>5/7/2021</a:t>
            </a:fld>
            <a:endParaRPr lang="en-US"/>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546593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0D4E46AA-1EC0-4433-9956-E798E94A6FB7}" type="datetimeFigureOut">
              <a:rPr lang="en-US" smtClean="0"/>
              <a:t>5/7/2021</a:t>
            </a:fld>
            <a:endParaRPr lang="en-US"/>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3603896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198077" y="1401097"/>
            <a:ext cx="2155722" cy="4775865"/>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838200" y="1401097"/>
            <a:ext cx="8232058" cy="477586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0D4E46AA-1EC0-4433-9956-E798E94A6FB7}" type="datetimeFigureOut">
              <a:rPr lang="en-US" smtClean="0"/>
              <a:t>5/7/2021</a:t>
            </a:fld>
            <a:endParaRPr lang="en-US"/>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658520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0D4E46AA-1EC0-4433-9956-E798E94A6FB7}" type="datetimeFigureOut">
              <a:rPr lang="en-US" smtClean="0"/>
              <a:t>5/7/2021</a:t>
            </a:fld>
            <a:endParaRPr lang="en-US"/>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936698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912629" y="1709738"/>
            <a:ext cx="9214884" cy="3159974"/>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912628" y="5018567"/>
            <a:ext cx="7907079" cy="1073889"/>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0D4E46AA-1EC0-4433-9956-E798E94A6FB7}" type="datetimeFigureOut">
              <a:rPr lang="en-US" smtClean="0"/>
              <a:t>5/7/2021</a:t>
            </a:fld>
            <a:endParaRPr lang="en-US"/>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069307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914400" y="2849526"/>
            <a:ext cx="5105400" cy="321047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172200" y="2849526"/>
            <a:ext cx="5105400" cy="321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0D4E46AA-1EC0-4433-9956-E798E94A6FB7}" type="datetimeFigureOut">
              <a:rPr lang="en-US" smtClean="0"/>
              <a:t>5/7/2021</a:t>
            </a:fld>
            <a:endParaRPr lang="en-US"/>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2142225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912628" y="1371599"/>
            <a:ext cx="10442760" cy="93975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912628" y="2311353"/>
            <a:ext cx="5084947"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912628" y="3006725"/>
            <a:ext cx="5084947" cy="31829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172200" y="2311353"/>
            <a:ext cx="5183188"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172200" y="3006725"/>
            <a:ext cx="5183188"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0D4E46AA-1EC0-4433-9956-E798E94A6FB7}" type="datetimeFigureOut">
              <a:rPr lang="en-US" smtClean="0"/>
              <a:t>5/7/2021</a:t>
            </a:fld>
            <a:endParaRPr lang="en-US"/>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135021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0D4E46AA-1EC0-4433-9956-E798E94A6FB7}" type="datetimeFigureOut">
              <a:rPr lang="en-US" smtClean="0"/>
              <a:t>5/7/2021</a:t>
            </a:fld>
            <a:endParaRPr lang="en-US"/>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2317183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0D4E46AA-1EC0-4433-9956-E798E94A6FB7}" type="datetimeFigureOut">
              <a:rPr lang="en-US" smtClean="0"/>
              <a:t>5/7/2021</a:t>
            </a:fld>
            <a:endParaRPr lang="en-US"/>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760898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912628" y="1463038"/>
            <a:ext cx="3859397" cy="1471548"/>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5183188" y="987425"/>
            <a:ext cx="6172200"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0D4E46AA-1EC0-4433-9956-E798E94A6FB7}" type="datetimeFigureOut">
              <a:rPr lang="en-US" smtClean="0"/>
              <a:t>5/7/2021</a:t>
            </a:fld>
            <a:endParaRPr lang="en-US"/>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481446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912628" y="1463038"/>
            <a:ext cx="3859397" cy="1471548"/>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0D4E46AA-1EC0-4433-9956-E798E94A6FB7}" type="datetimeFigureOut">
              <a:rPr lang="en-US" smtClean="0"/>
              <a:t>5/7/2021</a:t>
            </a:fld>
            <a:endParaRPr lang="en-US"/>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078338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914400" y="1371600"/>
            <a:ext cx="10363200" cy="1314443"/>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914399" y="2853369"/>
            <a:ext cx="10363200" cy="308846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912628"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0D4E46AA-1EC0-4433-9956-E798E94A6FB7}" type="datetimeFigureOut">
              <a:rPr lang="en-US" smtClean="0"/>
              <a:pPr/>
              <a:t>5/7/2021</a:t>
            </a:fld>
            <a:endParaRPr lang="en-US" dirty="0"/>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70C38C08-47C7-4847-B0BE-B9D8DEEB3D1B}" type="slidenum">
              <a:rPr lang="en-US" smtClean="0"/>
              <a:pPr/>
              <a:t>‹#›</a:t>
            </a:fld>
            <a:endParaRPr lang="en-US" dirty="0"/>
          </a:p>
        </p:txBody>
      </p:sp>
      <p:cxnSp>
        <p:nvCxnSpPr>
          <p:cNvPr id="7" name="Straight Connector 6">
            <a:extLst>
              <a:ext uri="{FF2B5EF4-FFF2-40B4-BE49-F238E27FC236}">
                <a16:creationId xmlns:a16="http://schemas.microsoft.com/office/drawing/2014/main" id="{F209B62C-3402-4623-9A7C-AA048B56F8C3}"/>
              </a:ext>
            </a:extLst>
          </p:cNvPr>
          <p:cNvCxnSpPr>
            <a:cxnSpLocks/>
          </p:cNvCxnSpPr>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6800501"/>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274320" indent="0" algn="l" defTabSz="914400" rtl="0" eaLnBrk="1" latinLnBrk="0" hangingPunct="1">
        <a:lnSpc>
          <a:spcPct val="120000"/>
        </a:lnSpc>
        <a:spcBef>
          <a:spcPts val="500"/>
        </a:spcBef>
        <a:buSzPct val="87000"/>
        <a:buFontTx/>
        <a:buNone/>
        <a:defRPr sz="1800"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594360" indent="0" algn="l" defTabSz="914400" rtl="0" eaLnBrk="1" latinLnBrk="0" hangingPunct="1">
        <a:lnSpc>
          <a:spcPct val="120000"/>
        </a:lnSpc>
        <a:spcBef>
          <a:spcPts val="500"/>
        </a:spcBef>
        <a:buSzPct val="87000"/>
        <a:buFontTx/>
        <a:buNone/>
        <a:defRPr sz="1400"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urso.gov.sk/?q=node/394" TargetMode="External"/><Relationship Id="rId2" Type="http://schemas.openxmlformats.org/officeDocument/2006/relationships/hyperlink" Target="https://www.soi.sk/sk/alternativne-riesenie-spotrebitelskych-sporov/formular-pre-podanie-navrhu-na-zacatie-ars.soi" TargetMode="External"/><Relationship Id="rId1" Type="http://schemas.openxmlformats.org/officeDocument/2006/relationships/slideLayout" Target="../slideLayouts/slideLayout2.xml"/><Relationship Id="rId4" Type="http://schemas.openxmlformats.org/officeDocument/2006/relationships/hyperlink" Target="https://www.teleoff.gov.sk/riesenie-sporov/"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slov-lex.sk/pravne-predpisy/SK/ZZ/2015/391/20160201" TargetMode="External"/><Relationship Id="rId2" Type="http://schemas.openxmlformats.org/officeDocument/2006/relationships/hyperlink" Target="https://www.slov-lex.sk/pravne-predpisy/SK/ZZ/2007/250/20160201"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hsr.sk/obchod/ochrana-spotrebitela/alternativne-riesenie-spotrebitelskych-sporov-1"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mhsr.sk/uploads/files/5sRBPdE7.pdf" TargetMode="External"/><Relationship Id="rId2" Type="http://schemas.openxmlformats.org/officeDocument/2006/relationships/hyperlink" Target="https://www.mhsr.sk/uploads/files/AuUgjJIq.pdf"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www.mhsr.sk/uploads/files/hqrarM3F.pdf"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mhsr.sk/obchod/ochrana-spotrebitela/alternativne-riesenie-spotrebitelskych-sporov-1/zoznam-subjektov-alternativneho-riesenia-spotrebitelskych-sporov-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AF5AE9-B469-4EE9-B7FB-F886CE6F4D8D}"/>
              </a:ext>
            </a:extLst>
          </p:cNvPr>
          <p:cNvSpPr>
            <a:spLocks noGrp="1"/>
          </p:cNvSpPr>
          <p:nvPr>
            <p:ph type="ctrTitle"/>
          </p:nvPr>
        </p:nvSpPr>
        <p:spPr>
          <a:xfrm>
            <a:off x="650449" y="4559523"/>
            <a:ext cx="10901471" cy="1236440"/>
          </a:xfrm>
          <a:noFill/>
        </p:spPr>
        <p:txBody>
          <a:bodyPr>
            <a:normAutofit fontScale="90000"/>
          </a:bodyPr>
          <a:lstStyle/>
          <a:p>
            <a:r>
              <a:rPr lang="sk-SK" sz="6600" dirty="0"/>
              <a:t>Ako riešiť spor s predávajúcim</a:t>
            </a:r>
          </a:p>
        </p:txBody>
      </p:sp>
      <p:sp>
        <p:nvSpPr>
          <p:cNvPr id="3" name="Podnadpis 2">
            <a:extLst>
              <a:ext uri="{FF2B5EF4-FFF2-40B4-BE49-F238E27FC236}">
                <a16:creationId xmlns:a16="http://schemas.microsoft.com/office/drawing/2014/main" id="{B757F9EA-445C-4684-9AC8-0100CDAA2255}"/>
              </a:ext>
            </a:extLst>
          </p:cNvPr>
          <p:cNvSpPr>
            <a:spLocks noGrp="1"/>
          </p:cNvSpPr>
          <p:nvPr>
            <p:ph type="subTitle" idx="1"/>
          </p:nvPr>
        </p:nvSpPr>
        <p:spPr>
          <a:xfrm>
            <a:off x="650449" y="5795963"/>
            <a:ext cx="10901471" cy="560388"/>
          </a:xfrm>
          <a:noFill/>
        </p:spPr>
        <p:txBody>
          <a:bodyPr>
            <a:normAutofit lnSpcReduction="10000"/>
          </a:bodyPr>
          <a:lstStyle/>
          <a:p>
            <a:r>
              <a:rPr lang="sk-SK" sz="2800" dirty="0"/>
              <a:t>Ing. Michaela Klieštiková</a:t>
            </a:r>
          </a:p>
        </p:txBody>
      </p:sp>
      <p:pic>
        <p:nvPicPr>
          <p:cNvPr id="4" name="Picture 3" descr="Pole bielych kvetov">
            <a:extLst>
              <a:ext uri="{FF2B5EF4-FFF2-40B4-BE49-F238E27FC236}">
                <a16:creationId xmlns:a16="http://schemas.microsoft.com/office/drawing/2014/main" id="{DE200D50-4FA3-4A9B-8AEC-D41D7100A148}"/>
              </a:ext>
            </a:extLst>
          </p:cNvPr>
          <p:cNvPicPr>
            <a:picLocks noChangeAspect="1"/>
          </p:cNvPicPr>
          <p:nvPr/>
        </p:nvPicPr>
        <p:blipFill rotWithShape="1">
          <a:blip r:embed="rId2"/>
          <a:srcRect t="43982" b="3925"/>
          <a:stretch/>
        </p:blipFill>
        <p:spPr>
          <a:xfrm>
            <a:off x="20" y="1"/>
            <a:ext cx="12191979" cy="4239482"/>
          </a:xfrm>
          <a:prstGeom prst="rect">
            <a:avLst/>
          </a:prstGeom>
        </p:spPr>
      </p:pic>
      <p:sp>
        <p:nvSpPr>
          <p:cNvPr id="9" name="Rectangle 8">
            <a:extLst>
              <a:ext uri="{FF2B5EF4-FFF2-40B4-BE49-F238E27FC236}">
                <a16:creationId xmlns:a16="http://schemas.microsoft.com/office/drawing/2014/main" id="{714CEF0E-5843-4407-9EDB-BF7B96FA8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7" y="-1793455"/>
            <a:ext cx="126124" cy="1219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46208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E00BF3-9650-4E5E-83A4-1640153865A8}"/>
              </a:ext>
            </a:extLst>
          </p:cNvPr>
          <p:cNvSpPr>
            <a:spLocks noGrp="1"/>
          </p:cNvSpPr>
          <p:nvPr>
            <p:ph type="title"/>
          </p:nvPr>
        </p:nvSpPr>
        <p:spPr/>
        <p:txBody>
          <a:bodyPr>
            <a:normAutofit fontScale="90000"/>
          </a:bodyPr>
          <a:lstStyle/>
          <a:p>
            <a:r>
              <a:rPr lang="sk-SK" b="1" dirty="0"/>
              <a:t>Akým spôsobom mám podať návrh na začatie alternatívneho riešenia spotrebiteľského sporu?</a:t>
            </a:r>
            <a:endParaRPr lang="sk-SK" dirty="0"/>
          </a:p>
        </p:txBody>
      </p:sp>
      <p:sp>
        <p:nvSpPr>
          <p:cNvPr id="3" name="Zástupný objekt pre obsah 2">
            <a:extLst>
              <a:ext uri="{FF2B5EF4-FFF2-40B4-BE49-F238E27FC236}">
                <a16:creationId xmlns:a16="http://schemas.microsoft.com/office/drawing/2014/main" id="{C83EFA74-E487-4E81-A813-BDBC809A0D8A}"/>
              </a:ext>
            </a:extLst>
          </p:cNvPr>
          <p:cNvSpPr>
            <a:spLocks noGrp="1"/>
          </p:cNvSpPr>
          <p:nvPr>
            <p:ph idx="1"/>
          </p:nvPr>
        </p:nvSpPr>
        <p:spPr/>
        <p:txBody>
          <a:bodyPr/>
          <a:lstStyle/>
          <a:p>
            <a:r>
              <a:rPr lang="sk-SK" dirty="0"/>
              <a:t>Návrh na začatie alternatívneho riešenia spotrebiteľského sporu môžete podať v listinnej podobe, elektronickej podobe alebo ústne do zápisnice, prípadne využite formulár, ktorý nájdete na webovej stránke každého subjektu ARS (napr. </a:t>
            </a:r>
            <a:r>
              <a:rPr lang="sk-SK" dirty="0">
                <a:hlinkClick r:id="rId2"/>
              </a:rPr>
              <a:t>SOI</a:t>
            </a:r>
            <a:r>
              <a:rPr lang="sk-SK" dirty="0"/>
              <a:t>, </a:t>
            </a:r>
            <a:r>
              <a:rPr lang="sk-SK" dirty="0">
                <a:hlinkClick r:id="rId3"/>
              </a:rPr>
              <a:t>URSO</a:t>
            </a:r>
            <a:r>
              <a:rPr lang="sk-SK" dirty="0"/>
              <a:t>, </a:t>
            </a:r>
            <a:r>
              <a:rPr lang="sk-SK" dirty="0">
                <a:hlinkClick r:id="rId4"/>
              </a:rPr>
              <a:t>UREKPS</a:t>
            </a:r>
            <a:r>
              <a:rPr lang="sk-SK" dirty="0"/>
              <a:t>). K návrhu nezabudnite priložiť doklady súvisiace s predmetom sporu, ktoré preukazujú skutočnosti uvedené v návrhu.</a:t>
            </a:r>
          </a:p>
        </p:txBody>
      </p:sp>
    </p:spTree>
    <p:extLst>
      <p:ext uri="{BB962C8B-B14F-4D97-AF65-F5344CB8AC3E}">
        <p14:creationId xmlns:p14="http://schemas.microsoft.com/office/powerpoint/2010/main" val="2813420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3162C9-3BEC-416E-AD55-3CACEB4FA89F}"/>
              </a:ext>
            </a:extLst>
          </p:cNvPr>
          <p:cNvSpPr>
            <a:spLocks noGrp="1"/>
          </p:cNvSpPr>
          <p:nvPr>
            <p:ph type="title"/>
          </p:nvPr>
        </p:nvSpPr>
        <p:spPr/>
        <p:txBody>
          <a:bodyPr>
            <a:normAutofit fontScale="90000"/>
          </a:bodyPr>
          <a:lstStyle/>
          <a:p>
            <a:r>
              <a:rPr lang="sk-SK" b="1" dirty="0"/>
              <a:t>Musí predávajúci so subjektom alternatívneho riešenia spotrebiteľských sporov spolupracovať?</a:t>
            </a:r>
            <a:endParaRPr lang="sk-SK" dirty="0"/>
          </a:p>
        </p:txBody>
      </p:sp>
      <p:sp>
        <p:nvSpPr>
          <p:cNvPr id="3" name="Zástupný objekt pre obsah 2">
            <a:extLst>
              <a:ext uri="{FF2B5EF4-FFF2-40B4-BE49-F238E27FC236}">
                <a16:creationId xmlns:a16="http://schemas.microsoft.com/office/drawing/2014/main" id="{C06161BD-A0A7-48DE-AEB8-2039967D9B49}"/>
              </a:ext>
            </a:extLst>
          </p:cNvPr>
          <p:cNvSpPr>
            <a:spLocks noGrp="1"/>
          </p:cNvSpPr>
          <p:nvPr>
            <p:ph idx="1"/>
          </p:nvPr>
        </p:nvSpPr>
        <p:spPr/>
        <p:txBody>
          <a:bodyPr/>
          <a:lstStyle/>
          <a:p>
            <a:r>
              <a:rPr lang="sk-SK" dirty="0"/>
              <a:t>Povinnosť poskytnúť súčinnosť subjektu ARS do určenej lehoty je jednou zo zákonných povinnosti predávajúcich. Za nesplnenie tejto povinnosti môže orgán dozoru uložiť predávajúcemu pokutu od 500 eur do 10 000 eur. Subjekt ARS je oprávnený  po uložení sankcie zverejniť na dobu najviac 90 dní na svojom webovom sídle obchodné meno a sídlo alebo miesto podnikania tých predávajúcich, ktorí neposkytli subjektu pri riešení sporu súčinnosť, a teda sa alternatívneho riešenia sporu nezúčastnili.</a:t>
            </a:r>
          </a:p>
        </p:txBody>
      </p:sp>
    </p:spTree>
    <p:extLst>
      <p:ext uri="{BB962C8B-B14F-4D97-AF65-F5344CB8AC3E}">
        <p14:creationId xmlns:p14="http://schemas.microsoft.com/office/powerpoint/2010/main" val="2848604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757246-EDAB-424F-8337-987C984D12E3}"/>
              </a:ext>
            </a:extLst>
          </p:cNvPr>
          <p:cNvSpPr>
            <a:spLocks noGrp="1"/>
          </p:cNvSpPr>
          <p:nvPr>
            <p:ph type="title"/>
          </p:nvPr>
        </p:nvSpPr>
        <p:spPr/>
        <p:txBody>
          <a:bodyPr/>
          <a:lstStyle/>
          <a:p>
            <a:r>
              <a:rPr lang="sk-SK" dirty="0"/>
              <a:t>Legislatíva</a:t>
            </a:r>
          </a:p>
        </p:txBody>
      </p:sp>
      <p:sp>
        <p:nvSpPr>
          <p:cNvPr id="3" name="Zástupný objekt pre obsah 2">
            <a:extLst>
              <a:ext uri="{FF2B5EF4-FFF2-40B4-BE49-F238E27FC236}">
                <a16:creationId xmlns:a16="http://schemas.microsoft.com/office/drawing/2014/main" id="{1F05BCFF-B6EB-4B36-940B-658B260C7CD0}"/>
              </a:ext>
            </a:extLst>
          </p:cNvPr>
          <p:cNvSpPr>
            <a:spLocks noGrp="1"/>
          </p:cNvSpPr>
          <p:nvPr>
            <p:ph idx="1"/>
          </p:nvPr>
        </p:nvSpPr>
        <p:spPr/>
        <p:txBody>
          <a:bodyPr/>
          <a:lstStyle/>
          <a:p>
            <a:pPr marL="0" indent="0">
              <a:buNone/>
            </a:pPr>
            <a:r>
              <a:rPr lang="sk-SK" dirty="0">
                <a:hlinkClick r:id="rId2"/>
              </a:rPr>
              <a:t>Zákon č. 250/2007 Z. z. o ochrane spotrebiteľa a o zmene zákona Slovenskej národnej rady č. 372/1990 Zb. o priestupkoch v znení neskorších predpisov </a:t>
            </a:r>
            <a:endParaRPr lang="sk-SK" dirty="0"/>
          </a:p>
          <a:p>
            <a:pPr marL="0" indent="0">
              <a:buNone/>
            </a:pPr>
            <a:endParaRPr lang="sk-SK" dirty="0"/>
          </a:p>
          <a:p>
            <a:pPr marL="0" indent="0">
              <a:buNone/>
            </a:pPr>
            <a:r>
              <a:rPr lang="sk-SK" dirty="0">
                <a:hlinkClick r:id="rId3"/>
              </a:rPr>
              <a:t>Zákon č. 391/2015 Z. z. o alternatívnom riešení spotrebiteľských sporov a o zmene a doplnení niektorých zákonov</a:t>
            </a:r>
            <a:endParaRPr lang="sk-SK" dirty="0"/>
          </a:p>
        </p:txBody>
      </p:sp>
      <p:pic>
        <p:nvPicPr>
          <p:cNvPr id="2050" name="Picture 2" descr="spotrebiteľské spory | Právne Noviny">
            <a:extLst>
              <a:ext uri="{FF2B5EF4-FFF2-40B4-BE49-F238E27FC236}">
                <a16:creationId xmlns:a16="http://schemas.microsoft.com/office/drawing/2014/main" id="{A71478E9-8C66-47D7-AAAD-BB3AC374BCF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78271" y="349250"/>
            <a:ext cx="3497355" cy="2331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5736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lokTextu 2"/>
          <p:cNvSpPr txBox="1"/>
          <p:nvPr/>
        </p:nvSpPr>
        <p:spPr>
          <a:xfrm>
            <a:off x="2135560" y="404664"/>
            <a:ext cx="5544616" cy="415498"/>
          </a:xfrm>
          <a:prstGeom prst="rect">
            <a:avLst/>
          </a:prstGeom>
          <a:noFill/>
        </p:spPr>
        <p:txBody>
          <a:bodyPr wrap="square" rtlCol="0">
            <a:spAutoFit/>
          </a:bodyPr>
          <a:lstStyle/>
          <a:p>
            <a:r>
              <a:rPr lang="sk-SK" sz="2100" b="1" dirty="0">
                <a:solidFill>
                  <a:schemeClr val="bg1"/>
                </a:solidFill>
              </a:rPr>
              <a:t>Ako riešiť spor s predávajúcim?</a:t>
            </a:r>
          </a:p>
        </p:txBody>
      </p:sp>
      <p:sp>
        <p:nvSpPr>
          <p:cNvPr id="4" name="BlokTextu 3"/>
          <p:cNvSpPr txBox="1"/>
          <p:nvPr/>
        </p:nvSpPr>
        <p:spPr>
          <a:xfrm>
            <a:off x="2135560" y="6381329"/>
            <a:ext cx="6120680" cy="276999"/>
          </a:xfrm>
          <a:prstGeom prst="rect">
            <a:avLst/>
          </a:prstGeom>
          <a:noFill/>
        </p:spPr>
        <p:txBody>
          <a:bodyPr wrap="square" rtlCol="0">
            <a:spAutoFit/>
          </a:bodyPr>
          <a:lstStyle/>
          <a:p>
            <a:r>
              <a:rPr lang="sk-SK" sz="1200" dirty="0"/>
              <a:t>Pilotný projekt spotrebiteľského vzdelávania</a:t>
            </a:r>
          </a:p>
        </p:txBody>
      </p:sp>
      <p:sp>
        <p:nvSpPr>
          <p:cNvPr id="7" name="BlokTextu 6"/>
          <p:cNvSpPr txBox="1"/>
          <p:nvPr/>
        </p:nvSpPr>
        <p:spPr>
          <a:xfrm>
            <a:off x="1535902" y="1508728"/>
            <a:ext cx="8208912" cy="4647426"/>
          </a:xfrm>
          <a:prstGeom prst="rect">
            <a:avLst/>
          </a:prstGeom>
          <a:noFill/>
        </p:spPr>
        <p:txBody>
          <a:bodyPr wrap="square" rtlCol="0">
            <a:spAutoFit/>
          </a:bodyPr>
          <a:lstStyle/>
          <a:p>
            <a:pPr marL="342900" indent="-342900">
              <a:buFont typeface="Wingdings" pitchFamily="2" charset="2"/>
              <a:buChar char="Ø"/>
            </a:pPr>
            <a:r>
              <a:rPr lang="sk-SK" sz="2000" b="1" dirty="0">
                <a:solidFill>
                  <a:schemeClr val="tx2"/>
                </a:solidFill>
              </a:rPr>
              <a:t>Žiadosť o nápravu</a:t>
            </a:r>
            <a:r>
              <a:rPr lang="sk-SK" sz="2000" dirty="0"/>
              <a:t> - odpoveď do 30 dní</a:t>
            </a:r>
          </a:p>
          <a:p>
            <a:pPr marL="342900" indent="-342900"/>
            <a:endParaRPr lang="sk-SK" sz="2000" dirty="0"/>
          </a:p>
          <a:p>
            <a:pPr marL="342900" indent="-342900">
              <a:buFont typeface="Wingdings" pitchFamily="2" charset="2"/>
              <a:buChar char="Ø"/>
            </a:pPr>
            <a:r>
              <a:rPr lang="sk-SK" sz="2000" b="1" dirty="0">
                <a:solidFill>
                  <a:schemeClr val="tx2"/>
                </a:solidFill>
              </a:rPr>
              <a:t>Mimosúdne riešenie</a:t>
            </a:r>
            <a:r>
              <a:rPr lang="sk-SK" sz="2000" dirty="0"/>
              <a:t> </a:t>
            </a:r>
          </a:p>
          <a:p>
            <a:pPr marL="800100" lvl="1" indent="-342900">
              <a:buFont typeface="Courier New" pitchFamily="49" charset="0"/>
              <a:buChar char="o"/>
            </a:pPr>
            <a:r>
              <a:rPr lang="sk-SK" sz="2000" b="1" dirty="0"/>
              <a:t>alternatívne riešenie spotrebiteľských sporov </a:t>
            </a:r>
          </a:p>
          <a:p>
            <a:pPr marL="800100" lvl="1" indent="-342900"/>
            <a:r>
              <a:rPr lang="sk-SK" sz="2000" dirty="0"/>
              <a:t>	</a:t>
            </a:r>
            <a:r>
              <a:rPr lang="sk-SK" sz="2000" dirty="0">
                <a:hlinkClick r:id="rId2"/>
              </a:rPr>
              <a:t>http://www.mhsr.sk/obchod/ochrana-spotrebitela/alternativne-riesenie-spotrebitelskych-sporov-1</a:t>
            </a:r>
            <a:r>
              <a:rPr lang="sk-SK" sz="2000" dirty="0"/>
              <a:t> </a:t>
            </a:r>
          </a:p>
          <a:p>
            <a:pPr marL="800100" lvl="1" indent="-342900"/>
            <a:r>
              <a:rPr lang="sk-SK" sz="2000" dirty="0"/>
              <a:t>	</a:t>
            </a:r>
            <a:r>
              <a:rPr lang="sk-SK" dirty="0">
                <a:solidFill>
                  <a:srgbClr val="00B050"/>
                </a:solidFill>
              </a:rPr>
              <a:t>+ povinná súčinnosť predávajúceho, menej formálne, rýchle (do 90 dní), nízke náklady, odôvodnené stanovisko</a:t>
            </a:r>
          </a:p>
          <a:p>
            <a:pPr marL="800100" lvl="1" indent="-342900">
              <a:buFont typeface="Courier New" pitchFamily="49" charset="0"/>
              <a:buChar char="o"/>
            </a:pPr>
            <a:r>
              <a:rPr lang="sk-SK" sz="2000" b="1" dirty="0" err="1"/>
              <a:t>mediácia</a:t>
            </a:r>
            <a:endParaRPr lang="sk-SK" sz="2000" b="1" dirty="0"/>
          </a:p>
          <a:p>
            <a:pPr marL="800100" lvl="1" indent="-342900">
              <a:buFont typeface="Courier New" pitchFamily="49" charset="0"/>
              <a:buChar char="o"/>
            </a:pPr>
            <a:r>
              <a:rPr lang="sk-SK" sz="2000" b="1" dirty="0"/>
              <a:t>spotrebiteľské rozhodcovské konanie</a:t>
            </a:r>
          </a:p>
          <a:p>
            <a:pPr marL="800100" lvl="1" indent="-342900">
              <a:buFont typeface="Courier New" pitchFamily="49" charset="0"/>
              <a:buChar char="o"/>
            </a:pPr>
            <a:r>
              <a:rPr lang="sk-SK" sz="2000" b="1" dirty="0"/>
              <a:t>spotrebiteľské združenia</a:t>
            </a:r>
          </a:p>
          <a:p>
            <a:pPr marL="800100" lvl="1" indent="-342900">
              <a:buFont typeface="Courier New" pitchFamily="49" charset="0"/>
              <a:buChar char="o"/>
            </a:pPr>
            <a:r>
              <a:rPr lang="sk-SK" sz="2000" b="1" dirty="0"/>
              <a:t>ESC</a:t>
            </a:r>
            <a:r>
              <a:rPr lang="sk-SK" sz="2000" dirty="0"/>
              <a:t>...</a:t>
            </a:r>
          </a:p>
          <a:p>
            <a:pPr marL="342900" indent="-342900"/>
            <a:endParaRPr lang="sk-SK" sz="2000" dirty="0"/>
          </a:p>
          <a:p>
            <a:endParaRPr lang="sk-SK" sz="2000" u="sng" dirty="0"/>
          </a:p>
          <a:p>
            <a:endParaRPr lang="sk-SK" sz="2000" dirty="0"/>
          </a:p>
        </p:txBody>
      </p:sp>
      <p:pic>
        <p:nvPicPr>
          <p:cNvPr id="8" name="Obrázok 7" descr="dohoda.png"/>
          <p:cNvPicPr>
            <a:picLocks noChangeAspect="1"/>
          </p:cNvPicPr>
          <p:nvPr/>
        </p:nvPicPr>
        <p:blipFill>
          <a:blip r:embed="rId3" cstate="print"/>
          <a:stretch>
            <a:fillRect/>
          </a:stretch>
        </p:blipFill>
        <p:spPr>
          <a:xfrm>
            <a:off x="7176120" y="4077073"/>
            <a:ext cx="3203848" cy="2135899"/>
          </a:xfrm>
          <a:prstGeom prst="rect">
            <a:avLst/>
          </a:prstGeom>
        </p:spPr>
      </p:pic>
    </p:spTree>
    <p:extLst>
      <p:ext uri="{BB962C8B-B14F-4D97-AF65-F5344CB8AC3E}">
        <p14:creationId xmlns:p14="http://schemas.microsoft.com/office/powerpoint/2010/main" val="169182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ok 7" descr="soi.jpg"/>
          <p:cNvPicPr>
            <a:picLocks noChangeAspect="1"/>
          </p:cNvPicPr>
          <p:nvPr/>
        </p:nvPicPr>
        <p:blipFill>
          <a:blip r:embed="rId2" cstate="print"/>
          <a:srcRect l="29135" t="17929" r="26042" b="14836"/>
          <a:stretch>
            <a:fillRect/>
          </a:stretch>
        </p:blipFill>
        <p:spPr>
          <a:xfrm>
            <a:off x="8112224" y="3248980"/>
            <a:ext cx="1800200" cy="2700300"/>
          </a:xfrm>
          <a:prstGeom prst="rect">
            <a:avLst/>
          </a:prstGeom>
        </p:spPr>
      </p:pic>
      <p:sp>
        <p:nvSpPr>
          <p:cNvPr id="3" name="BlokTextu 2"/>
          <p:cNvSpPr txBox="1"/>
          <p:nvPr/>
        </p:nvSpPr>
        <p:spPr>
          <a:xfrm>
            <a:off x="2135560" y="404664"/>
            <a:ext cx="5544616" cy="415498"/>
          </a:xfrm>
          <a:prstGeom prst="rect">
            <a:avLst/>
          </a:prstGeom>
          <a:noFill/>
        </p:spPr>
        <p:txBody>
          <a:bodyPr wrap="square" rtlCol="0">
            <a:spAutoFit/>
          </a:bodyPr>
          <a:lstStyle/>
          <a:p>
            <a:r>
              <a:rPr lang="sk-SK" sz="2100" b="1" dirty="0">
                <a:solidFill>
                  <a:schemeClr val="bg1"/>
                </a:solidFill>
              </a:rPr>
              <a:t>Ako riešiť spor s predávajúcim?</a:t>
            </a:r>
          </a:p>
        </p:txBody>
      </p:sp>
      <p:sp>
        <p:nvSpPr>
          <p:cNvPr id="4" name="BlokTextu 3"/>
          <p:cNvSpPr txBox="1"/>
          <p:nvPr/>
        </p:nvSpPr>
        <p:spPr>
          <a:xfrm>
            <a:off x="2135560" y="6381329"/>
            <a:ext cx="6120680" cy="276999"/>
          </a:xfrm>
          <a:prstGeom prst="rect">
            <a:avLst/>
          </a:prstGeom>
          <a:noFill/>
        </p:spPr>
        <p:txBody>
          <a:bodyPr wrap="square" rtlCol="0">
            <a:spAutoFit/>
          </a:bodyPr>
          <a:lstStyle/>
          <a:p>
            <a:r>
              <a:rPr lang="sk-SK" sz="1200" dirty="0"/>
              <a:t>Pilotný projekt spotrebiteľského vzdelávania</a:t>
            </a:r>
          </a:p>
        </p:txBody>
      </p:sp>
      <p:sp>
        <p:nvSpPr>
          <p:cNvPr id="7" name="BlokTextu 6"/>
          <p:cNvSpPr txBox="1"/>
          <p:nvPr/>
        </p:nvSpPr>
        <p:spPr>
          <a:xfrm>
            <a:off x="1426845" y="1584809"/>
            <a:ext cx="8268182" cy="4031873"/>
          </a:xfrm>
          <a:prstGeom prst="rect">
            <a:avLst/>
          </a:prstGeom>
          <a:noFill/>
        </p:spPr>
        <p:txBody>
          <a:bodyPr wrap="square" rtlCol="0">
            <a:spAutoFit/>
          </a:bodyPr>
          <a:lstStyle/>
          <a:p>
            <a:pPr marL="342900" indent="-342900">
              <a:buFont typeface="Wingdings" pitchFamily="2" charset="2"/>
              <a:buChar char="Ø"/>
            </a:pPr>
            <a:r>
              <a:rPr lang="sk-SK" sz="2000" b="1" dirty="0">
                <a:solidFill>
                  <a:schemeClr val="tx2"/>
                </a:solidFill>
              </a:rPr>
              <a:t>Súd</a:t>
            </a:r>
            <a:r>
              <a:rPr lang="sk-SK" sz="2000" dirty="0">
                <a:solidFill>
                  <a:schemeClr val="tx2"/>
                </a:solidFill>
              </a:rPr>
              <a:t> </a:t>
            </a:r>
          </a:p>
          <a:p>
            <a:pPr marL="342900" indent="-342900">
              <a:buFont typeface="Wingdings" panose="05000000000000000000" pitchFamily="2" charset="2"/>
              <a:buChar char="ü"/>
            </a:pPr>
            <a:r>
              <a:rPr lang="sk-SK" dirty="0">
                <a:solidFill>
                  <a:srgbClr val="00B050"/>
                </a:solidFill>
              </a:rPr>
              <a:t>oslobodenie od súdneho poplatku, </a:t>
            </a:r>
          </a:p>
          <a:p>
            <a:pPr marL="342900" indent="-342900">
              <a:buFont typeface="Wingdings" panose="05000000000000000000" pitchFamily="2" charset="2"/>
              <a:buChar char="ü"/>
            </a:pPr>
            <a:r>
              <a:rPr lang="sk-SK" dirty="0">
                <a:solidFill>
                  <a:srgbClr val="00B050"/>
                </a:solidFill>
              </a:rPr>
              <a:t>možnosť podať žalobu na súde podľa trvalého bydliska spotrebiteľa</a:t>
            </a:r>
          </a:p>
          <a:p>
            <a:pPr marL="342900" indent="-342900"/>
            <a:r>
              <a:rPr lang="sk-SK" sz="2000" dirty="0">
                <a:solidFill>
                  <a:srgbClr val="00B050"/>
                </a:solidFill>
              </a:rPr>
              <a:t>	</a:t>
            </a:r>
            <a:r>
              <a:rPr lang="sk-SK" sz="2000" i="1" dirty="0"/>
              <a:t>Slovenská advokátska komora, Centrum právnej pomoci, </a:t>
            </a:r>
            <a:br>
              <a:rPr lang="sk-SK" sz="2000" i="1" dirty="0"/>
            </a:br>
            <a:r>
              <a:rPr lang="sk-SK" sz="2000" i="1" dirty="0"/>
              <a:t>spotrebiteľské združenia</a:t>
            </a:r>
          </a:p>
          <a:p>
            <a:pPr marL="342900" indent="-342900"/>
            <a:endParaRPr lang="sk-SK" sz="2000" dirty="0">
              <a:solidFill>
                <a:schemeClr val="tx2"/>
              </a:solidFill>
            </a:endParaRPr>
          </a:p>
          <a:p>
            <a:pPr marL="342900" indent="-342900"/>
            <a:endParaRPr lang="sk-SK" sz="2000" dirty="0">
              <a:solidFill>
                <a:schemeClr val="tx2"/>
              </a:solidFill>
            </a:endParaRPr>
          </a:p>
          <a:p>
            <a:pPr marL="342900" indent="-342900"/>
            <a:endParaRPr lang="sk-SK" sz="2000" dirty="0">
              <a:solidFill>
                <a:schemeClr val="tx2"/>
              </a:solidFill>
            </a:endParaRPr>
          </a:p>
          <a:p>
            <a:pPr marL="342900" indent="-342900">
              <a:buFont typeface="Wingdings" pitchFamily="2" charset="2"/>
              <a:buChar char="Ø"/>
            </a:pPr>
            <a:r>
              <a:rPr lang="sk-SK" sz="2000" dirty="0"/>
              <a:t>Ak predávajúci porušuje svoje zákonné povinnosti, </a:t>
            </a:r>
            <a:br>
              <a:rPr lang="sk-SK" sz="2000" dirty="0"/>
            </a:br>
            <a:r>
              <a:rPr lang="sk-SK" sz="2000" dirty="0"/>
              <a:t>spotrebiteľ má možnosť obrátiť sa na príslušný </a:t>
            </a:r>
            <a:br>
              <a:rPr lang="sk-SK" sz="2000" dirty="0"/>
            </a:br>
            <a:r>
              <a:rPr lang="sk-SK" sz="2000" b="1" dirty="0">
                <a:solidFill>
                  <a:schemeClr val="tx2"/>
                </a:solidFill>
              </a:rPr>
              <a:t>orgán dohľadu</a:t>
            </a:r>
            <a:r>
              <a:rPr lang="sk-SK" sz="2000" dirty="0"/>
              <a:t>, ktorý uloží sankciu.</a:t>
            </a:r>
          </a:p>
          <a:p>
            <a:endParaRPr lang="sk-SK" sz="2000" u="sng" dirty="0"/>
          </a:p>
          <a:p>
            <a:endParaRPr lang="sk-SK" sz="2000" dirty="0"/>
          </a:p>
        </p:txBody>
      </p:sp>
      <p:sp>
        <p:nvSpPr>
          <p:cNvPr id="9" name="BlokTextu 8"/>
          <p:cNvSpPr txBox="1"/>
          <p:nvPr/>
        </p:nvSpPr>
        <p:spPr>
          <a:xfrm>
            <a:off x="8616280" y="3501009"/>
            <a:ext cx="864096" cy="646331"/>
          </a:xfrm>
          <a:prstGeom prst="rect">
            <a:avLst/>
          </a:prstGeom>
          <a:noFill/>
        </p:spPr>
        <p:txBody>
          <a:bodyPr wrap="square" rtlCol="0">
            <a:spAutoFit/>
          </a:bodyPr>
          <a:lstStyle/>
          <a:p>
            <a:r>
              <a:rPr lang="sk-SK" sz="3600" b="1" dirty="0">
                <a:solidFill>
                  <a:srgbClr val="C00000"/>
                </a:solidFill>
              </a:rPr>
              <a:t>  §</a:t>
            </a:r>
          </a:p>
        </p:txBody>
      </p:sp>
    </p:spTree>
    <p:extLst>
      <p:ext uri="{BB962C8B-B14F-4D97-AF65-F5344CB8AC3E}">
        <p14:creationId xmlns:p14="http://schemas.microsoft.com/office/powerpoint/2010/main" val="778941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2A4993-B2D2-4041-9069-276D3B7C06CA}"/>
              </a:ext>
            </a:extLst>
          </p:cNvPr>
          <p:cNvSpPr>
            <a:spLocks noGrp="1"/>
          </p:cNvSpPr>
          <p:nvPr>
            <p:ph type="title"/>
          </p:nvPr>
        </p:nvSpPr>
        <p:spPr/>
        <p:txBody>
          <a:bodyPr>
            <a:normAutofit fontScale="90000"/>
          </a:bodyPr>
          <a:lstStyle/>
          <a:p>
            <a:r>
              <a:rPr lang="sk-SK" b="1" dirty="0"/>
              <a:t>Zoznam subjektov alternatívneho riešenia spotrebiteľských sporov </a:t>
            </a:r>
            <a:br>
              <a:rPr lang="sk-SK" b="1" dirty="0"/>
            </a:br>
            <a:endParaRPr lang="sk-SK" dirty="0"/>
          </a:p>
        </p:txBody>
      </p:sp>
      <p:sp>
        <p:nvSpPr>
          <p:cNvPr id="3" name="Zástupný objekt pre obsah 2">
            <a:extLst>
              <a:ext uri="{FF2B5EF4-FFF2-40B4-BE49-F238E27FC236}">
                <a16:creationId xmlns:a16="http://schemas.microsoft.com/office/drawing/2014/main" id="{DF8A263B-DD49-495C-A3F5-7122759D83EE}"/>
              </a:ext>
            </a:extLst>
          </p:cNvPr>
          <p:cNvSpPr>
            <a:spLocks noGrp="1"/>
          </p:cNvSpPr>
          <p:nvPr>
            <p:ph idx="1"/>
          </p:nvPr>
        </p:nvSpPr>
        <p:spPr/>
        <p:txBody>
          <a:bodyPr/>
          <a:lstStyle/>
          <a:p>
            <a:pPr marL="0" indent="0">
              <a:spcAft>
                <a:spcPts val="0"/>
              </a:spcAft>
              <a:buNone/>
            </a:pPr>
            <a:r>
              <a:rPr lang="sk-SK" dirty="0">
                <a:effectLst/>
                <a:latin typeface="Times New Roman" panose="02020603050405020304" pitchFamily="18" charset="0"/>
                <a:hlinkClick r:id="rId2"/>
              </a:rPr>
              <a:t>Slovenská obchodná inšpekcia</a:t>
            </a:r>
            <a:endParaRPr lang="sk-SK" dirty="0">
              <a:effectLst/>
            </a:endParaRPr>
          </a:p>
          <a:p>
            <a:pPr marL="0" indent="0">
              <a:buNone/>
            </a:pPr>
            <a:r>
              <a:rPr lang="sk-SK" dirty="0">
                <a:effectLst/>
                <a:latin typeface="Times New Roman" panose="02020603050405020304" pitchFamily="18" charset="0"/>
                <a:hlinkClick r:id="rId3"/>
              </a:rPr>
              <a:t>Úrad pre reguláciu sieťových odvetví</a:t>
            </a:r>
            <a:endParaRPr lang="sk-SK" dirty="0">
              <a:effectLst/>
              <a:latin typeface="Times New Roman" panose="02020603050405020304" pitchFamily="18" charset="0"/>
            </a:endParaRPr>
          </a:p>
          <a:p>
            <a:pPr marL="0" indent="0">
              <a:buNone/>
            </a:pPr>
            <a:r>
              <a:rPr lang="sk-SK" u="none" strike="noStrike" dirty="0">
                <a:effectLst/>
                <a:latin typeface="Times New Roman" panose="02020603050405020304" pitchFamily="18" charset="0"/>
                <a:hlinkClick r:id="rId4"/>
              </a:rPr>
              <a:t>Slovenská banková asociácia</a:t>
            </a:r>
            <a:endParaRPr lang="sk-SK" dirty="0">
              <a:latin typeface="Arial" panose="020B0604020202020204" pitchFamily="34" charset="0"/>
            </a:endParaRPr>
          </a:p>
          <a:p>
            <a:pPr marL="0" indent="0">
              <a:buNone/>
            </a:pPr>
            <a:endParaRPr lang="sk-SK" dirty="0"/>
          </a:p>
        </p:txBody>
      </p:sp>
      <p:pic>
        <p:nvPicPr>
          <p:cNvPr id="6" name="Obrázok 5">
            <a:extLst>
              <a:ext uri="{FF2B5EF4-FFF2-40B4-BE49-F238E27FC236}">
                <a16:creationId xmlns:a16="http://schemas.microsoft.com/office/drawing/2014/main" id="{CC1F7799-5FCA-4002-AC31-CD5A0A8D8D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69741" y="2372110"/>
            <a:ext cx="4336116" cy="3613430"/>
          </a:xfrm>
          <a:prstGeom prst="rect">
            <a:avLst/>
          </a:prstGeom>
        </p:spPr>
      </p:pic>
    </p:spTree>
    <p:extLst>
      <p:ext uri="{BB962C8B-B14F-4D97-AF65-F5344CB8AC3E}">
        <p14:creationId xmlns:p14="http://schemas.microsoft.com/office/powerpoint/2010/main" val="826286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E7A361-C94D-4818-909C-6A51CA1F9EE7}"/>
              </a:ext>
            </a:extLst>
          </p:cNvPr>
          <p:cNvSpPr>
            <a:spLocks noGrp="1"/>
          </p:cNvSpPr>
          <p:nvPr>
            <p:ph type="title"/>
          </p:nvPr>
        </p:nvSpPr>
        <p:spPr/>
        <p:txBody>
          <a:bodyPr/>
          <a:lstStyle/>
          <a:p>
            <a:r>
              <a:rPr lang="sk-SK" b="1" dirty="0"/>
              <a:t>Kto rieši spotrebiteľské spory</a:t>
            </a:r>
            <a:br>
              <a:rPr lang="sk-SK" b="1" dirty="0"/>
            </a:br>
            <a:endParaRPr lang="sk-SK" dirty="0"/>
          </a:p>
        </p:txBody>
      </p:sp>
      <p:sp>
        <p:nvSpPr>
          <p:cNvPr id="3" name="Zástupný objekt pre obsah 2">
            <a:extLst>
              <a:ext uri="{FF2B5EF4-FFF2-40B4-BE49-F238E27FC236}">
                <a16:creationId xmlns:a16="http://schemas.microsoft.com/office/drawing/2014/main" id="{BF8B2A60-443C-4E85-870F-AEEEB1E5A291}"/>
              </a:ext>
            </a:extLst>
          </p:cNvPr>
          <p:cNvSpPr>
            <a:spLocks noGrp="1"/>
          </p:cNvSpPr>
          <p:nvPr>
            <p:ph idx="1"/>
          </p:nvPr>
        </p:nvSpPr>
        <p:spPr>
          <a:xfrm>
            <a:off x="914399" y="2234045"/>
            <a:ext cx="10363200" cy="3707784"/>
          </a:xfrm>
        </p:spPr>
        <p:txBody>
          <a:bodyPr>
            <a:normAutofit lnSpcReduction="10000"/>
          </a:bodyPr>
          <a:lstStyle/>
          <a:p>
            <a:pPr algn="just"/>
            <a:r>
              <a:rPr lang="sk-SK" dirty="0">
                <a:effectLst/>
              </a:rPr>
              <a:t>Ak má spotrebiteľ problém s predávajúcim kvôli zakúpenému výrobku a službe, môže sa spotrebiteľ obrátiť na príslušný subjekt ARS, ktorý je zapísaný v </a:t>
            </a:r>
            <a:r>
              <a:rPr lang="sk-SK" dirty="0">
                <a:effectLst/>
                <a:hlinkClick r:id="rId2"/>
              </a:rPr>
              <a:t>zozname</a:t>
            </a:r>
            <a:r>
              <a:rPr lang="sk-SK" dirty="0">
                <a:effectLst/>
              </a:rPr>
              <a:t>. Subjekty riešia spor mimosúdne, proces je menej formálny, pričom však musia dodržať postup upravený v zákone.</a:t>
            </a:r>
          </a:p>
          <a:p>
            <a:pPr algn="just"/>
            <a:r>
              <a:rPr lang="sk-SK" dirty="0">
                <a:effectLst/>
              </a:rPr>
              <a:t>Zákon sa zaviazali dodržiavať práve subjekty zapísané v </a:t>
            </a:r>
            <a:r>
              <a:rPr lang="sk-SK" dirty="0">
                <a:effectLst/>
                <a:hlinkClick r:id="rId2"/>
              </a:rPr>
              <a:t>zozname</a:t>
            </a:r>
            <a:r>
              <a:rPr lang="sk-SK" dirty="0">
                <a:effectLst/>
              </a:rPr>
              <a:t>. Popri týchto „notifikovaných/certifikovaných“ subjektoch zapísaných v zozname však existujú aj iné osoby (fyzické aj právnické), ktoré riešia spotrebiteľské spory alternatívne resp. mimosúdne. Pokiaľ však tieto osoby nie sú zapísané v zozname, nemusia zákon o ARS dodržiavať a zároveň predávajúci nie je povinný takýmto osobám poskytnúť súčinnosť. Z toho dôvodu odporúčame vždy si overiť, či figuruje daná osoba v </a:t>
            </a:r>
            <a:r>
              <a:rPr lang="sk-SK" dirty="0">
                <a:effectLst/>
                <a:hlinkClick r:id="rId2"/>
              </a:rPr>
              <a:t>zozname</a:t>
            </a:r>
            <a:r>
              <a:rPr lang="sk-SK" dirty="0">
                <a:effectLst/>
              </a:rPr>
              <a:t>.</a:t>
            </a:r>
          </a:p>
          <a:p>
            <a:pPr marL="0" indent="0">
              <a:buNone/>
            </a:pPr>
            <a:endParaRPr lang="sk-SK" dirty="0"/>
          </a:p>
        </p:txBody>
      </p:sp>
    </p:spTree>
    <p:extLst>
      <p:ext uri="{BB962C8B-B14F-4D97-AF65-F5344CB8AC3E}">
        <p14:creationId xmlns:p14="http://schemas.microsoft.com/office/powerpoint/2010/main" val="3943533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740230-A063-4316-9650-648CC2034603}"/>
              </a:ext>
            </a:extLst>
          </p:cNvPr>
          <p:cNvSpPr>
            <a:spLocks noGrp="1"/>
          </p:cNvSpPr>
          <p:nvPr>
            <p:ph type="title"/>
          </p:nvPr>
        </p:nvSpPr>
        <p:spPr/>
        <p:txBody>
          <a:bodyPr/>
          <a:lstStyle/>
          <a:p>
            <a:r>
              <a:rPr lang="sk-SK" b="1" dirty="0"/>
              <a:t>Aký je postup pri ARS?</a:t>
            </a:r>
            <a:br>
              <a:rPr lang="sk-SK" b="1" dirty="0"/>
            </a:br>
            <a:endParaRPr lang="sk-SK" dirty="0"/>
          </a:p>
        </p:txBody>
      </p:sp>
      <p:sp>
        <p:nvSpPr>
          <p:cNvPr id="3" name="Zástupný objekt pre obsah 2">
            <a:extLst>
              <a:ext uri="{FF2B5EF4-FFF2-40B4-BE49-F238E27FC236}">
                <a16:creationId xmlns:a16="http://schemas.microsoft.com/office/drawing/2014/main" id="{7FC9AEAE-DBC7-46B4-95F4-BF2A7AEA7A8F}"/>
              </a:ext>
            </a:extLst>
          </p:cNvPr>
          <p:cNvSpPr>
            <a:spLocks noGrp="1"/>
          </p:cNvSpPr>
          <p:nvPr>
            <p:ph idx="1"/>
          </p:nvPr>
        </p:nvSpPr>
        <p:spPr>
          <a:xfrm>
            <a:off x="914399" y="2150918"/>
            <a:ext cx="10363200" cy="3790911"/>
          </a:xfrm>
        </p:spPr>
        <p:txBody>
          <a:bodyPr>
            <a:normAutofit fontScale="85000" lnSpcReduction="10000"/>
          </a:bodyPr>
          <a:lstStyle/>
          <a:p>
            <a:pPr algn="just"/>
            <a:r>
              <a:rPr lang="sk-SK" dirty="0">
                <a:effectLst/>
              </a:rPr>
              <a:t>Pokiaľ spotrebiteľ nie je spokojný s tým, ako mu predávajúci vybavil reklamáciu, alebo sa domnieva, že predávajúci porušil jeho práva, má možnosť obrátiť sa na predávajúceho </a:t>
            </a:r>
            <a:r>
              <a:rPr lang="sk-SK" b="1" dirty="0">
                <a:effectLst/>
              </a:rPr>
              <a:t>so žiadosťou o nápravu</a:t>
            </a:r>
            <a:r>
              <a:rPr lang="sk-SK" dirty="0">
                <a:effectLst/>
              </a:rPr>
              <a:t>. Ak na túto žiadosť predávajúci do 30 dní od dňa odoslania neodpovie alebo na ňu odpovie zamietavo, spotrebiteľ sa môže s návrhom na začatie ARS obrátiť sa príslušný subjekt. </a:t>
            </a:r>
          </a:p>
          <a:p>
            <a:pPr algn="just"/>
            <a:r>
              <a:rPr lang="sk-SK" dirty="0">
                <a:effectLst/>
              </a:rPr>
              <a:t>Subjekt návrh preskúma, aby zistil, či môže začať ARS alebo či </a:t>
            </a:r>
            <a:r>
              <a:rPr lang="sk-SK" b="1" dirty="0">
                <a:effectLst/>
              </a:rPr>
              <a:t>návrh odmietne</a:t>
            </a:r>
            <a:r>
              <a:rPr lang="sk-SK" dirty="0">
                <a:effectLst/>
              </a:rPr>
              <a:t> na základe dôvodov, ktoré má stanovené v pravidlách ARS. O odmietnutí subjekt spotrebiteľa informuje.</a:t>
            </a:r>
          </a:p>
          <a:p>
            <a:pPr algn="just"/>
            <a:r>
              <a:rPr lang="sk-SK" b="1" dirty="0">
                <a:effectLst/>
              </a:rPr>
              <a:t>Po začatí ARS</a:t>
            </a:r>
            <a:r>
              <a:rPr lang="sk-SK" dirty="0">
                <a:effectLst/>
              </a:rPr>
              <a:t> subjekt kontaktuje obe strany sporu a snaží sa spor medzi nimi vyriešiť, a to hľadaním kompromisov tak, aby boli dodržané práva dotknutých osôb. Pri ARS subjekt v záujme čo najrýchlejšieho vyriešenia sporu oslovuje strany sporu najmä elektronicky alebo telefonicky; subjekt by mal ukončiť spor do </a:t>
            </a:r>
            <a:r>
              <a:rPr lang="sk-SK" b="1" dirty="0">
                <a:effectLst/>
              </a:rPr>
              <a:t>90 dní</a:t>
            </a:r>
            <a:r>
              <a:rPr lang="sk-SK" dirty="0">
                <a:effectLst/>
              </a:rPr>
              <a:t> (pri zložitých prípadoch je možné predĺženie lehoty).</a:t>
            </a:r>
          </a:p>
          <a:p>
            <a:pPr marL="0" indent="0">
              <a:buNone/>
            </a:pPr>
            <a:endParaRPr lang="sk-SK" dirty="0"/>
          </a:p>
        </p:txBody>
      </p:sp>
    </p:spTree>
    <p:extLst>
      <p:ext uri="{BB962C8B-B14F-4D97-AF65-F5344CB8AC3E}">
        <p14:creationId xmlns:p14="http://schemas.microsoft.com/office/powerpoint/2010/main" val="3721107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A8F4D2-BF3F-47DE-A38F-AF2955BD4B25}"/>
              </a:ext>
            </a:extLst>
          </p:cNvPr>
          <p:cNvSpPr>
            <a:spLocks noGrp="1"/>
          </p:cNvSpPr>
          <p:nvPr>
            <p:ph type="title"/>
          </p:nvPr>
        </p:nvSpPr>
        <p:spPr/>
        <p:txBody>
          <a:bodyPr/>
          <a:lstStyle/>
          <a:p>
            <a:r>
              <a:rPr lang="sk-SK" b="1" dirty="0"/>
              <a:t>Ako sa ukončuje ARS?</a:t>
            </a:r>
            <a:br>
              <a:rPr lang="sk-SK" b="1" dirty="0"/>
            </a:br>
            <a:endParaRPr lang="sk-SK" dirty="0"/>
          </a:p>
        </p:txBody>
      </p:sp>
      <p:sp>
        <p:nvSpPr>
          <p:cNvPr id="3" name="Zástupný objekt pre obsah 2">
            <a:extLst>
              <a:ext uri="{FF2B5EF4-FFF2-40B4-BE49-F238E27FC236}">
                <a16:creationId xmlns:a16="http://schemas.microsoft.com/office/drawing/2014/main" id="{3EB497F7-E05D-4EC8-863F-5E96342CFAF2}"/>
              </a:ext>
            </a:extLst>
          </p:cNvPr>
          <p:cNvSpPr>
            <a:spLocks noGrp="1"/>
          </p:cNvSpPr>
          <p:nvPr>
            <p:ph idx="1"/>
          </p:nvPr>
        </p:nvSpPr>
        <p:spPr/>
        <p:txBody>
          <a:bodyPr/>
          <a:lstStyle/>
          <a:p>
            <a:pPr algn="just"/>
            <a:r>
              <a:rPr lang="sk-SK" dirty="0">
                <a:effectLst/>
              </a:rPr>
              <a:t>Cieľom ARS je nájsť kompromisné riešenie pre strany sporu a dopomôcť im tak k uzavretiu </a:t>
            </a:r>
            <a:r>
              <a:rPr lang="sk-SK" b="1" dirty="0">
                <a:effectLst/>
              </a:rPr>
              <a:t>súkromnoprávnej dohody</a:t>
            </a:r>
            <a:r>
              <a:rPr lang="sk-SK" dirty="0">
                <a:effectLst/>
              </a:rPr>
              <a:t>.</a:t>
            </a:r>
          </a:p>
          <a:p>
            <a:pPr algn="just"/>
            <a:r>
              <a:rPr lang="sk-SK" dirty="0">
                <a:effectLst/>
              </a:rPr>
              <a:t>Pokiaľ sa však strany sporu nedohodnú, avšak je porušenie práv spotrebiteľa zjavné, subjekt vypracuje pre spotrebiteľa odôvodnené stanovisko, kde mu objasní jeho práva a ktoré mu môže poslúžiť ako podklad na vypracovanie návrhu na začatie súdneho konania.</a:t>
            </a:r>
          </a:p>
          <a:p>
            <a:pPr marL="0" indent="0">
              <a:buNone/>
            </a:pPr>
            <a:endParaRPr lang="sk-SK" dirty="0"/>
          </a:p>
        </p:txBody>
      </p:sp>
    </p:spTree>
    <p:extLst>
      <p:ext uri="{BB962C8B-B14F-4D97-AF65-F5344CB8AC3E}">
        <p14:creationId xmlns:p14="http://schemas.microsoft.com/office/powerpoint/2010/main" val="3631192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AF3055-1770-4981-9C33-7AD90230133D}"/>
              </a:ext>
            </a:extLst>
          </p:cNvPr>
          <p:cNvSpPr>
            <a:spLocks noGrp="1"/>
          </p:cNvSpPr>
          <p:nvPr>
            <p:ph type="title"/>
          </p:nvPr>
        </p:nvSpPr>
        <p:spPr/>
        <p:txBody>
          <a:bodyPr>
            <a:normAutofit/>
          </a:bodyPr>
          <a:lstStyle/>
          <a:p>
            <a:r>
              <a:rPr lang="sk-SK" sz="3600" b="1" dirty="0"/>
              <a:t>Na čo slúži alternatívne riešenie spotrebiteľských sporov?</a:t>
            </a:r>
            <a:endParaRPr lang="sk-SK" sz="3600" dirty="0"/>
          </a:p>
        </p:txBody>
      </p:sp>
      <p:sp>
        <p:nvSpPr>
          <p:cNvPr id="3" name="Zástupný objekt pre obsah 2">
            <a:extLst>
              <a:ext uri="{FF2B5EF4-FFF2-40B4-BE49-F238E27FC236}">
                <a16:creationId xmlns:a16="http://schemas.microsoft.com/office/drawing/2014/main" id="{87EDB619-120B-4BA2-AACF-1C51A95F89AF}"/>
              </a:ext>
            </a:extLst>
          </p:cNvPr>
          <p:cNvSpPr>
            <a:spLocks noGrp="1"/>
          </p:cNvSpPr>
          <p:nvPr>
            <p:ph idx="1"/>
          </p:nvPr>
        </p:nvSpPr>
        <p:spPr/>
        <p:txBody>
          <a:bodyPr/>
          <a:lstStyle/>
          <a:p>
            <a:r>
              <a:rPr lang="sk-SK" dirty="0"/>
              <a:t>Ak nie ste spokojný s vybavením reklamácie alebo predávajúceho podozrievate z porušenia Vašich spotrebiteľských práv, prostredníctvom systému alternatívneho riešenia spotrebiteľských sporov môžete vyriešiť svoj spor s predávajúcim mimosúdnou cestou.</a:t>
            </a:r>
          </a:p>
        </p:txBody>
      </p:sp>
    </p:spTree>
    <p:extLst>
      <p:ext uri="{BB962C8B-B14F-4D97-AF65-F5344CB8AC3E}">
        <p14:creationId xmlns:p14="http://schemas.microsoft.com/office/powerpoint/2010/main" val="1110678435"/>
      </p:ext>
    </p:extLst>
  </p:cSld>
  <p:clrMapOvr>
    <a:masterClrMapping/>
  </p:clrMapOvr>
</p:sld>
</file>

<file path=ppt/theme/theme1.xml><?xml version="1.0" encoding="utf-8"?>
<a:theme xmlns:a="http://schemas.openxmlformats.org/drawingml/2006/main" name="DashVTI">
  <a:themeElements>
    <a:clrScheme name="AnalogousFromDarkSeedLeftStep">
      <a:dk1>
        <a:srgbClr val="000000"/>
      </a:dk1>
      <a:lt1>
        <a:srgbClr val="FFFFFF"/>
      </a:lt1>
      <a:dk2>
        <a:srgbClr val="34371F"/>
      </a:dk2>
      <a:lt2>
        <a:srgbClr val="E8E2E3"/>
      </a:lt2>
      <a:accent1>
        <a:srgbClr val="28B396"/>
      </a:accent1>
      <a:accent2>
        <a:srgbClr val="1DB958"/>
      </a:accent2>
      <a:accent3>
        <a:srgbClr val="2FB82A"/>
      </a:accent3>
      <a:accent4>
        <a:srgbClr val="62B51D"/>
      </a:accent4>
      <a:accent5>
        <a:srgbClr val="97A826"/>
      </a:accent5>
      <a:accent6>
        <a:srgbClr val="C7971F"/>
      </a:accent6>
      <a:hlink>
        <a:srgbClr val="708C2E"/>
      </a:hlink>
      <a:folHlink>
        <a:srgbClr val="7F7F7F"/>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42B0E7C6-1071-483F-A575-9AF7EE1B96AC}" vid="{E18014FF-B132-4F63-9D72-5B85E99D6417}"/>
    </a:ext>
  </a:extLst>
</a:theme>
</file>

<file path=docProps/app.xml><?xml version="1.0" encoding="utf-8"?>
<Properties xmlns="http://schemas.openxmlformats.org/officeDocument/2006/extended-properties" xmlns:vt="http://schemas.openxmlformats.org/officeDocument/2006/docPropsVTypes">
  <TotalTime>55</TotalTime>
  <Words>765</Words>
  <Application>Microsoft Office PowerPoint</Application>
  <PresentationFormat>Širokouhlá</PresentationFormat>
  <Paragraphs>50</Paragraphs>
  <Slides>11</Slides>
  <Notes>0</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11</vt:i4>
      </vt:variant>
    </vt:vector>
  </HeadingPairs>
  <TitlesOfParts>
    <vt:vector size="17" baseType="lpstr">
      <vt:lpstr>Arial</vt:lpstr>
      <vt:lpstr>Courier New</vt:lpstr>
      <vt:lpstr>Grandview Display</vt:lpstr>
      <vt:lpstr>Times New Roman</vt:lpstr>
      <vt:lpstr>Wingdings</vt:lpstr>
      <vt:lpstr>DashVTI</vt:lpstr>
      <vt:lpstr>Ako riešiť spor s predávajúcim</vt:lpstr>
      <vt:lpstr>Legislatíva</vt:lpstr>
      <vt:lpstr>Prezentácia programu PowerPoint</vt:lpstr>
      <vt:lpstr>Prezentácia programu PowerPoint</vt:lpstr>
      <vt:lpstr>Zoznam subjektov alternatívneho riešenia spotrebiteľských sporov  </vt:lpstr>
      <vt:lpstr>Kto rieši spotrebiteľské spory </vt:lpstr>
      <vt:lpstr>Aký je postup pri ARS? </vt:lpstr>
      <vt:lpstr>Ako sa ukončuje ARS? </vt:lpstr>
      <vt:lpstr>Na čo slúži alternatívne riešenie spotrebiteľských sporov?</vt:lpstr>
      <vt:lpstr>Akým spôsobom mám podať návrh na začatie alternatívneho riešenia spotrebiteľského sporu?</vt:lpstr>
      <vt:lpstr>Musí predávajúci so subjektom alternatívneho riešenia spotrebiteľských sporov spolupracovať?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Ako riešiť spor s predávajúcim</dc:title>
  <dc:creator>Klieštiková Michaela Ing.</dc:creator>
  <cp:lastModifiedBy>Klieštiková Michaela Ing.</cp:lastModifiedBy>
  <cp:revision>4</cp:revision>
  <dcterms:created xsi:type="dcterms:W3CDTF">2021-05-06T09:53:55Z</dcterms:created>
  <dcterms:modified xsi:type="dcterms:W3CDTF">2021-05-07T10:14:15Z</dcterms:modified>
</cp:coreProperties>
</file>