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59" r:id="rId7"/>
    <p:sldId id="268" r:id="rId8"/>
    <p:sldId id="260" r:id="rId9"/>
    <p:sldId id="263" r:id="rId10"/>
    <p:sldId id="264" r:id="rId11"/>
    <p:sldId id="266" r:id="rId12"/>
    <p:sldId id="267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CE3172-84CA-40F8-B3A6-2B6BD448BB34}" type="doc">
      <dgm:prSet loTypeId="urn:microsoft.com/office/officeart/2005/8/layout/radial6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sk-SK"/>
        </a:p>
      </dgm:t>
    </dgm:pt>
    <dgm:pt modelId="{07896717-169D-4D32-94AD-3FF6A220917C}">
      <dgm:prSet phldrT="[Text]"/>
      <dgm:spPr/>
      <dgm:t>
        <a:bodyPr/>
        <a:lstStyle/>
        <a:p>
          <a:r>
            <a:rPr lang="hu-HU" b="1" dirty="0" smtClean="0"/>
            <a:t>Anyagcsere folyamatok</a:t>
          </a:r>
          <a:endParaRPr lang="sk-SK" b="1" dirty="0"/>
        </a:p>
      </dgm:t>
    </dgm:pt>
    <dgm:pt modelId="{B05BE1FA-2330-4D95-B806-3E22A31A06B0}" type="parTrans" cxnId="{E248FA16-DCA9-44C6-8925-AE8E8A31FD02}">
      <dgm:prSet/>
      <dgm:spPr/>
      <dgm:t>
        <a:bodyPr/>
        <a:lstStyle/>
        <a:p>
          <a:endParaRPr lang="sk-SK"/>
        </a:p>
      </dgm:t>
    </dgm:pt>
    <dgm:pt modelId="{C5338807-5E09-44A7-8B61-7262E238FEAD}" type="sibTrans" cxnId="{E248FA16-DCA9-44C6-8925-AE8E8A31FD02}">
      <dgm:prSet/>
      <dgm:spPr/>
      <dgm:t>
        <a:bodyPr/>
        <a:lstStyle/>
        <a:p>
          <a:endParaRPr lang="sk-SK"/>
        </a:p>
      </dgm:t>
    </dgm:pt>
    <dgm:pt modelId="{885D87F5-333D-480D-919E-611510B808DE}">
      <dgm:prSet phldrT="[Text]"/>
      <dgm:spPr/>
      <dgm:t>
        <a:bodyPr/>
        <a:lstStyle/>
        <a:p>
          <a:r>
            <a:rPr lang="hu-HU" b="1" dirty="0" smtClean="0"/>
            <a:t>EMÉSZTÉS</a:t>
          </a:r>
        </a:p>
        <a:p>
          <a:r>
            <a:rPr lang="hu-HU" dirty="0" smtClean="0"/>
            <a:t>- széklet</a:t>
          </a:r>
          <a:endParaRPr lang="sk-SK" dirty="0"/>
        </a:p>
      </dgm:t>
    </dgm:pt>
    <dgm:pt modelId="{425D4060-99CC-4804-B52F-01CC1BD8DE58}" type="parTrans" cxnId="{9126DA86-F564-4929-80C6-960650588167}">
      <dgm:prSet/>
      <dgm:spPr/>
      <dgm:t>
        <a:bodyPr/>
        <a:lstStyle/>
        <a:p>
          <a:endParaRPr lang="sk-SK"/>
        </a:p>
      </dgm:t>
    </dgm:pt>
    <dgm:pt modelId="{3664395D-0A20-4DD3-AAF9-D1E17648D0CC}" type="sibTrans" cxnId="{9126DA86-F564-4929-80C6-960650588167}">
      <dgm:prSet/>
      <dgm:spPr/>
      <dgm:t>
        <a:bodyPr/>
        <a:lstStyle/>
        <a:p>
          <a:endParaRPr lang="sk-SK"/>
        </a:p>
      </dgm:t>
    </dgm:pt>
    <dgm:pt modelId="{D4D23C35-645D-40DE-8CEA-51D49FCF7191}">
      <dgm:prSet phldrT="[Text]"/>
      <dgm:spPr/>
      <dgm:t>
        <a:bodyPr/>
        <a:lstStyle/>
        <a:p>
          <a:r>
            <a:rPr lang="hu-HU" b="1" dirty="0" smtClean="0"/>
            <a:t>LÉGZÉS </a:t>
          </a:r>
        </a:p>
        <a:p>
          <a:r>
            <a:rPr lang="hu-HU" dirty="0" smtClean="0"/>
            <a:t>- CO</a:t>
          </a:r>
          <a:r>
            <a:rPr lang="hu-HU" baseline="-25000" dirty="0" smtClean="0"/>
            <a:t>2</a:t>
          </a:r>
          <a:r>
            <a:rPr lang="hu-HU" dirty="0" smtClean="0"/>
            <a:t>, vízgőz</a:t>
          </a:r>
          <a:endParaRPr lang="sk-SK" dirty="0"/>
        </a:p>
      </dgm:t>
    </dgm:pt>
    <dgm:pt modelId="{B9F5CDF7-5ACA-4ADD-B39F-575B060BBA9C}" type="parTrans" cxnId="{7EB3E84D-4003-455C-B77B-E74F78425032}">
      <dgm:prSet/>
      <dgm:spPr/>
      <dgm:t>
        <a:bodyPr/>
        <a:lstStyle/>
        <a:p>
          <a:endParaRPr lang="sk-SK"/>
        </a:p>
      </dgm:t>
    </dgm:pt>
    <dgm:pt modelId="{BA98C72E-40B8-484C-9017-56C18C02F0C7}" type="sibTrans" cxnId="{7EB3E84D-4003-455C-B77B-E74F78425032}">
      <dgm:prSet/>
      <dgm:spPr/>
      <dgm:t>
        <a:bodyPr/>
        <a:lstStyle/>
        <a:p>
          <a:endParaRPr lang="sk-SK"/>
        </a:p>
      </dgm:t>
    </dgm:pt>
    <dgm:pt modelId="{26EBA3BB-6B03-437D-BFEB-D5FB9EEC47A3}">
      <dgm:prSet phldrT="[Text]"/>
      <dgm:spPr/>
      <dgm:t>
        <a:bodyPr/>
        <a:lstStyle/>
        <a:p>
          <a:r>
            <a:rPr lang="hu-HU" b="1" dirty="0" smtClean="0"/>
            <a:t>KIVÁLASZTÁS</a:t>
          </a:r>
        </a:p>
        <a:p>
          <a:r>
            <a:rPr lang="hu-HU" dirty="0" smtClean="0"/>
            <a:t>- vizelet, izzadás</a:t>
          </a:r>
          <a:endParaRPr lang="sk-SK" dirty="0"/>
        </a:p>
      </dgm:t>
    </dgm:pt>
    <dgm:pt modelId="{55129F83-B2AD-4C6D-84A1-FE839515BEF5}" type="parTrans" cxnId="{88EE4552-8AEC-4CB4-A016-FC0F57F986FF}">
      <dgm:prSet/>
      <dgm:spPr/>
      <dgm:t>
        <a:bodyPr/>
        <a:lstStyle/>
        <a:p>
          <a:endParaRPr lang="sk-SK"/>
        </a:p>
      </dgm:t>
    </dgm:pt>
    <dgm:pt modelId="{0A66CE86-FEA0-4A96-9D09-A1A1271B1940}" type="sibTrans" cxnId="{88EE4552-8AEC-4CB4-A016-FC0F57F986FF}">
      <dgm:prSet/>
      <dgm:spPr/>
      <dgm:t>
        <a:bodyPr/>
        <a:lstStyle/>
        <a:p>
          <a:endParaRPr lang="sk-SK"/>
        </a:p>
      </dgm:t>
    </dgm:pt>
    <dgm:pt modelId="{79A9D272-2884-41E2-8D11-B2C1A6E5729D}" type="pres">
      <dgm:prSet presAssocID="{CACE3172-84CA-40F8-B3A6-2B6BD448BB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F14D3DA-A7D1-4B02-A21B-9F56DCBE79CD}" type="pres">
      <dgm:prSet presAssocID="{07896717-169D-4D32-94AD-3FF6A220917C}" presName="centerShape" presStyleLbl="node0" presStyleIdx="0" presStyleCnt="1"/>
      <dgm:spPr/>
      <dgm:t>
        <a:bodyPr/>
        <a:lstStyle/>
        <a:p>
          <a:endParaRPr lang="sk-SK"/>
        </a:p>
      </dgm:t>
    </dgm:pt>
    <dgm:pt modelId="{02C3BF0F-D079-43B8-A2B5-6CE6259020F9}" type="pres">
      <dgm:prSet presAssocID="{885D87F5-333D-480D-919E-611510B808D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36282F4-09E9-4688-8FD7-56A0D7E30C9C}" type="pres">
      <dgm:prSet presAssocID="{885D87F5-333D-480D-919E-611510B808DE}" presName="dummy" presStyleCnt="0"/>
      <dgm:spPr/>
    </dgm:pt>
    <dgm:pt modelId="{6EDA8294-78BF-4556-B13F-16C942C981E3}" type="pres">
      <dgm:prSet presAssocID="{3664395D-0A20-4DD3-AAF9-D1E17648D0CC}" presName="sibTrans" presStyleLbl="sibTrans2D1" presStyleIdx="0" presStyleCnt="3"/>
      <dgm:spPr/>
      <dgm:t>
        <a:bodyPr/>
        <a:lstStyle/>
        <a:p>
          <a:endParaRPr lang="sk-SK"/>
        </a:p>
      </dgm:t>
    </dgm:pt>
    <dgm:pt modelId="{F1C3A7EF-392F-4EB7-B61F-1BC0C288CDEF}" type="pres">
      <dgm:prSet presAssocID="{D4D23C35-645D-40DE-8CEA-51D49FCF719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5994FC0-29B2-465C-8971-7B6D5ECF6C43}" type="pres">
      <dgm:prSet presAssocID="{D4D23C35-645D-40DE-8CEA-51D49FCF7191}" presName="dummy" presStyleCnt="0"/>
      <dgm:spPr/>
    </dgm:pt>
    <dgm:pt modelId="{F054A382-5D8C-4DF3-8B2C-DA630B8CFBF2}" type="pres">
      <dgm:prSet presAssocID="{BA98C72E-40B8-484C-9017-56C18C02F0C7}" presName="sibTrans" presStyleLbl="sibTrans2D1" presStyleIdx="1" presStyleCnt="3"/>
      <dgm:spPr/>
      <dgm:t>
        <a:bodyPr/>
        <a:lstStyle/>
        <a:p>
          <a:endParaRPr lang="sk-SK"/>
        </a:p>
      </dgm:t>
    </dgm:pt>
    <dgm:pt modelId="{179014C0-1179-4E9A-ACBA-AC6E88D22977}" type="pres">
      <dgm:prSet presAssocID="{26EBA3BB-6B03-437D-BFEB-D5FB9EEC47A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BC1AF5B-E863-4CB5-B00B-08976295FB4C}" type="pres">
      <dgm:prSet presAssocID="{26EBA3BB-6B03-437D-BFEB-D5FB9EEC47A3}" presName="dummy" presStyleCnt="0"/>
      <dgm:spPr/>
    </dgm:pt>
    <dgm:pt modelId="{857609AC-40A2-42FE-92E0-A2C3F94EB8C0}" type="pres">
      <dgm:prSet presAssocID="{0A66CE86-FEA0-4A96-9D09-A1A1271B1940}" presName="sibTrans" presStyleLbl="sibTrans2D1" presStyleIdx="2" presStyleCnt="3"/>
      <dgm:spPr/>
      <dgm:t>
        <a:bodyPr/>
        <a:lstStyle/>
        <a:p>
          <a:endParaRPr lang="sk-SK"/>
        </a:p>
      </dgm:t>
    </dgm:pt>
  </dgm:ptLst>
  <dgm:cxnLst>
    <dgm:cxn modelId="{7EB3E84D-4003-455C-B77B-E74F78425032}" srcId="{07896717-169D-4D32-94AD-3FF6A220917C}" destId="{D4D23C35-645D-40DE-8CEA-51D49FCF7191}" srcOrd="1" destOrd="0" parTransId="{B9F5CDF7-5ACA-4ADD-B39F-575B060BBA9C}" sibTransId="{BA98C72E-40B8-484C-9017-56C18C02F0C7}"/>
    <dgm:cxn modelId="{D293F98B-3731-4712-B70F-CC577A42285E}" type="presOf" srcId="{CACE3172-84CA-40F8-B3A6-2B6BD448BB34}" destId="{79A9D272-2884-41E2-8D11-B2C1A6E5729D}" srcOrd="0" destOrd="0" presId="urn:microsoft.com/office/officeart/2005/8/layout/radial6"/>
    <dgm:cxn modelId="{6316EBF0-62A4-4288-9856-85485C5AB529}" type="presOf" srcId="{26EBA3BB-6B03-437D-BFEB-D5FB9EEC47A3}" destId="{179014C0-1179-4E9A-ACBA-AC6E88D22977}" srcOrd="0" destOrd="0" presId="urn:microsoft.com/office/officeart/2005/8/layout/radial6"/>
    <dgm:cxn modelId="{9FDFCEF8-B126-4AE6-B6B8-4A0390D2BA3E}" type="presOf" srcId="{BA98C72E-40B8-484C-9017-56C18C02F0C7}" destId="{F054A382-5D8C-4DF3-8B2C-DA630B8CFBF2}" srcOrd="0" destOrd="0" presId="urn:microsoft.com/office/officeart/2005/8/layout/radial6"/>
    <dgm:cxn modelId="{E248FA16-DCA9-44C6-8925-AE8E8A31FD02}" srcId="{CACE3172-84CA-40F8-B3A6-2B6BD448BB34}" destId="{07896717-169D-4D32-94AD-3FF6A220917C}" srcOrd="0" destOrd="0" parTransId="{B05BE1FA-2330-4D95-B806-3E22A31A06B0}" sibTransId="{C5338807-5E09-44A7-8B61-7262E238FEAD}"/>
    <dgm:cxn modelId="{88EE4552-8AEC-4CB4-A016-FC0F57F986FF}" srcId="{07896717-169D-4D32-94AD-3FF6A220917C}" destId="{26EBA3BB-6B03-437D-BFEB-D5FB9EEC47A3}" srcOrd="2" destOrd="0" parTransId="{55129F83-B2AD-4C6D-84A1-FE839515BEF5}" sibTransId="{0A66CE86-FEA0-4A96-9D09-A1A1271B1940}"/>
    <dgm:cxn modelId="{9126DA86-F564-4929-80C6-960650588167}" srcId="{07896717-169D-4D32-94AD-3FF6A220917C}" destId="{885D87F5-333D-480D-919E-611510B808DE}" srcOrd="0" destOrd="0" parTransId="{425D4060-99CC-4804-B52F-01CC1BD8DE58}" sibTransId="{3664395D-0A20-4DD3-AAF9-D1E17648D0CC}"/>
    <dgm:cxn modelId="{E2DB1A95-3BF6-4659-9FE5-23BD916DCB1F}" type="presOf" srcId="{0A66CE86-FEA0-4A96-9D09-A1A1271B1940}" destId="{857609AC-40A2-42FE-92E0-A2C3F94EB8C0}" srcOrd="0" destOrd="0" presId="urn:microsoft.com/office/officeart/2005/8/layout/radial6"/>
    <dgm:cxn modelId="{39442A50-20C6-4AAF-BA52-4A44D8A70F5A}" type="presOf" srcId="{D4D23C35-645D-40DE-8CEA-51D49FCF7191}" destId="{F1C3A7EF-392F-4EB7-B61F-1BC0C288CDEF}" srcOrd="0" destOrd="0" presId="urn:microsoft.com/office/officeart/2005/8/layout/radial6"/>
    <dgm:cxn modelId="{AEC5549B-9B15-4983-BC36-6F1DF3814339}" type="presOf" srcId="{885D87F5-333D-480D-919E-611510B808DE}" destId="{02C3BF0F-D079-43B8-A2B5-6CE6259020F9}" srcOrd="0" destOrd="0" presId="urn:microsoft.com/office/officeart/2005/8/layout/radial6"/>
    <dgm:cxn modelId="{C478B0E4-DBCF-4C0C-9986-0EA280729E3E}" type="presOf" srcId="{07896717-169D-4D32-94AD-3FF6A220917C}" destId="{8F14D3DA-A7D1-4B02-A21B-9F56DCBE79CD}" srcOrd="0" destOrd="0" presId="urn:microsoft.com/office/officeart/2005/8/layout/radial6"/>
    <dgm:cxn modelId="{1E08691C-E4FB-4A7D-BA05-A5E0E799335B}" type="presOf" srcId="{3664395D-0A20-4DD3-AAF9-D1E17648D0CC}" destId="{6EDA8294-78BF-4556-B13F-16C942C981E3}" srcOrd="0" destOrd="0" presId="urn:microsoft.com/office/officeart/2005/8/layout/radial6"/>
    <dgm:cxn modelId="{2FC94FA4-DF7B-4C56-8612-8E2D436D59B7}" type="presParOf" srcId="{79A9D272-2884-41E2-8D11-B2C1A6E5729D}" destId="{8F14D3DA-A7D1-4B02-A21B-9F56DCBE79CD}" srcOrd="0" destOrd="0" presId="urn:microsoft.com/office/officeart/2005/8/layout/radial6"/>
    <dgm:cxn modelId="{3FEA9825-A2BD-4235-A5A3-6DDC9478B348}" type="presParOf" srcId="{79A9D272-2884-41E2-8D11-B2C1A6E5729D}" destId="{02C3BF0F-D079-43B8-A2B5-6CE6259020F9}" srcOrd="1" destOrd="0" presId="urn:microsoft.com/office/officeart/2005/8/layout/radial6"/>
    <dgm:cxn modelId="{7CE58784-5478-44BF-A247-94D7C1CFAF5A}" type="presParOf" srcId="{79A9D272-2884-41E2-8D11-B2C1A6E5729D}" destId="{636282F4-09E9-4688-8FD7-56A0D7E30C9C}" srcOrd="2" destOrd="0" presId="urn:microsoft.com/office/officeart/2005/8/layout/radial6"/>
    <dgm:cxn modelId="{290A076F-5A3F-4CEA-A2EF-48A628839C3B}" type="presParOf" srcId="{79A9D272-2884-41E2-8D11-B2C1A6E5729D}" destId="{6EDA8294-78BF-4556-B13F-16C942C981E3}" srcOrd="3" destOrd="0" presId="urn:microsoft.com/office/officeart/2005/8/layout/radial6"/>
    <dgm:cxn modelId="{80B6135F-F13E-4B9D-BF89-B490436F47C5}" type="presParOf" srcId="{79A9D272-2884-41E2-8D11-B2C1A6E5729D}" destId="{F1C3A7EF-392F-4EB7-B61F-1BC0C288CDEF}" srcOrd="4" destOrd="0" presId="urn:microsoft.com/office/officeart/2005/8/layout/radial6"/>
    <dgm:cxn modelId="{967D1AD3-0E73-4586-91C4-98A8B5A11BF4}" type="presParOf" srcId="{79A9D272-2884-41E2-8D11-B2C1A6E5729D}" destId="{95994FC0-29B2-465C-8971-7B6D5ECF6C43}" srcOrd="5" destOrd="0" presId="urn:microsoft.com/office/officeart/2005/8/layout/radial6"/>
    <dgm:cxn modelId="{A26A018F-B942-4824-AD11-C063070561CE}" type="presParOf" srcId="{79A9D272-2884-41E2-8D11-B2C1A6E5729D}" destId="{F054A382-5D8C-4DF3-8B2C-DA630B8CFBF2}" srcOrd="6" destOrd="0" presId="urn:microsoft.com/office/officeart/2005/8/layout/radial6"/>
    <dgm:cxn modelId="{F0EF6040-B9C8-4E05-A83F-3808D3BDFC2A}" type="presParOf" srcId="{79A9D272-2884-41E2-8D11-B2C1A6E5729D}" destId="{179014C0-1179-4E9A-ACBA-AC6E88D22977}" srcOrd="7" destOrd="0" presId="urn:microsoft.com/office/officeart/2005/8/layout/radial6"/>
    <dgm:cxn modelId="{8538A5D2-5793-45AC-9EE5-34256E17F4EA}" type="presParOf" srcId="{79A9D272-2884-41E2-8D11-B2C1A6E5729D}" destId="{9BC1AF5B-E863-4CB5-B00B-08976295FB4C}" srcOrd="8" destOrd="0" presId="urn:microsoft.com/office/officeart/2005/8/layout/radial6"/>
    <dgm:cxn modelId="{511B0615-88F9-44DB-8186-0072863E334F}" type="presParOf" srcId="{79A9D272-2884-41E2-8D11-B2C1A6E5729D}" destId="{857609AC-40A2-42FE-92E0-A2C3F94EB8C0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609AC-40A2-42FE-92E0-A2C3F94EB8C0}">
      <dsp:nvSpPr>
        <dsp:cNvPr id="0" name=""/>
        <dsp:cNvSpPr/>
      </dsp:nvSpPr>
      <dsp:spPr>
        <a:xfrm>
          <a:off x="1568328" y="781036"/>
          <a:ext cx="5216271" cy="5216271"/>
        </a:xfrm>
        <a:prstGeom prst="blockArc">
          <a:avLst>
            <a:gd name="adj1" fmla="val 9000000"/>
            <a:gd name="adj2" fmla="val 16200000"/>
            <a:gd name="adj3" fmla="val 4634"/>
          </a:avLst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92000"/>
                <a:satMod val="170000"/>
              </a:schemeClr>
            </a:gs>
            <a:gs pos="15000">
              <a:schemeClr val="accent2">
                <a:hueOff val="-17325818"/>
                <a:satOff val="15657"/>
                <a:lumOff val="176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-17325818"/>
                <a:satOff val="15657"/>
                <a:lumOff val="176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-17325818"/>
                <a:satOff val="15657"/>
                <a:lumOff val="176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54A382-5D8C-4DF3-8B2C-DA630B8CFBF2}">
      <dsp:nvSpPr>
        <dsp:cNvPr id="0" name=""/>
        <dsp:cNvSpPr/>
      </dsp:nvSpPr>
      <dsp:spPr>
        <a:xfrm>
          <a:off x="1568328" y="781036"/>
          <a:ext cx="5216271" cy="5216271"/>
        </a:xfrm>
        <a:prstGeom prst="blockArc">
          <a:avLst>
            <a:gd name="adj1" fmla="val 1800000"/>
            <a:gd name="adj2" fmla="val 9000000"/>
            <a:gd name="adj3" fmla="val 4634"/>
          </a:avLst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92000"/>
                <a:satMod val="170000"/>
              </a:schemeClr>
            </a:gs>
            <a:gs pos="15000">
              <a:schemeClr val="accent2">
                <a:hueOff val="-8662909"/>
                <a:satOff val="7828"/>
                <a:lumOff val="884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-8662909"/>
                <a:satOff val="7828"/>
                <a:lumOff val="884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-8662909"/>
                <a:satOff val="7828"/>
                <a:lumOff val="88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DA8294-78BF-4556-B13F-16C942C981E3}">
      <dsp:nvSpPr>
        <dsp:cNvPr id="0" name=""/>
        <dsp:cNvSpPr/>
      </dsp:nvSpPr>
      <dsp:spPr>
        <a:xfrm>
          <a:off x="1568328" y="781036"/>
          <a:ext cx="5216271" cy="5216271"/>
        </a:xfrm>
        <a:prstGeom prst="blockArc">
          <a:avLst>
            <a:gd name="adj1" fmla="val 16200000"/>
            <a:gd name="adj2" fmla="val 1800000"/>
            <a:gd name="adj3" fmla="val 463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14D3DA-A7D1-4B02-A21B-9F56DCBE79CD}">
      <dsp:nvSpPr>
        <dsp:cNvPr id="0" name=""/>
        <dsp:cNvSpPr/>
      </dsp:nvSpPr>
      <dsp:spPr>
        <a:xfrm>
          <a:off x="2977362" y="2190070"/>
          <a:ext cx="2398203" cy="2398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 smtClean="0"/>
            <a:t>Anyagcsere folyamatok</a:t>
          </a:r>
          <a:endParaRPr lang="sk-SK" sz="2400" b="1" kern="1200" dirty="0"/>
        </a:p>
      </dsp:txBody>
      <dsp:txXfrm>
        <a:off x="3328571" y="2541279"/>
        <a:ext cx="1695785" cy="1695785"/>
      </dsp:txXfrm>
    </dsp:sp>
    <dsp:sp modelId="{02C3BF0F-D079-43B8-A2B5-6CE6259020F9}">
      <dsp:nvSpPr>
        <dsp:cNvPr id="0" name=""/>
        <dsp:cNvSpPr/>
      </dsp:nvSpPr>
      <dsp:spPr>
        <a:xfrm>
          <a:off x="3337092" y="2100"/>
          <a:ext cx="1678742" cy="16787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EMÉSZTÉS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- széklet</a:t>
          </a:r>
          <a:endParaRPr lang="sk-SK" sz="1200" kern="1200" dirty="0"/>
        </a:p>
      </dsp:txBody>
      <dsp:txXfrm>
        <a:off x="3582938" y="247946"/>
        <a:ext cx="1187050" cy="1187050"/>
      </dsp:txXfrm>
    </dsp:sp>
    <dsp:sp modelId="{F1C3A7EF-392F-4EB7-B61F-1BC0C288CDEF}">
      <dsp:nvSpPr>
        <dsp:cNvPr id="0" name=""/>
        <dsp:cNvSpPr/>
      </dsp:nvSpPr>
      <dsp:spPr>
        <a:xfrm>
          <a:off x="5543466" y="3823651"/>
          <a:ext cx="1678742" cy="1678742"/>
        </a:xfrm>
        <a:prstGeom prst="ellipse">
          <a:avLst/>
        </a:prstGeom>
        <a:gradFill rotWithShape="0">
          <a:gsLst>
            <a:gs pos="0">
              <a:schemeClr val="accent2">
                <a:hueOff val="-8662909"/>
                <a:satOff val="7828"/>
                <a:lumOff val="884"/>
                <a:alphaOff val="0"/>
                <a:tint val="92000"/>
                <a:satMod val="170000"/>
              </a:schemeClr>
            </a:gs>
            <a:gs pos="15000">
              <a:schemeClr val="accent2">
                <a:hueOff val="-8662909"/>
                <a:satOff val="7828"/>
                <a:lumOff val="884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-8662909"/>
                <a:satOff val="7828"/>
                <a:lumOff val="884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-8662909"/>
                <a:satOff val="7828"/>
                <a:lumOff val="884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-8662909"/>
                <a:satOff val="7828"/>
                <a:lumOff val="884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LÉGZÉS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- CO</a:t>
          </a:r>
          <a:r>
            <a:rPr lang="hu-HU" sz="1200" kern="1200" baseline="-25000" dirty="0" smtClean="0"/>
            <a:t>2</a:t>
          </a:r>
          <a:r>
            <a:rPr lang="hu-HU" sz="1200" kern="1200" dirty="0" smtClean="0"/>
            <a:t>, vízgőz</a:t>
          </a:r>
          <a:endParaRPr lang="sk-SK" sz="1200" kern="1200" dirty="0"/>
        </a:p>
      </dsp:txBody>
      <dsp:txXfrm>
        <a:off x="5789312" y="4069497"/>
        <a:ext cx="1187050" cy="1187050"/>
      </dsp:txXfrm>
    </dsp:sp>
    <dsp:sp modelId="{179014C0-1179-4E9A-ACBA-AC6E88D22977}">
      <dsp:nvSpPr>
        <dsp:cNvPr id="0" name=""/>
        <dsp:cNvSpPr/>
      </dsp:nvSpPr>
      <dsp:spPr>
        <a:xfrm>
          <a:off x="1130718" y="3823651"/>
          <a:ext cx="1678742" cy="1678742"/>
        </a:xfrm>
        <a:prstGeom prst="ellipse">
          <a:avLst/>
        </a:prstGeom>
        <a:gradFill rotWithShape="0">
          <a:gsLst>
            <a:gs pos="0">
              <a:schemeClr val="accent2">
                <a:hueOff val="-17325818"/>
                <a:satOff val="15657"/>
                <a:lumOff val="1768"/>
                <a:alphaOff val="0"/>
                <a:tint val="92000"/>
                <a:satMod val="170000"/>
              </a:schemeClr>
            </a:gs>
            <a:gs pos="15000">
              <a:schemeClr val="accent2">
                <a:hueOff val="-17325818"/>
                <a:satOff val="15657"/>
                <a:lumOff val="1768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-17325818"/>
                <a:satOff val="15657"/>
                <a:lumOff val="1768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-17325818"/>
                <a:satOff val="15657"/>
                <a:lumOff val="1768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-17325818"/>
                <a:satOff val="15657"/>
                <a:lumOff val="1768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KIVÁLASZTÁS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kern="1200" dirty="0" smtClean="0"/>
            <a:t>- vizelet, izzadás</a:t>
          </a:r>
          <a:endParaRPr lang="sk-SK" sz="1200" kern="1200" dirty="0"/>
        </a:p>
      </dsp:txBody>
      <dsp:txXfrm>
        <a:off x="1376564" y="4069497"/>
        <a:ext cx="1187050" cy="1187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27C30-0FFB-4AA9-8976-3A262CD75C4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5F18B-B02D-4D97-B276-36DC3D877E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66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5F18B-B02D-4D97-B276-36DC3D877E67}" type="slidenum">
              <a:rPr lang="sk-SK" smtClean="0"/>
              <a:t>8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99AF71-05E7-4CE2-BB57-625658502381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F96F07-4FFC-41F7-BD08-27D85936555D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264696" cy="28083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hu-HU" b="1" cap="all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A kiválasztó szervrendszer</a:t>
            </a:r>
            <a:endParaRPr lang="sk-SK" b="1" cap="all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25602" name="Picture 2" descr="http://www.akonaskolu.sk/pictures/obrazky/velke/vylucovacia_sustav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17032"/>
            <a:ext cx="2442693" cy="244269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604" name="Picture 4" descr="http://t0.gstatic.com/images?q=tbn:ANd9GcRRvMYY8WyhMH_T6Onn7X9BjSiRwskXyOlwMLRNEzb70vpJfyCk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356992"/>
            <a:ext cx="3532275" cy="2917346"/>
          </a:xfrm>
          <a:prstGeom prst="rect">
            <a:avLst/>
          </a:prstGeom>
          <a:ln w="127000" cap="rnd">
            <a:solidFill>
              <a:schemeClr val="accent4">
                <a:lumMod val="40000"/>
                <a:lumOff val="6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o-che.szm.com/nefr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60648"/>
            <a:ext cx="7360605" cy="6224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266429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 vizelet tárolására szolgáló,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üreges</a:t>
            </a:r>
            <a:r>
              <a:rPr lang="hu-HU" sz="2800" dirty="0" smtClean="0"/>
              <a:t>,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izmos</a:t>
            </a:r>
            <a:r>
              <a:rPr lang="hu-HU" sz="2800" dirty="0" smtClean="0"/>
              <a:t>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falú</a:t>
            </a:r>
            <a:r>
              <a:rPr lang="hu-HU" sz="2800" dirty="0" smtClean="0"/>
              <a:t> szerv.</a:t>
            </a:r>
          </a:p>
          <a:p>
            <a:r>
              <a:rPr lang="hu-HU" sz="2800" dirty="0" smtClean="0"/>
              <a:t>A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vizeletet</a:t>
            </a:r>
            <a:r>
              <a:rPr lang="hu-HU" sz="2800" dirty="0" smtClean="0"/>
              <a:t>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tárolja</a:t>
            </a:r>
            <a:r>
              <a:rPr lang="hu-HU" sz="2800" dirty="0" smtClean="0"/>
              <a:t>, átlagos vizeletmennyiség negyed liter, de akár a fél litert is elérheti.</a:t>
            </a:r>
          </a:p>
          <a:p>
            <a:r>
              <a:rPr lang="hu-HU" sz="2800" dirty="0" smtClean="0"/>
              <a:t>A felgyülemlett vizelet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vizelési ingert </a:t>
            </a:r>
            <a:r>
              <a:rPr lang="hu-HU" sz="2800" dirty="0" smtClean="0"/>
              <a:t>kelt. </a:t>
            </a:r>
            <a:endParaRPr lang="sk-SK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kiválasztó rendszer felépítése</a:t>
            </a:r>
            <a:endParaRPr kumimoji="0" lang="sk-SK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980728"/>
            <a:ext cx="6336704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hu-HU" sz="54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HÚGYHÓLYAG</a:t>
            </a:r>
            <a:endParaRPr kumimoji="0" lang="sk-SK" sz="4300" b="1" i="0" u="none" strike="noStrike" kern="1200" cap="all" normalizeH="0" baseline="0" noProof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208823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vizelet útjának utolsó szakasza az ürítés előtt. </a:t>
            </a:r>
          </a:p>
          <a:p>
            <a:r>
              <a:rPr lang="hu-HU" sz="2800" dirty="0" smtClean="0"/>
              <a:t>A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nők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u-HU" sz="2800" dirty="0" smtClean="0"/>
              <a:t>húgycsöve kb.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3 cm</a:t>
            </a:r>
            <a:r>
              <a:rPr lang="hu-HU" sz="2800" dirty="0" smtClean="0"/>
              <a:t>, </a:t>
            </a:r>
          </a:p>
          <a:p>
            <a:pPr>
              <a:buNone/>
            </a:pPr>
            <a:r>
              <a:rPr lang="hu-HU" sz="2800" dirty="0" smtClean="0"/>
              <a:t>			a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férfiaké</a:t>
            </a:r>
            <a:r>
              <a:rPr lang="hu-HU" sz="2800" dirty="0" smtClean="0"/>
              <a:t> akár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20 cm</a:t>
            </a:r>
            <a:r>
              <a:rPr lang="hu-HU" sz="2800" dirty="0" smtClean="0"/>
              <a:t> is lehet. 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kiválasztó rendszer felépítése</a:t>
            </a:r>
            <a:endParaRPr kumimoji="0" lang="sk-SK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980728"/>
            <a:ext cx="6336704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lang="hu-HU" sz="54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HÚGYCSŐ</a:t>
            </a:r>
            <a:endParaRPr kumimoji="0" lang="sk-SK" sz="4300" b="1" i="0" u="none" strike="noStrike" kern="1200" cap="all" normalizeH="0" baseline="0" noProof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1403648" y="4509120"/>
            <a:ext cx="7498080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egészségesen</a:t>
            </a:r>
            <a:r>
              <a:rPr kumimoji="0" lang="hu-H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kiválasztott 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vizelet</a:t>
            </a:r>
            <a:r>
              <a:rPr kumimoji="0" lang="hu-H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átlátszó</a:t>
            </a:r>
            <a:r>
              <a:rPr kumimoji="0" lang="hu-H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világossárga</a:t>
            </a:r>
            <a:r>
              <a:rPr kumimoji="0" lang="hu-H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folyadék</a:t>
            </a:r>
            <a:r>
              <a:rPr kumimoji="0" lang="hu-H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amely vizet, valamint szerves és szervetlen anyagokat tartalmaz. </a:t>
            </a:r>
            <a:endParaRPr kumimoji="0" lang="hu-H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patikapedia.hu/media/image/proszt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3384376" cy="3525392"/>
          </a:xfrm>
          <a:prstGeom prst="rect">
            <a:avLst/>
          </a:prstGeom>
          <a:noFill/>
        </p:spPr>
      </p:pic>
      <p:pic>
        <p:nvPicPr>
          <p:cNvPr id="37894" name="Picture 6" descr="http://pctrs.network.hu/clubpicture/5/4/2/_/az_erintett_terulet_542720_632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268760"/>
            <a:ext cx="3736835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kiválasztó rendszer higiéniája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Húgyhólyag rendszeres ürítése </a:t>
            </a:r>
            <a:br>
              <a:rPr lang="hu-HU" dirty="0" smtClean="0"/>
            </a:br>
            <a:r>
              <a:rPr lang="hu-HU" sz="2400" dirty="0" smtClean="0"/>
              <a:t>(folyamatos visszatartás idős korban vizeletmegtartási gondokat – </a:t>
            </a: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inkontinencia</a:t>
            </a:r>
            <a:r>
              <a:rPr lang="hu-HU" sz="2400" dirty="0" smtClean="0"/>
              <a:t> – okozhat)</a:t>
            </a:r>
          </a:p>
          <a:p>
            <a:r>
              <a:rPr lang="hu-HU" dirty="0" smtClean="0"/>
              <a:t>A vesének ártanak a sós, fűszeres ételek</a:t>
            </a:r>
          </a:p>
          <a:p>
            <a:r>
              <a:rPr lang="hu-HU" dirty="0" smtClean="0"/>
              <a:t>A vese megbetegedését okozhatja a deréktáji megfázás is. </a:t>
            </a:r>
          </a:p>
          <a:p>
            <a:endParaRPr lang="hu-HU" sz="2400" dirty="0" smtClean="0"/>
          </a:p>
          <a:p>
            <a:pPr algn="ctr">
              <a:buNone/>
            </a:pPr>
            <a:r>
              <a:rPr lang="hu-HU" sz="2400" dirty="0" smtClean="0"/>
              <a:t>!!! Lehet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smtClean="0"/>
              <a:t>vesével is élni, de állandó kezelést igényelhet!!!</a:t>
            </a:r>
          </a:p>
          <a:p>
            <a:pPr algn="ctr">
              <a:buNone/>
            </a:pPr>
            <a:r>
              <a:rPr lang="hu-HU" sz="2400" dirty="0" smtClean="0"/>
              <a:t>!!! A veseelégtelenségben szenvedők </a:t>
            </a:r>
            <a:br>
              <a:rPr lang="hu-HU" sz="2400" dirty="0" smtClean="0"/>
            </a:br>
            <a:r>
              <a:rPr lang="hu-HU" sz="2400" b="1" dirty="0" smtClean="0">
                <a:solidFill>
                  <a:schemeClr val="accent1">
                    <a:lumMod val="50000"/>
                  </a:schemeClr>
                </a:solidFill>
              </a:rPr>
              <a:t>dialízisre</a:t>
            </a:r>
            <a:r>
              <a:rPr lang="hu-HU" sz="2400" dirty="0" smtClean="0"/>
              <a:t> kell hogy járjanak !!! </a:t>
            </a:r>
            <a:endParaRPr lang="hu-H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234800"/>
          </a:xfrm>
        </p:spPr>
        <p:txBody>
          <a:bodyPr/>
          <a:lstStyle/>
          <a:p>
            <a:r>
              <a:rPr lang="hu-HU" dirty="0" smtClean="0">
                <a:solidFill>
                  <a:schemeClr val="accent2">
                    <a:lumMod val="75000"/>
                  </a:schemeClr>
                </a:solidFill>
              </a:rPr>
              <a:t>KÖSZÖNÖM A FIGYELMET!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0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kiválasztás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9272"/>
          </a:xfrm>
        </p:spPr>
        <p:txBody>
          <a:bodyPr/>
          <a:lstStyle/>
          <a:p>
            <a:r>
              <a:rPr lang="hu-HU" dirty="0" smtClean="0"/>
              <a:t>Az emberi test tömegének több mint felét víz alkotja.  A naponta kb. 2,5 liter folyadékot juttatunk szervezetünkbe, és kb. ugyanennyit ürítünk ki </a:t>
            </a:r>
            <a:r>
              <a:rPr lang="hu-HU" b="1" dirty="0" smtClean="0"/>
              <a:t>vizelet</a:t>
            </a:r>
            <a:r>
              <a:rPr lang="hu-HU" dirty="0" smtClean="0"/>
              <a:t>, </a:t>
            </a:r>
            <a:r>
              <a:rPr lang="hu-HU" b="1" dirty="0" smtClean="0"/>
              <a:t>légzés</a:t>
            </a:r>
            <a:r>
              <a:rPr lang="hu-HU" dirty="0" smtClean="0"/>
              <a:t> és </a:t>
            </a:r>
            <a:r>
              <a:rPr lang="hu-HU" b="1" dirty="0" smtClean="0"/>
              <a:t>izzadás</a:t>
            </a:r>
            <a:r>
              <a:rPr lang="hu-HU" dirty="0" smtClean="0"/>
              <a:t> formájában. 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39552" y="332656"/>
          <a:ext cx="835292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</a:t>
            </a:r>
            <a:r>
              <a:rPr lang="hu-HU" dirty="0" smtClean="0"/>
              <a:t>vizelet</a:t>
            </a:r>
            <a:r>
              <a:rPr lang="hu-HU" dirty="0" smtClean="0"/>
              <a:t>kiválasztó-rendszer </a:t>
            </a:r>
            <a:r>
              <a:rPr lang="hu-HU" dirty="0" smtClean="0"/>
              <a:t>felépítése</a:t>
            </a:r>
            <a:endParaRPr lang="sk-SK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55576" y="692696"/>
            <a:ext cx="7992888" cy="1143000"/>
          </a:xfrm>
          <a:prstGeom prst="rect">
            <a:avLst/>
          </a:prstGeom>
        </p:spPr>
        <p:txBody>
          <a:bodyPr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hu-HU" sz="54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VESE - </a:t>
            </a:r>
            <a:r>
              <a:rPr kumimoji="0" lang="hu-HU" sz="5400" b="1" i="0" u="none" strike="noStrike" kern="1200" cap="all" normalizeH="0" baseline="0" noProof="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obli</a:t>
            </a:r>
            <a:r>
              <a:rPr kumimoji="0" lang="sk-SK" sz="5400" b="1" i="0" u="none" strike="noStrike" kern="1200" cap="all" normalizeH="0" baseline="0" noProof="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čky</a:t>
            </a:r>
            <a:endParaRPr kumimoji="0" lang="sk-SK" sz="4300" b="1" i="0" u="none" strike="noStrike" kern="1200" cap="all" normalizeH="0" baseline="0" noProof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1115616" y="1916832"/>
            <a:ext cx="6912768" cy="446449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Önálló, páros szerv.</a:t>
            </a:r>
          </a:p>
          <a:p>
            <a:r>
              <a:rPr lang="hu-HU" sz="2800" dirty="0" smtClean="0"/>
              <a:t>Az élet szempontjából nélkülözhetetlen. </a:t>
            </a:r>
          </a:p>
          <a:p>
            <a:r>
              <a:rPr lang="hu-HU" sz="2800" dirty="0" smtClean="0"/>
              <a:t>A két vese a hasüreg hátsó részében, a gerincoszlop két oldalán helyezkedik el. </a:t>
            </a:r>
          </a:p>
          <a:p>
            <a:r>
              <a:rPr lang="hu-HU" sz="2800" dirty="0" smtClean="0"/>
              <a:t>Babszem alakú, sötét bordó színű, zsírral borított. </a:t>
            </a:r>
          </a:p>
          <a:p>
            <a:r>
              <a:rPr lang="hu-HU" sz="2800" dirty="0" smtClean="0"/>
              <a:t>Tömege kb. 150 g.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zeged.hu/images/stories/kultura/erdekesseg/ve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4030542" cy="5112568"/>
          </a:xfrm>
          <a:prstGeom prst="rect">
            <a:avLst/>
          </a:prstGeom>
          <a:noFill/>
        </p:spPr>
      </p:pic>
      <p:pic>
        <p:nvPicPr>
          <p:cNvPr id="26628" name="Picture 4" descr="http://m.blog.hu/ko/koczy/image/ve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0648"/>
            <a:ext cx="2536980" cy="3475136"/>
          </a:xfrm>
          <a:prstGeom prst="rect">
            <a:avLst/>
          </a:prstGeom>
          <a:noFill/>
        </p:spPr>
      </p:pic>
      <p:pic>
        <p:nvPicPr>
          <p:cNvPr id="26630" name="Picture 6" descr="http://t3.gstatic.com/images?q=tbn:ANd9GcQGnypirGq32YxvLt5vgkRgGUaC-ffqHbTlyNsshB8WEx1dch1h1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861048"/>
            <a:ext cx="2791197" cy="2791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VESE </a:t>
            </a:r>
            <a:r>
              <a:rPr lang="hu-HU" dirty="0" smtClean="0"/>
              <a:t>– a test tisztítóállomása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1640" y="1447800"/>
            <a:ext cx="7272808" cy="48006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Fenntartja a folyadékegyensúlyt a testben.</a:t>
            </a:r>
          </a:p>
          <a:p>
            <a:r>
              <a:rPr lang="hu-HU" sz="2800" dirty="0" smtClean="0"/>
              <a:t>Gazdálkodik a vízzel és a sókkal.</a:t>
            </a:r>
          </a:p>
          <a:p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Eltávolítja</a:t>
            </a:r>
            <a:r>
              <a:rPr lang="hu-HU" sz="2800" dirty="0" smtClean="0"/>
              <a:t> a testből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hu-HU" sz="2800" dirty="0" smtClean="0"/>
              <a:t>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salakanyagokat</a:t>
            </a:r>
            <a:r>
              <a:rPr lang="hu-HU" sz="2800" dirty="0" smtClean="0"/>
              <a:t>, amelyek a metabolizmus során keletkeznek.</a:t>
            </a:r>
          </a:p>
          <a:p>
            <a:r>
              <a:rPr lang="hu-HU" sz="2800" dirty="0" smtClean="0"/>
              <a:t>Eltávolítja a vízben oldott anyagokat, pl.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gyógyszerek</a:t>
            </a:r>
            <a:r>
              <a:rPr lang="hu-HU" sz="2800" dirty="0" smtClean="0"/>
              <a:t>,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kábítószerek</a:t>
            </a:r>
            <a:r>
              <a:rPr lang="hu-HU" sz="2800" dirty="0" smtClean="0"/>
              <a:t>,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mérgek</a:t>
            </a:r>
            <a:r>
              <a:rPr lang="hu-HU" sz="2800" dirty="0" smtClean="0"/>
              <a:t>. </a:t>
            </a:r>
          </a:p>
          <a:p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Megszűri</a:t>
            </a:r>
            <a:r>
              <a:rPr lang="hu-HU" sz="2800" dirty="0" smtClean="0"/>
              <a:t> és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tisztítja</a:t>
            </a:r>
            <a:r>
              <a:rPr lang="hu-HU" sz="2800" dirty="0" smtClean="0"/>
              <a:t> a vért.</a:t>
            </a:r>
          </a:p>
          <a:p>
            <a:endParaRPr lang="hu-HU" sz="2800" dirty="0" smtClean="0"/>
          </a:p>
          <a:p>
            <a:r>
              <a:rPr lang="hu-HU" sz="2800" dirty="0" smtClean="0"/>
              <a:t>Mindezek után </a:t>
            </a:r>
            <a:r>
              <a:rPr lang="hu-HU" sz="3600" b="1" dirty="0" smtClean="0">
                <a:solidFill>
                  <a:schemeClr val="accent1">
                    <a:lumMod val="50000"/>
                  </a:schemeClr>
                </a:solidFill>
              </a:rPr>
              <a:t>vizeletet</a:t>
            </a:r>
            <a:r>
              <a:rPr lang="hu-HU" sz="3600" dirty="0" smtClean="0"/>
              <a:t> </a:t>
            </a:r>
            <a:r>
              <a:rPr lang="hu-HU" sz="2800" dirty="0" smtClean="0"/>
              <a:t>állít elő. </a:t>
            </a:r>
          </a:p>
          <a:p>
            <a:endParaRPr lang="hu-HU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ermtud.akg.hu/okt/10/embertan/nef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67982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87624" y="260648"/>
            <a:ext cx="7776864" cy="583264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vese nagyszámú apró </a:t>
            </a:r>
            <a:r>
              <a:rPr lang="hu-HU" sz="2800" dirty="0" smtClean="0">
                <a:solidFill>
                  <a:schemeClr val="accent2">
                    <a:lumMod val="75000"/>
                  </a:schemeClr>
                </a:solidFill>
              </a:rPr>
              <a:t>vesetestecskéből, </a:t>
            </a:r>
            <a:r>
              <a:rPr lang="hu-HU" sz="2800" b="1" dirty="0" err="1" smtClean="0">
                <a:solidFill>
                  <a:schemeClr val="accent1">
                    <a:lumMod val="50000"/>
                  </a:schemeClr>
                </a:solidFill>
              </a:rPr>
              <a:t>nefronokból</a:t>
            </a:r>
            <a:r>
              <a:rPr lang="hu-HU" sz="2800" dirty="0" smtClean="0"/>
              <a:t> áll. </a:t>
            </a:r>
          </a:p>
          <a:p>
            <a:r>
              <a:rPr lang="hu-HU" sz="2800" dirty="0" smtClean="0"/>
              <a:t>A vesékben a hajszálerek fala megszűri a vért, és a </a:t>
            </a:r>
            <a:r>
              <a:rPr lang="hu-HU" sz="2800" dirty="0" err="1" smtClean="0"/>
              <a:t>nefronokban</a:t>
            </a:r>
            <a:r>
              <a:rPr lang="hu-HU" sz="2800" dirty="0" smtClean="0"/>
              <a:t> </a:t>
            </a:r>
            <a:r>
              <a:rPr lang="hu-HU" sz="2800" b="1" dirty="0" smtClean="0">
                <a:solidFill>
                  <a:schemeClr val="accent1">
                    <a:lumMod val="50000"/>
                  </a:schemeClr>
                </a:solidFill>
              </a:rPr>
              <a:t>szűrlet</a:t>
            </a:r>
            <a:r>
              <a:rPr lang="hu-HU" sz="2800" dirty="0" smtClean="0"/>
              <a:t> képződik </a:t>
            </a:r>
            <a:br>
              <a:rPr lang="hu-HU" sz="2800" dirty="0" smtClean="0"/>
            </a:br>
            <a:r>
              <a:rPr lang="hu-HU" sz="2800" dirty="0" smtClean="0"/>
              <a:t>			</a:t>
            </a:r>
            <a:r>
              <a:rPr lang="hu-HU" sz="2800" b="1" dirty="0" smtClean="0">
                <a:latin typeface="Amienne" pitchFamily="82" charset="0"/>
              </a:rPr>
              <a:t>(170-180 l / 24h).</a:t>
            </a:r>
          </a:p>
          <a:p>
            <a:r>
              <a:rPr lang="hu-HU" sz="2800" dirty="0" smtClean="0">
                <a:latin typeface="+mj-lt"/>
              </a:rPr>
              <a:t>A szűrlet </a:t>
            </a:r>
            <a:r>
              <a:rPr lang="hu-HU" sz="3600" b="1" dirty="0" smtClean="0">
                <a:latin typeface="Amienne" pitchFamily="82" charset="0"/>
              </a:rPr>
              <a:t>99%</a:t>
            </a:r>
            <a:r>
              <a:rPr lang="hu-HU" sz="2800" dirty="0" smtClean="0">
                <a:latin typeface="+mj-lt"/>
              </a:rPr>
              <a:t> felszívódik, a maradék </a:t>
            </a:r>
            <a:r>
              <a:rPr lang="hu-HU" sz="3600" b="1" dirty="0" smtClean="0">
                <a:latin typeface="Amienne" pitchFamily="82" charset="0"/>
              </a:rPr>
              <a:t>1%-</a:t>
            </a:r>
            <a:r>
              <a:rPr lang="hu-HU" sz="2800" dirty="0" smtClean="0">
                <a:latin typeface="+mj-lt"/>
              </a:rPr>
              <a:t>ból keletkezik a vizelet. </a:t>
            </a:r>
          </a:p>
          <a:p>
            <a:r>
              <a:rPr lang="hu-HU" sz="2800" dirty="0" smtClean="0">
                <a:latin typeface="+mj-lt"/>
              </a:rPr>
              <a:t>A vizelet a húgyvezetéken keresztül távozik a veséből.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2016224"/>
          </a:xfrm>
        </p:spPr>
        <p:txBody>
          <a:bodyPr/>
          <a:lstStyle/>
          <a:p>
            <a:r>
              <a:rPr lang="hu-HU" dirty="0" smtClean="0"/>
              <a:t>Szalmaszál vastagságú csövecskék. </a:t>
            </a:r>
          </a:p>
          <a:p>
            <a:r>
              <a:rPr lang="hu-HU" dirty="0" smtClean="0"/>
              <a:t>Rajtuk keresztül folyik a vizelet a vesékből a húgyhólyagba. </a:t>
            </a:r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kiválasztó rendszer felépítése</a:t>
            </a:r>
            <a:endParaRPr kumimoji="0" lang="sk-SK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980728"/>
            <a:ext cx="7128792" cy="1368152"/>
          </a:xfrm>
          <a:prstGeom prst="rect">
            <a:avLst/>
          </a:prstGeom>
        </p:spPr>
        <p:txBody>
          <a:bodyPr anchor="ctr">
            <a:normAutofit fontScale="92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300" b="1" i="0" u="none" strike="noStrike" kern="1200" cap="all" normalizeH="0" baseline="0" noProof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hu-HU" sz="5400" b="1" i="0" u="none" strike="noStrike" kern="1200" cap="all" normalizeH="0" baseline="0" noProof="0" dirty="0" err="1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HÚGYVEZETÉKek</a:t>
            </a:r>
            <a:endParaRPr kumimoji="0" lang="sk-SK" sz="4300" b="1" i="0" u="none" strike="noStrike" kern="1200" cap="all" normalizeH="0" baseline="0" noProof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263</Words>
  <Application>Microsoft Office PowerPoint</Application>
  <PresentationFormat>Prezentácia na obrazovke (4:3)</PresentationFormat>
  <Paragraphs>53</Paragraphs>
  <Slides>15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Slnovrat</vt:lpstr>
      <vt:lpstr>A kiválasztó szervrendszer</vt:lpstr>
      <vt:lpstr>A kiválasztás</vt:lpstr>
      <vt:lpstr>Prezentácia programu PowerPoint</vt:lpstr>
      <vt:lpstr>A vizeletkiválasztó-rendszer felépítése</vt:lpstr>
      <vt:lpstr>Prezentácia programu PowerPoint</vt:lpstr>
      <vt:lpstr>A VESE – a test tisztítóállomása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A kiválasztó rendszer higiéniája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kiválasztó szervrendszer</dc:title>
  <dc:creator>ZS Lehnice</dc:creator>
  <cp:lastModifiedBy>Admin2S</cp:lastModifiedBy>
  <cp:revision>11</cp:revision>
  <dcterms:created xsi:type="dcterms:W3CDTF">2011-03-21T13:40:54Z</dcterms:created>
  <dcterms:modified xsi:type="dcterms:W3CDTF">2020-05-19T20:55:08Z</dcterms:modified>
</cp:coreProperties>
</file>