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863CB3-00A3-4D42-AB2A-FE60F82E2B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Az ember Felfedezi a rezet és a Bronzot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17704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408A88-A8C6-4046-BC9D-C5646A3C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Változások a vallásban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C0B896F-EEB1-4FC2-B7BA-1F1FE52138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8049" y="1802167"/>
            <a:ext cx="10363826" cy="40837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politeizmus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többistenhit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–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főisten-neki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engedelmeskedett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többi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isten</a:t>
            </a:r>
            <a:endParaRPr lang="sk-SK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sk-SK" b="1" dirty="0" err="1" smtClean="0">
                <a:solidFill>
                  <a:schemeClr val="accent4">
                    <a:lumMod val="75000"/>
                  </a:schemeClr>
                </a:solidFill>
              </a:rPr>
              <a:t>Papok</a:t>
            </a: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k-SK" dirty="0">
                <a:solidFill>
                  <a:schemeClr val="accent4">
                    <a:lumMod val="75000"/>
                  </a:schemeClr>
                </a:solidFill>
              </a:rPr>
              <a:t>–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Közvetítették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isten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akaratát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gondozták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templomokat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átvették</a:t>
            </a:r>
            <a:r>
              <a:rPr lang="sk-SK" dirty="0" smtClean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sk-SK" dirty="0" err="1" smtClean="0">
                <a:solidFill>
                  <a:schemeClr val="accent4">
                    <a:lumMod val="75000"/>
                  </a:schemeClr>
                </a:solidFill>
              </a:rPr>
              <a:t>könyöradományokat</a:t>
            </a:r>
            <a:endParaRPr lang="sk-SK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sk-SK" b="1" dirty="0" err="1" smtClean="0">
                <a:solidFill>
                  <a:srgbClr val="00B050"/>
                </a:solidFill>
              </a:rPr>
              <a:t>Stonehenge</a:t>
            </a:r>
            <a:r>
              <a:rPr lang="sk-SK" b="1" dirty="0" smtClean="0">
                <a:solidFill>
                  <a:srgbClr val="00B050"/>
                </a:solidFill>
              </a:rPr>
              <a:t> – </a:t>
            </a:r>
            <a:r>
              <a:rPr lang="sk-SK" b="1" dirty="0" err="1" smtClean="0">
                <a:solidFill>
                  <a:srgbClr val="00B050"/>
                </a:solidFill>
              </a:rPr>
              <a:t>Megalit</a:t>
            </a:r>
            <a:r>
              <a:rPr lang="sk-SK" b="1" dirty="0" smtClean="0">
                <a:solidFill>
                  <a:srgbClr val="00B050"/>
                </a:solidFill>
              </a:rPr>
              <a:t> –</a:t>
            </a:r>
            <a:r>
              <a:rPr lang="sk-SK" dirty="0" err="1" smtClean="0"/>
              <a:t>nagy</a:t>
            </a:r>
            <a:r>
              <a:rPr lang="sk-SK" dirty="0" smtClean="0"/>
              <a:t> </a:t>
            </a:r>
            <a:r>
              <a:rPr lang="sk-SK" dirty="0" err="1" smtClean="0"/>
              <a:t>kövekből</a:t>
            </a:r>
            <a:r>
              <a:rPr lang="sk-SK" dirty="0" smtClean="0"/>
              <a:t> </a:t>
            </a:r>
            <a:r>
              <a:rPr lang="sk-SK" dirty="0" err="1" smtClean="0"/>
              <a:t>álló</a:t>
            </a:r>
            <a:r>
              <a:rPr lang="sk-SK" dirty="0" smtClean="0"/>
              <a:t> </a:t>
            </a:r>
            <a:r>
              <a:rPr lang="sk-SK" dirty="0" err="1" smtClean="0"/>
              <a:t>építmény</a:t>
            </a:r>
            <a:r>
              <a:rPr lang="sk-SK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hu-HU" dirty="0" smtClean="0"/>
              <a:t> talán vallási szertartásokra vagy időmérésre használták</a:t>
            </a:r>
          </a:p>
          <a:p>
            <a:pPr>
              <a:lnSpc>
                <a:spcPct val="200000"/>
              </a:lnSpc>
            </a:pPr>
            <a:r>
              <a:rPr lang="hu-HU" dirty="0" smtClean="0"/>
              <a:t>Dél-Angliában épült</a:t>
            </a:r>
          </a:p>
          <a:p>
            <a:pPr>
              <a:lnSpc>
                <a:spcPct val="200000"/>
              </a:lnSpc>
            </a:pPr>
            <a:r>
              <a:rPr lang="hu-HU" dirty="0" err="1" smtClean="0"/>
              <a:t>Kr.E</a:t>
            </a:r>
            <a:r>
              <a:rPr lang="hu-HU" dirty="0" smtClean="0"/>
              <a:t>. 3000 körül  kezdték építeni</a:t>
            </a:r>
            <a:endParaRPr lang="sk-SK" dirty="0" smtClean="0"/>
          </a:p>
          <a:p>
            <a:pPr>
              <a:lnSpc>
                <a:spcPct val="200000"/>
              </a:lnSpc>
            </a:pPr>
            <a:endParaRPr lang="sk-SK" dirty="0"/>
          </a:p>
        </p:txBody>
      </p:sp>
      <p:pic>
        <p:nvPicPr>
          <p:cNvPr id="1026" name="Picture 2" descr="Stonehenge - HISTORY">
            <a:extLst>
              <a:ext uri="{FF2B5EF4-FFF2-40B4-BE49-F238E27FC236}">
                <a16:creationId xmlns:a16="http://schemas.microsoft.com/office/drawing/2014/main" xmlns="" id="{6622B5A2-7104-48AA-AF1E-FDDAAC93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7459" y="4222812"/>
            <a:ext cx="4084541" cy="26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886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A47FF6-633C-4923-ADE6-FD74E04F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Leletek a Bronzkorból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94CF229-FF40-4542-B125-BAF9ABDC0D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5558" y="1866615"/>
            <a:ext cx="10363826" cy="3424107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sk-SK" b="1" dirty="0" err="1" smtClean="0">
                <a:solidFill>
                  <a:srgbClr val="00B050"/>
                </a:solidFill>
              </a:rPr>
              <a:t>Cseke</a:t>
            </a:r>
            <a:r>
              <a:rPr lang="sk-SK" b="1" dirty="0" smtClean="0">
                <a:solidFill>
                  <a:srgbClr val="00B050"/>
                </a:solidFill>
              </a:rPr>
              <a:t> /Čaka/</a:t>
            </a:r>
            <a:r>
              <a:rPr lang="sk-SK" b="1" dirty="0" smtClean="0">
                <a:solidFill>
                  <a:srgbClr val="00B050"/>
                </a:solidFill>
              </a:rPr>
              <a:t> </a:t>
            </a:r>
            <a:r>
              <a:rPr lang="sk-SK" dirty="0"/>
              <a:t>– </a:t>
            </a:r>
            <a:r>
              <a:rPr lang="sk-SK" dirty="0" err="1" smtClean="0"/>
              <a:t>brozkori</a:t>
            </a:r>
            <a:r>
              <a:rPr lang="sk-SK" dirty="0" smtClean="0"/>
              <a:t> </a:t>
            </a:r>
            <a:r>
              <a:rPr lang="sk-SK" dirty="0" err="1" smtClean="0"/>
              <a:t>harcos</a:t>
            </a:r>
            <a:r>
              <a:rPr lang="sk-SK" dirty="0" smtClean="0"/>
              <a:t> </a:t>
            </a:r>
            <a:r>
              <a:rPr lang="hu-HU" dirty="0" smtClean="0"/>
              <a:t>fegyverzetének maradványait találták meg</a:t>
            </a:r>
            <a:endParaRPr lang="sk-SK" dirty="0"/>
          </a:p>
          <a:p>
            <a:pPr>
              <a:lnSpc>
                <a:spcPct val="250000"/>
              </a:lnSpc>
            </a:pPr>
            <a:r>
              <a:rPr lang="sk-SK" b="1" dirty="0" err="1" smtClean="0">
                <a:solidFill>
                  <a:srgbClr val="FF0000"/>
                </a:solidFill>
              </a:rPr>
              <a:t>Alsó</a:t>
            </a:r>
            <a:r>
              <a:rPr lang="sk-SK" b="1" dirty="0" err="1" smtClean="0">
                <a:solidFill>
                  <a:srgbClr val="FF0000"/>
                </a:solidFill>
              </a:rPr>
              <a:t>mislye</a:t>
            </a:r>
            <a:r>
              <a:rPr lang="sk-SK" b="1" dirty="0" smtClean="0">
                <a:solidFill>
                  <a:srgbClr val="FF0000"/>
                </a:solidFill>
              </a:rPr>
              <a:t> /</a:t>
            </a:r>
            <a:r>
              <a:rPr lang="sk-SK" b="1" dirty="0" smtClean="0">
                <a:solidFill>
                  <a:srgbClr val="FF0000"/>
                </a:solidFill>
              </a:rPr>
              <a:t>Nižná </a:t>
            </a:r>
            <a:r>
              <a:rPr lang="sk-SK" b="1" dirty="0" err="1" smtClean="0">
                <a:solidFill>
                  <a:srgbClr val="FF0000"/>
                </a:solidFill>
              </a:rPr>
              <a:t>myšľa</a:t>
            </a:r>
            <a:r>
              <a:rPr lang="sk-SK" b="1" dirty="0" smtClean="0">
                <a:solidFill>
                  <a:srgbClr val="FF0000"/>
                </a:solidFill>
              </a:rPr>
              <a:t>/ </a:t>
            </a:r>
            <a:r>
              <a:rPr lang="sk-SK" dirty="0"/>
              <a:t>– </a:t>
            </a:r>
            <a:r>
              <a:rPr lang="sk-SK" dirty="0" err="1" smtClean="0"/>
              <a:t>Bronzkori</a:t>
            </a:r>
            <a:r>
              <a:rPr lang="sk-SK" dirty="0" smtClean="0"/>
              <a:t> </a:t>
            </a:r>
            <a:r>
              <a:rPr lang="sk-SK" dirty="0" err="1" smtClean="0"/>
              <a:t>megerősített</a:t>
            </a:r>
            <a:r>
              <a:rPr lang="sk-SK" dirty="0" smtClean="0"/>
              <a:t> </a:t>
            </a:r>
            <a:r>
              <a:rPr lang="sk-SK" dirty="0" err="1" smtClean="0"/>
              <a:t>település</a:t>
            </a:r>
            <a:r>
              <a:rPr lang="sk-SK" dirty="0" smtClean="0"/>
              <a:t>, </a:t>
            </a:r>
            <a:r>
              <a:rPr lang="sk-SK" dirty="0" err="1" smtClean="0"/>
              <a:t>agyagból</a:t>
            </a:r>
            <a:r>
              <a:rPr lang="sk-SK" dirty="0" smtClean="0"/>
              <a:t> </a:t>
            </a:r>
            <a:r>
              <a:rPr lang="sk-SK" dirty="0" err="1" smtClean="0"/>
              <a:t>készült</a:t>
            </a:r>
            <a:r>
              <a:rPr lang="sk-SK" dirty="0" smtClean="0"/>
              <a:t> </a:t>
            </a:r>
            <a:r>
              <a:rPr lang="sk-SK" dirty="0" err="1" smtClean="0"/>
              <a:t>kis</a:t>
            </a:r>
            <a:r>
              <a:rPr lang="sk-SK" dirty="0" smtClean="0"/>
              <a:t> </a:t>
            </a:r>
            <a:r>
              <a:rPr lang="sk-SK" dirty="0" err="1" smtClean="0"/>
              <a:t>kocsi</a:t>
            </a:r>
            <a:endParaRPr lang="sk-SK" dirty="0"/>
          </a:p>
          <a:p>
            <a:pPr>
              <a:lnSpc>
                <a:spcPct val="250000"/>
              </a:lnSpc>
            </a:pPr>
            <a:r>
              <a:rPr lang="sk-SK" b="1" dirty="0"/>
              <a:t>Myšia hôrka </a:t>
            </a:r>
            <a:r>
              <a:rPr lang="sk-SK" dirty="0"/>
              <a:t>– </a:t>
            </a:r>
            <a:r>
              <a:rPr lang="sk-SK" dirty="0" err="1" smtClean="0"/>
              <a:t>Bronzkori</a:t>
            </a:r>
            <a:r>
              <a:rPr lang="sk-SK" dirty="0" smtClean="0"/>
              <a:t> </a:t>
            </a:r>
            <a:r>
              <a:rPr lang="sk-SK" dirty="0" err="1" smtClean="0"/>
              <a:t>település</a:t>
            </a:r>
            <a:r>
              <a:rPr lang="sk-SK" dirty="0" smtClean="0"/>
              <a:t> </a:t>
            </a:r>
            <a:r>
              <a:rPr lang="sk-SK" dirty="0" err="1" smtClean="0"/>
              <a:t>kövezett</a:t>
            </a:r>
            <a:r>
              <a:rPr lang="sk-SK" dirty="0" smtClean="0"/>
              <a:t> </a:t>
            </a:r>
            <a:r>
              <a:rPr lang="sk-SK" dirty="0" err="1" smtClean="0"/>
              <a:t>utcákkal</a:t>
            </a:r>
            <a:r>
              <a:rPr lang="sk-SK" dirty="0" smtClean="0"/>
              <a:t>, </a:t>
            </a:r>
            <a:r>
              <a:rPr lang="sk-SK" dirty="0" err="1" smtClean="0"/>
              <a:t>fellegvárral</a:t>
            </a:r>
            <a:endParaRPr lang="sk-S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0D4A7DE-0174-449B-9AF5-0312A7CA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8306" y="1"/>
            <a:ext cx="1903693" cy="55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becné myšľanské múzeum - VUCKE">
            <a:extLst>
              <a:ext uri="{FF2B5EF4-FFF2-40B4-BE49-F238E27FC236}">
                <a16:creationId xmlns:a16="http://schemas.microsoft.com/office/drawing/2014/main" xmlns="" id="{1B436F1C-1724-4A36-8680-4C61CC7C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8534" cy="20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ratení ľudia „pramesta“ na Myšej hôrke a múry blúdiace v čase">
            <a:extLst>
              <a:ext uri="{FF2B5EF4-FFF2-40B4-BE49-F238E27FC236}">
                <a16:creationId xmlns:a16="http://schemas.microsoft.com/office/drawing/2014/main" xmlns="" id="{FE77BADF-07B2-45C8-9D8C-022DE5FE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627" y="5216245"/>
            <a:ext cx="3691678" cy="1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yšia Hôrka - rekonštrukcia">
            <a:extLst>
              <a:ext uri="{FF2B5EF4-FFF2-40B4-BE49-F238E27FC236}">
                <a16:creationId xmlns:a16="http://schemas.microsoft.com/office/drawing/2014/main" xmlns="" id="{42B434E0-DF94-4EB2-B909-9FCD7EED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3438" y="5209174"/>
            <a:ext cx="2260038" cy="15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552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619564-52DA-4407-A741-BB43293F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Találkozás a fémekkel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0159A92-437C-4C2D-9562-4BC3546AD7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sk-SK" sz="3200" dirty="0" err="1" smtClean="0"/>
              <a:t>Első</a:t>
            </a:r>
            <a:r>
              <a:rPr lang="sk-SK" sz="3200" dirty="0" smtClean="0"/>
              <a:t> </a:t>
            </a:r>
            <a:r>
              <a:rPr lang="sk-SK" sz="3200" dirty="0" err="1" smtClean="0"/>
              <a:t>fémek</a:t>
            </a:r>
            <a:r>
              <a:rPr lang="sk-SK" sz="3200" dirty="0" smtClean="0"/>
              <a:t>: </a:t>
            </a:r>
            <a:r>
              <a:rPr lang="sk-SK" sz="3200" dirty="0" err="1" smtClean="0"/>
              <a:t>Arany</a:t>
            </a:r>
            <a:r>
              <a:rPr lang="sk-SK" sz="3200" dirty="0" smtClean="0"/>
              <a:t>, </a:t>
            </a:r>
            <a:r>
              <a:rPr lang="sk-SK" sz="3200" dirty="0" err="1" smtClean="0"/>
              <a:t>ezüst</a:t>
            </a:r>
            <a:r>
              <a:rPr lang="sk-SK" sz="3200" dirty="0" smtClean="0"/>
              <a:t>, </a:t>
            </a:r>
            <a:r>
              <a:rPr lang="sk-SK" sz="3200" dirty="0" err="1" smtClean="0"/>
              <a:t>réz</a:t>
            </a:r>
            <a:r>
              <a:rPr lang="sk-SK" sz="3200" dirty="0" smtClean="0"/>
              <a:t> , </a:t>
            </a:r>
            <a:r>
              <a:rPr lang="sk-SK" sz="3200" dirty="0" err="1" smtClean="0"/>
              <a:t>később</a:t>
            </a:r>
            <a:r>
              <a:rPr lang="sk-SK" sz="3200" dirty="0" smtClean="0"/>
              <a:t> a bronz</a:t>
            </a:r>
            <a:endParaRPr lang="sk-SK" sz="3200" dirty="0"/>
          </a:p>
          <a:p>
            <a:pPr>
              <a:lnSpc>
                <a:spcPct val="250000"/>
              </a:lnSpc>
            </a:pPr>
            <a:r>
              <a:rPr lang="hu-HU" sz="3200" dirty="0" smtClean="0"/>
              <a:t>Fém munkaeszközöket készített belőlük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xmlns="" val="199249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29BE63-2A7F-463B-81DD-7F68E7F0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A korszak időtartama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1689202-2042-48CA-A19A-5C4AB38907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sk-SK" sz="2800" dirty="0" err="1" smtClean="0"/>
              <a:t>Rézkor</a:t>
            </a:r>
            <a:r>
              <a:rPr lang="sk-SK" sz="2800" dirty="0" smtClean="0"/>
              <a:t> </a:t>
            </a:r>
            <a:r>
              <a:rPr lang="sk-SK" sz="2800" dirty="0" smtClean="0"/>
              <a:t> </a:t>
            </a:r>
            <a:r>
              <a:rPr lang="sk-SK" sz="2800" dirty="0"/>
              <a:t>= </a:t>
            </a:r>
            <a:r>
              <a:rPr lang="sk-SK" sz="2800" dirty="0" err="1"/>
              <a:t>eneolit</a:t>
            </a:r>
            <a:r>
              <a:rPr lang="sk-SK" sz="2800" dirty="0"/>
              <a:t>, </a:t>
            </a:r>
            <a:r>
              <a:rPr lang="sk-SK" sz="2800" dirty="0" err="1"/>
              <a:t>chalkolit</a:t>
            </a:r>
            <a:r>
              <a:rPr lang="sk-SK" sz="2800" dirty="0"/>
              <a:t>		</a:t>
            </a:r>
            <a:r>
              <a:rPr lang="sk-SK" sz="2800" dirty="0" smtClean="0"/>
              <a:t>      </a:t>
            </a:r>
            <a:r>
              <a:rPr lang="sk-SK" sz="2800" dirty="0" err="1" smtClean="0"/>
              <a:t>Kr.E</a:t>
            </a:r>
            <a:r>
              <a:rPr lang="sk-SK" sz="2800" dirty="0" smtClean="0"/>
              <a:t>.  3500-2000 </a:t>
            </a:r>
            <a:endParaRPr lang="sk-SK" sz="2800" dirty="0"/>
          </a:p>
          <a:p>
            <a:pPr>
              <a:lnSpc>
                <a:spcPct val="250000"/>
              </a:lnSpc>
            </a:pPr>
            <a:r>
              <a:rPr lang="sk-SK" sz="2800" dirty="0" err="1" smtClean="0"/>
              <a:t>Bronzkor</a:t>
            </a:r>
            <a:r>
              <a:rPr lang="sk-SK" sz="2800" dirty="0"/>
              <a:t>					</a:t>
            </a:r>
            <a:r>
              <a:rPr lang="sk-SK" sz="2800" dirty="0" smtClean="0"/>
              <a:t>      Kr. E. 2000-800 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xmlns="" val="170094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42D8AE-370F-4AD7-829F-C39AD08D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Rézkor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62CF7DE-BA40-44E0-A643-8257148247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 smtClean="0"/>
              <a:t>Akkor</a:t>
            </a:r>
            <a:r>
              <a:rPr lang="sk-SK" dirty="0" smtClean="0"/>
              <a:t> </a:t>
            </a:r>
            <a:r>
              <a:rPr lang="sk-SK" dirty="0" err="1" smtClean="0"/>
              <a:t>kezdődött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, </a:t>
            </a:r>
            <a:r>
              <a:rPr lang="sk-SK" dirty="0" err="1" smtClean="0"/>
              <a:t>mikor</a:t>
            </a:r>
            <a:r>
              <a:rPr lang="sk-SK" dirty="0" smtClean="0"/>
              <a:t> </a:t>
            </a:r>
            <a:r>
              <a:rPr lang="sk-SK" dirty="0" err="1" smtClean="0"/>
              <a:t>az</a:t>
            </a:r>
            <a:r>
              <a:rPr lang="sk-SK" dirty="0" smtClean="0"/>
              <a:t> </a:t>
            </a:r>
            <a:r>
              <a:rPr lang="sk-SK" dirty="0" err="1" smtClean="0"/>
              <a:t>ember</a:t>
            </a:r>
            <a:r>
              <a:rPr lang="sk-SK" dirty="0" smtClean="0"/>
              <a:t> </a:t>
            </a:r>
            <a:r>
              <a:rPr lang="sk-SK" dirty="0" err="1" smtClean="0"/>
              <a:t>elkészítette</a:t>
            </a:r>
            <a:r>
              <a:rPr lang="sk-SK" dirty="0" smtClean="0"/>
              <a:t> </a:t>
            </a:r>
            <a:r>
              <a:rPr lang="sk-SK" dirty="0" err="1" smtClean="0"/>
              <a:t>az</a:t>
            </a:r>
            <a:r>
              <a:rPr lang="sk-SK" dirty="0" smtClean="0"/>
              <a:t> </a:t>
            </a:r>
            <a:r>
              <a:rPr lang="sk-SK" dirty="0" err="1" smtClean="0"/>
              <a:t>első</a:t>
            </a:r>
            <a:r>
              <a:rPr lang="sk-SK" dirty="0" smtClean="0"/>
              <a:t> </a:t>
            </a:r>
            <a:r>
              <a:rPr lang="sk-SK" dirty="0" err="1" smtClean="0"/>
              <a:t>réz</a:t>
            </a:r>
            <a:r>
              <a:rPr lang="sk-SK" dirty="0" smtClean="0"/>
              <a:t> </a:t>
            </a:r>
            <a:r>
              <a:rPr lang="sk-SK" dirty="0" err="1" smtClean="0"/>
              <a:t>munkaeszközét</a:t>
            </a:r>
            <a:endParaRPr lang="sk-SK" dirty="0" smtClean="0"/>
          </a:p>
          <a:p>
            <a:r>
              <a:rPr lang="hu-HU" dirty="0" smtClean="0"/>
              <a:t>DE még használták a követ is</a:t>
            </a:r>
            <a:endParaRPr lang="sk-SK" dirty="0"/>
          </a:p>
          <a:p>
            <a:r>
              <a:rPr lang="sk-SK" dirty="0" smtClean="0"/>
              <a:t>A </a:t>
            </a:r>
            <a:r>
              <a:rPr lang="sk-SK" dirty="0" err="1" smtClean="0"/>
              <a:t>réz</a:t>
            </a:r>
            <a:r>
              <a:rPr lang="sk-SK" dirty="0" smtClean="0"/>
              <a:t> </a:t>
            </a:r>
            <a:r>
              <a:rPr lang="sk-SK" dirty="0" err="1" smtClean="0"/>
              <a:t>tulajdonsága</a:t>
            </a:r>
            <a:r>
              <a:rPr lang="sk-SK" dirty="0" err="1" smtClean="0"/>
              <a:t>i</a:t>
            </a:r>
            <a:r>
              <a:rPr lang="sk-SK" dirty="0"/>
              <a:t>: </a:t>
            </a:r>
          </a:p>
          <a:p>
            <a:pPr marL="0" indent="0">
              <a:buNone/>
            </a:pPr>
            <a:r>
              <a:rPr lang="hu-HU" dirty="0" smtClean="0"/>
              <a:t>Lágy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                      </a:t>
            </a:r>
          </a:p>
          <a:p>
            <a:pPr marL="0" indent="0">
              <a:buNone/>
            </a:pPr>
            <a:r>
              <a:rPr lang="hu-HU" dirty="0" smtClean="0"/>
              <a:t>Könnyen hajlítható         - ezért nem alkalmas munkaeszközök készítésére</a:t>
            </a:r>
            <a:endParaRPr lang="sk-SK" dirty="0"/>
          </a:p>
          <a:p>
            <a:r>
              <a:rPr lang="hu-HU" dirty="0" smtClean="0"/>
              <a:t>Ékszereket, vallási jelképeket készítettek belőle</a:t>
            </a:r>
            <a:endParaRPr lang="sk-SK" dirty="0"/>
          </a:p>
        </p:txBody>
      </p:sp>
      <p:sp>
        <p:nvSpPr>
          <p:cNvPr id="4" name="Pravá zložená zátvorka 3">
            <a:extLst>
              <a:ext uri="{FF2B5EF4-FFF2-40B4-BE49-F238E27FC236}">
                <a16:creationId xmlns:a16="http://schemas.microsoft.com/office/drawing/2014/main" xmlns="" id="{EB309C1C-F695-41FB-A783-2CADF01DBDFC}"/>
              </a:ext>
            </a:extLst>
          </p:cNvPr>
          <p:cNvSpPr/>
          <p:nvPr/>
        </p:nvSpPr>
        <p:spPr>
          <a:xfrm>
            <a:off x="3877450" y="4075713"/>
            <a:ext cx="133165" cy="80564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pic>
        <p:nvPicPr>
          <p:cNvPr id="1026" name="Picture 2" descr="Meď – Wikipédia">
            <a:extLst>
              <a:ext uri="{FF2B5EF4-FFF2-40B4-BE49-F238E27FC236}">
                <a16:creationId xmlns:a16="http://schemas.microsoft.com/office/drawing/2014/main" xmlns="" id="{2895291D-1C0B-4054-BC32-59C7F801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058" b="89945" l="6910" r="93286">
                        <a14:foregroundMark x1="7040" y1="41942" x2="7040" y2="41942"/>
                        <a14:foregroundMark x1="7040" y1="38567" x2="7040" y2="38567"/>
                        <a14:foregroundMark x1="93286" y1="20455" x2="93286" y2="20455"/>
                        <a14:foregroundMark x1="71969" y1="8058" x2="71969" y2="8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9325" y="1961820"/>
            <a:ext cx="3622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52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DD0878-974E-4C00-B66B-E2664BB2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Bronzkor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7FCE3F3-5664-4D09-9C03-1A41F29237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24830"/>
          </a:xfrm>
        </p:spPr>
        <p:txBody>
          <a:bodyPr/>
          <a:lstStyle/>
          <a:p>
            <a:r>
              <a:rPr lang="sk-SK" dirty="0"/>
              <a:t>Bronz = </a:t>
            </a:r>
            <a:r>
              <a:rPr lang="sk-SK" dirty="0" err="1" smtClean="0"/>
              <a:t>Réz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ón</a:t>
            </a:r>
            <a:r>
              <a:rPr lang="sk-SK" dirty="0" smtClean="0"/>
              <a:t> </a:t>
            </a:r>
            <a:r>
              <a:rPr lang="sk-SK" dirty="0" err="1" smtClean="0"/>
              <a:t>ötvözete</a:t>
            </a:r>
            <a:endParaRPr lang="sk-SK" dirty="0"/>
          </a:p>
          <a:p>
            <a:r>
              <a:rPr lang="sk-SK" dirty="0" smtClean="0"/>
              <a:t>A bronz </a:t>
            </a:r>
            <a:r>
              <a:rPr lang="sk-SK" dirty="0" err="1" smtClean="0"/>
              <a:t>tulajdonságai</a:t>
            </a:r>
            <a:r>
              <a:rPr lang="sk-SK" dirty="0" smtClean="0"/>
              <a:t>:</a:t>
            </a:r>
            <a:endParaRPr lang="sk-SK" dirty="0"/>
          </a:p>
          <a:p>
            <a:pPr marL="0" indent="0">
              <a:buNone/>
            </a:pPr>
            <a:r>
              <a:rPr lang="hu-HU" dirty="0" smtClean="0"/>
              <a:t>kemény</a:t>
            </a:r>
            <a:endParaRPr lang="sk-SK" dirty="0"/>
          </a:p>
          <a:p>
            <a:pPr marL="0" indent="0">
              <a:buNone/>
            </a:pPr>
            <a:r>
              <a:rPr lang="hu-HU" dirty="0" smtClean="0"/>
              <a:t>Nem hajlítható</a:t>
            </a:r>
            <a:endParaRPr lang="sk-SK" dirty="0"/>
          </a:p>
          <a:p>
            <a:pPr marL="0" indent="0">
              <a:buNone/>
            </a:pPr>
            <a:r>
              <a:rPr lang="hu-HU" dirty="0" smtClean="0"/>
              <a:t>De! törik</a:t>
            </a:r>
            <a:endParaRPr lang="sk-SK" dirty="0"/>
          </a:p>
          <a:p>
            <a:r>
              <a:rPr lang="hu-HU" dirty="0" smtClean="0"/>
              <a:t>Később megtanulták a bronzból készült eszközök minőségének javítását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2050" name="Picture 2" descr="Bronz">
            <a:extLst>
              <a:ext uri="{FF2B5EF4-FFF2-40B4-BE49-F238E27FC236}">
                <a16:creationId xmlns:a16="http://schemas.microsoft.com/office/drawing/2014/main" xmlns="" id="{BF31C654-7119-4417-A048-D4086BC6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0351" y="1784042"/>
            <a:ext cx="6147447" cy="278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90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3E117C-E41C-4690-A5BA-F74C2A14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Rézkori</a:t>
            </a:r>
            <a:r>
              <a:rPr lang="sk-SK" dirty="0" smtClean="0"/>
              <a:t> </a:t>
            </a:r>
            <a:r>
              <a:rPr lang="sk-SK" dirty="0" err="1" smtClean="0"/>
              <a:t>lelet</a:t>
            </a:r>
            <a:r>
              <a:rPr lang="sk-SK" dirty="0" smtClean="0"/>
              <a:t> </a:t>
            </a:r>
            <a:r>
              <a:rPr lang="sk-SK" dirty="0"/>
              <a:t>- </a:t>
            </a:r>
            <a:r>
              <a:rPr lang="sk-SK" dirty="0" err="1"/>
              <a:t>Ötzi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D1B20C8-B720-4401-B2B5-88DB6116D9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07075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1991.9.9-én –</a:t>
            </a:r>
            <a:r>
              <a:rPr lang="sk-SK" dirty="0" err="1" smtClean="0"/>
              <a:t>az</a:t>
            </a:r>
            <a:r>
              <a:rPr lang="sk-SK" dirty="0" smtClean="0"/>
              <a:t> </a:t>
            </a:r>
            <a:r>
              <a:rPr lang="sk-SK" dirty="0" err="1" smtClean="0"/>
              <a:t>olaszországi</a:t>
            </a:r>
            <a:r>
              <a:rPr lang="sk-SK" dirty="0" smtClean="0"/>
              <a:t> </a:t>
            </a:r>
            <a:r>
              <a:rPr lang="sk-SK" dirty="0" err="1" smtClean="0"/>
              <a:t>alpokban</a:t>
            </a:r>
            <a:r>
              <a:rPr lang="sk-SK" dirty="0" smtClean="0"/>
              <a:t> </a:t>
            </a:r>
            <a:r>
              <a:rPr lang="sk-SK" dirty="0" err="1" smtClean="0"/>
              <a:t>egy</a:t>
            </a:r>
            <a:r>
              <a:rPr lang="sk-SK" dirty="0" smtClean="0"/>
              <a:t> </a:t>
            </a:r>
            <a:r>
              <a:rPr lang="sk-SK" dirty="0" err="1" smtClean="0"/>
              <a:t>rézkori</a:t>
            </a:r>
            <a:r>
              <a:rPr lang="sk-SK" dirty="0" smtClean="0"/>
              <a:t> </a:t>
            </a:r>
            <a:r>
              <a:rPr lang="sk-SK" dirty="0" err="1" smtClean="0"/>
              <a:t>ember</a:t>
            </a:r>
            <a:r>
              <a:rPr lang="sk-SK" dirty="0" smtClean="0"/>
              <a:t> </a:t>
            </a:r>
            <a:r>
              <a:rPr lang="sk-SK" dirty="0" err="1" smtClean="0"/>
              <a:t>testi</a:t>
            </a:r>
            <a:r>
              <a:rPr lang="sk-SK" dirty="0" smtClean="0"/>
              <a:t> </a:t>
            </a:r>
            <a:r>
              <a:rPr lang="sk-SK" dirty="0" err="1" smtClean="0"/>
              <a:t>maradványait</a:t>
            </a:r>
            <a:r>
              <a:rPr lang="sk-SK" dirty="0" smtClean="0"/>
              <a:t> </a:t>
            </a:r>
            <a:r>
              <a:rPr lang="sk-SK" dirty="0" err="1" smtClean="0"/>
              <a:t>találták</a:t>
            </a:r>
            <a:endParaRPr lang="sk-SK" dirty="0"/>
          </a:p>
          <a:p>
            <a:r>
              <a:rPr lang="hu-HU" dirty="0" smtClean="0"/>
              <a:t>A lelet a </a:t>
            </a:r>
            <a:r>
              <a:rPr lang="hu-HU" dirty="0" err="1" smtClean="0"/>
              <a:t>kr.e</a:t>
            </a:r>
            <a:r>
              <a:rPr lang="hu-HU" dirty="0" smtClean="0"/>
              <a:t>. 3300-3150 közötti évekből származik</a:t>
            </a:r>
            <a:endParaRPr lang="sk-SK" dirty="0"/>
          </a:p>
          <a:p>
            <a:r>
              <a:rPr lang="sk-SK" dirty="0"/>
              <a:t>160 </a:t>
            </a:r>
            <a:r>
              <a:rPr lang="sk-SK" dirty="0" smtClean="0"/>
              <a:t>cm </a:t>
            </a:r>
            <a:r>
              <a:rPr lang="sk-SK" dirty="0" err="1" smtClean="0"/>
              <a:t>magas</a:t>
            </a:r>
            <a:r>
              <a:rPr lang="sk-SK" dirty="0" smtClean="0"/>
              <a:t>, 50 kg a </a:t>
            </a:r>
            <a:r>
              <a:rPr lang="sk-SK" dirty="0" err="1" smtClean="0"/>
              <a:t>testsúlya</a:t>
            </a:r>
            <a:endParaRPr lang="sk-SK" dirty="0"/>
          </a:p>
          <a:p>
            <a:r>
              <a:rPr lang="sk-SK" b="1" dirty="0" err="1" smtClean="0"/>
              <a:t>öltözéke</a:t>
            </a:r>
            <a:r>
              <a:rPr lang="sk-SK" b="1" dirty="0" smtClean="0"/>
              <a:t>: </a:t>
            </a:r>
            <a:r>
              <a:rPr lang="sk-SK" dirty="0" err="1" smtClean="0"/>
              <a:t>Bőrnadrág</a:t>
            </a:r>
            <a:r>
              <a:rPr lang="sk-SK" dirty="0" smtClean="0"/>
              <a:t>, </a:t>
            </a:r>
            <a:r>
              <a:rPr lang="sk-SK" dirty="0" err="1" smtClean="0"/>
              <a:t>Gyapjúszűr</a:t>
            </a:r>
            <a:r>
              <a:rPr lang="sk-SK" dirty="0" smtClean="0"/>
              <a:t>, </a:t>
            </a:r>
            <a:r>
              <a:rPr lang="sk-SK" dirty="0" err="1" smtClean="0"/>
              <a:t>szalmával</a:t>
            </a:r>
            <a:r>
              <a:rPr lang="sk-SK" dirty="0" smtClean="0"/>
              <a:t> </a:t>
            </a:r>
            <a:r>
              <a:rPr lang="sk-SK" dirty="0" err="1" smtClean="0"/>
              <a:t>kitömött</a:t>
            </a:r>
            <a:r>
              <a:rPr lang="sk-SK" dirty="0" smtClean="0"/>
              <a:t> </a:t>
            </a:r>
            <a:r>
              <a:rPr lang="sk-SK" dirty="0" err="1" smtClean="0"/>
              <a:t>Bőrcipő</a:t>
            </a:r>
            <a:r>
              <a:rPr lang="sk-SK" dirty="0" smtClean="0"/>
              <a:t> ,</a:t>
            </a:r>
            <a:r>
              <a:rPr lang="sk-SK" dirty="0" err="1" smtClean="0"/>
              <a:t>Szőrmesapka</a:t>
            </a:r>
            <a:r>
              <a:rPr lang="sk-SK" dirty="0" smtClean="0"/>
              <a:t>, </a:t>
            </a:r>
            <a:endParaRPr lang="sk-SK" dirty="0"/>
          </a:p>
          <a:p>
            <a:r>
              <a:rPr lang="hu-HU" dirty="0" smtClean="0"/>
              <a:t>Zsebében késpengék és nyílhegyek</a:t>
            </a:r>
            <a:endParaRPr lang="sk-SK" dirty="0"/>
          </a:p>
          <a:p>
            <a:r>
              <a:rPr lang="sk-SK" b="1" dirty="0" err="1" smtClean="0"/>
              <a:t>Fegyvere</a:t>
            </a:r>
            <a:r>
              <a:rPr lang="sk-SK" b="1" dirty="0" smtClean="0"/>
              <a:t>: </a:t>
            </a:r>
            <a:r>
              <a:rPr lang="sk-SK" b="1" dirty="0" smtClean="0"/>
              <a:t> </a:t>
            </a:r>
            <a:r>
              <a:rPr lang="sk-SK" dirty="0" err="1" smtClean="0"/>
              <a:t>rézfejsze</a:t>
            </a:r>
            <a:r>
              <a:rPr lang="sk-SK" dirty="0" smtClean="0"/>
              <a:t>, </a:t>
            </a:r>
            <a:r>
              <a:rPr lang="sk-SK" dirty="0" err="1" smtClean="0"/>
              <a:t>íj</a:t>
            </a:r>
            <a:r>
              <a:rPr lang="sk-SK" dirty="0" smtClean="0"/>
              <a:t>, 2 </a:t>
            </a:r>
            <a:r>
              <a:rPr lang="sk-SK" dirty="0" err="1" smtClean="0"/>
              <a:t>nyílvessző</a:t>
            </a:r>
            <a:endParaRPr lang="sk-SK" dirty="0"/>
          </a:p>
          <a:p>
            <a:r>
              <a:rPr lang="sk-SK" b="1" dirty="0" err="1" smtClean="0"/>
              <a:t>Halálának</a:t>
            </a:r>
            <a:r>
              <a:rPr lang="sk-SK" b="1" dirty="0" smtClean="0"/>
              <a:t> oka</a:t>
            </a:r>
            <a:r>
              <a:rPr lang="sk-SK" b="1" dirty="0" smtClean="0"/>
              <a:t>:</a:t>
            </a:r>
            <a:r>
              <a:rPr lang="sk-SK" dirty="0" smtClean="0"/>
              <a:t> </a:t>
            </a:r>
            <a:r>
              <a:rPr lang="sk-SK" dirty="0" err="1" smtClean="0"/>
              <a:t>sebesülés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végkimerülés</a:t>
            </a:r>
            <a:endParaRPr lang="sk-SK" dirty="0" smtClean="0"/>
          </a:p>
          <a:p>
            <a:r>
              <a:rPr lang="hu-HU" dirty="0" smtClean="0"/>
              <a:t>Teste megfagyott, károsodás nélkül fennmaradt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64725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B019A308-7334-46B0-A5FD-9548515C6B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Ötzi kipusi karkuun kuolemaa | Tiede">
            <a:extLst>
              <a:ext uri="{FF2B5EF4-FFF2-40B4-BE49-F238E27FC236}">
                <a16:creationId xmlns:a16="http://schemas.microsoft.com/office/drawing/2014/main" xmlns="" id="{5F21FD5B-1A29-4F8C-ABFC-BEA0F31D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8562" cy="42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2 Things You May Not Know About Otzi the Iceman">
            <a:extLst>
              <a:ext uri="{FF2B5EF4-FFF2-40B4-BE49-F238E27FC236}">
                <a16:creationId xmlns:a16="http://schemas.microsoft.com/office/drawing/2014/main" xmlns="" id="{FF9A324F-3A05-4949-AD43-C9B1A051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169" y="2963332"/>
            <a:ext cx="5848441" cy="37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034EF960-D1F0-4369-9E2B-742A880E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5" y="3218815"/>
            <a:ext cx="5077837" cy="35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49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7E48692-B509-42F0-A5A0-F5E2D217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Változások</a:t>
            </a:r>
            <a:r>
              <a:rPr lang="sk-SK" dirty="0" smtClean="0"/>
              <a:t> a </a:t>
            </a:r>
            <a:r>
              <a:rPr lang="sk-SK" dirty="0" err="1" smtClean="0"/>
              <a:t>társadalomban</a:t>
            </a:r>
            <a:r>
              <a:rPr lang="sk-SK" dirty="0" smtClean="0"/>
              <a:t> </a:t>
            </a:r>
            <a:r>
              <a:rPr lang="sk-SK" dirty="0" err="1" smtClean="0"/>
              <a:t>a</a:t>
            </a:r>
            <a:r>
              <a:rPr lang="sk-SK" dirty="0" smtClean="0"/>
              <a:t> </a:t>
            </a:r>
            <a:r>
              <a:rPr lang="sk-SK" dirty="0" err="1" smtClean="0"/>
              <a:t>réz</a:t>
            </a:r>
            <a:r>
              <a:rPr lang="sk-SK" dirty="0" smtClean="0"/>
              <a:t>-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Bronzkorban</a:t>
            </a:r>
            <a:endParaRPr lang="sk-SK" sz="2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3069CD2-75B4-413C-8A2C-D101CBAEA1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7375"/>
            <a:ext cx="10363826" cy="45009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Társadalmi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hierarchia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voltak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szegények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és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gazdagok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);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megjelentek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első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rabszolgák</a:t>
            </a:r>
            <a:endParaRPr lang="sk-SK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err="1" smtClean="0">
                <a:solidFill>
                  <a:schemeClr val="accent2"/>
                </a:solidFill>
              </a:rPr>
              <a:t>Kialakultak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dirty="0" err="1" smtClean="0">
                <a:solidFill>
                  <a:schemeClr val="accent2"/>
                </a:solidFill>
              </a:rPr>
              <a:t>az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dirty="0" err="1" smtClean="0">
                <a:solidFill>
                  <a:schemeClr val="accent2"/>
                </a:solidFill>
              </a:rPr>
              <a:t>első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b="1" dirty="0" err="1" smtClean="0">
                <a:solidFill>
                  <a:schemeClr val="accent2"/>
                </a:solidFill>
              </a:rPr>
              <a:t>királyságok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dirty="0">
                <a:solidFill>
                  <a:schemeClr val="accent2"/>
                </a:solidFill>
              </a:rPr>
              <a:t>– </a:t>
            </a:r>
            <a:r>
              <a:rPr lang="sk-SK" dirty="0" err="1" smtClean="0">
                <a:solidFill>
                  <a:schemeClr val="accent2"/>
                </a:solidFill>
              </a:rPr>
              <a:t>élén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dirty="0" err="1" smtClean="0">
                <a:solidFill>
                  <a:schemeClr val="accent2"/>
                </a:solidFill>
              </a:rPr>
              <a:t>az</a:t>
            </a:r>
            <a:r>
              <a:rPr lang="sk-SK" dirty="0" smtClean="0">
                <a:solidFill>
                  <a:schemeClr val="accent2"/>
                </a:solidFill>
              </a:rPr>
              <a:t> </a:t>
            </a:r>
            <a:r>
              <a:rPr lang="sk-SK" dirty="0" err="1" smtClean="0">
                <a:solidFill>
                  <a:schemeClr val="accent2"/>
                </a:solidFill>
              </a:rPr>
              <a:t>uralkodó</a:t>
            </a:r>
            <a:endParaRPr lang="sk-SK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err="1" smtClean="0">
                <a:solidFill>
                  <a:schemeClr val="accent4"/>
                </a:solidFill>
              </a:rPr>
              <a:t>Kialakultak</a:t>
            </a:r>
            <a:r>
              <a:rPr lang="sk-SK" dirty="0" smtClean="0">
                <a:solidFill>
                  <a:schemeClr val="accent4"/>
                </a:solidFill>
              </a:rPr>
              <a:t> </a:t>
            </a:r>
            <a:r>
              <a:rPr lang="sk-SK" dirty="0" err="1" smtClean="0">
                <a:solidFill>
                  <a:schemeClr val="accent4"/>
                </a:solidFill>
              </a:rPr>
              <a:t>az</a:t>
            </a:r>
            <a:r>
              <a:rPr lang="sk-SK" dirty="0" smtClean="0">
                <a:solidFill>
                  <a:schemeClr val="accent4"/>
                </a:solidFill>
              </a:rPr>
              <a:t> </a:t>
            </a:r>
            <a:r>
              <a:rPr lang="sk-SK" dirty="0" err="1" smtClean="0">
                <a:solidFill>
                  <a:schemeClr val="accent4"/>
                </a:solidFill>
              </a:rPr>
              <a:t>első</a:t>
            </a:r>
            <a:r>
              <a:rPr lang="sk-SK" dirty="0" smtClean="0">
                <a:solidFill>
                  <a:schemeClr val="accent4"/>
                </a:solidFill>
              </a:rPr>
              <a:t> </a:t>
            </a:r>
            <a:r>
              <a:rPr lang="sk-SK" b="1" dirty="0" err="1" smtClean="0">
                <a:solidFill>
                  <a:schemeClr val="accent4"/>
                </a:solidFill>
              </a:rPr>
              <a:t>városok</a:t>
            </a:r>
            <a:r>
              <a:rPr lang="sk-SK" b="1" dirty="0" smtClean="0">
                <a:solidFill>
                  <a:schemeClr val="accent4"/>
                </a:solidFill>
              </a:rPr>
              <a:t>/</a:t>
            </a:r>
            <a:r>
              <a:rPr lang="sk-SK" b="1" dirty="0" err="1" smtClean="0">
                <a:solidFill>
                  <a:schemeClr val="accent4"/>
                </a:solidFill>
              </a:rPr>
              <a:t>városállamok</a:t>
            </a:r>
            <a:endParaRPr lang="sk-SK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Szabályok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szerint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éltek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első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törvények</a:t>
            </a: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k-SK" b="1" dirty="0" smtClean="0">
                <a:solidFill>
                  <a:srgbClr val="00B050"/>
                </a:solidFill>
              </a:rPr>
              <a:t>A </a:t>
            </a:r>
            <a:r>
              <a:rPr lang="sk-SK" b="1" dirty="0" err="1" smtClean="0">
                <a:solidFill>
                  <a:srgbClr val="00B050"/>
                </a:solidFill>
              </a:rPr>
              <a:t>bronzkor</a:t>
            </a:r>
            <a:r>
              <a:rPr lang="sk-SK" b="1" dirty="0" smtClean="0">
                <a:solidFill>
                  <a:srgbClr val="00B050"/>
                </a:solidFill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</a:rPr>
              <a:t>végén</a:t>
            </a:r>
            <a:r>
              <a:rPr lang="sk-SK" dirty="0" smtClean="0">
                <a:solidFill>
                  <a:srgbClr val="00B050"/>
                </a:solidFill>
              </a:rPr>
              <a:t>– </a:t>
            </a:r>
            <a:r>
              <a:rPr lang="sk-SK" dirty="0" err="1" smtClean="0">
                <a:solidFill>
                  <a:srgbClr val="00B050"/>
                </a:solidFill>
              </a:rPr>
              <a:t>Európába</a:t>
            </a:r>
            <a:r>
              <a:rPr lang="sk-SK" dirty="0" smtClean="0">
                <a:solidFill>
                  <a:srgbClr val="00B050"/>
                </a:solidFill>
              </a:rPr>
              <a:t> </a:t>
            </a:r>
            <a:r>
              <a:rPr lang="sk-SK" dirty="0" err="1" smtClean="0">
                <a:solidFill>
                  <a:srgbClr val="00B050"/>
                </a:solidFill>
              </a:rPr>
              <a:t>érkeztek</a:t>
            </a:r>
            <a:r>
              <a:rPr lang="sk-SK" dirty="0" smtClean="0">
                <a:solidFill>
                  <a:srgbClr val="00B050"/>
                </a:solidFill>
              </a:rPr>
              <a:t> a </a:t>
            </a:r>
            <a:r>
              <a:rPr lang="sk-SK" b="1" dirty="0" smtClean="0">
                <a:solidFill>
                  <a:srgbClr val="00B050"/>
                </a:solidFill>
              </a:rPr>
              <a:t>Germánok, </a:t>
            </a:r>
            <a:r>
              <a:rPr lang="sk-SK" b="1" dirty="0" err="1" smtClean="0">
                <a:solidFill>
                  <a:srgbClr val="00B050"/>
                </a:solidFill>
              </a:rPr>
              <a:t>kelták</a:t>
            </a:r>
            <a:r>
              <a:rPr lang="sk-SK" b="1" dirty="0" smtClean="0">
                <a:solidFill>
                  <a:srgbClr val="00B050"/>
                </a:solidFill>
              </a:rPr>
              <a:t>, </a:t>
            </a:r>
            <a:r>
              <a:rPr lang="sk-SK" b="1" dirty="0" err="1" smtClean="0">
                <a:solidFill>
                  <a:srgbClr val="00B050"/>
                </a:solidFill>
              </a:rPr>
              <a:t>szlávok</a:t>
            </a:r>
            <a:r>
              <a:rPr lang="sk-SK" b="1" dirty="0" smtClean="0">
                <a:solidFill>
                  <a:srgbClr val="00B050"/>
                </a:solidFill>
              </a:rPr>
              <a:t> </a:t>
            </a:r>
            <a:r>
              <a:rPr lang="sk-SK" dirty="0" err="1" smtClean="0">
                <a:solidFill>
                  <a:srgbClr val="00B050"/>
                </a:solidFill>
              </a:rPr>
              <a:t>és</a:t>
            </a:r>
            <a:r>
              <a:rPr lang="sk-SK" dirty="0" smtClean="0">
                <a:solidFill>
                  <a:srgbClr val="00B050"/>
                </a:solidFill>
              </a:rPr>
              <a:t> </a:t>
            </a:r>
            <a:r>
              <a:rPr lang="sk-SK" b="1" dirty="0" smtClean="0">
                <a:solidFill>
                  <a:srgbClr val="00B050"/>
                </a:solidFill>
              </a:rPr>
              <a:t>román </a:t>
            </a:r>
            <a:r>
              <a:rPr lang="sk-SK" dirty="0" err="1" smtClean="0">
                <a:solidFill>
                  <a:srgbClr val="00B050"/>
                </a:solidFill>
              </a:rPr>
              <a:t>nemzetek</a:t>
            </a:r>
            <a:r>
              <a:rPr lang="sk-SK" dirty="0" smtClean="0">
                <a:solidFill>
                  <a:srgbClr val="00B050"/>
                </a:solidFill>
              </a:rPr>
              <a:t> </a:t>
            </a:r>
            <a:r>
              <a:rPr lang="sk-SK" dirty="0" err="1" smtClean="0">
                <a:solidFill>
                  <a:srgbClr val="00B050"/>
                </a:solidFill>
              </a:rPr>
              <a:t>ősei</a:t>
            </a:r>
            <a:endParaRPr lang="sk-SK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74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A88F1C-E068-4FD6-9FD4-2C12FFB2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Új ismeretek a réz- és bronzkorban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D2ABAF7-48D2-4212-A761-507C90704E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53088"/>
            <a:ext cx="10363826" cy="41192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Kialakult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az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ír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ás, megjelentek a számok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b="1" dirty="0" smtClean="0">
                <a:solidFill>
                  <a:schemeClr val="accent5">
                    <a:lumMod val="75000"/>
                  </a:schemeClr>
                </a:solidFill>
              </a:rPr>
              <a:t>A mesterségek szétváltak </a:t>
            </a:r>
            <a:r>
              <a:rPr lang="hu-HU" b="1" dirty="0" err="1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hu-HU" dirty="0" err="1" smtClean="0"/>
              <a:t>elváltak</a:t>
            </a:r>
            <a:r>
              <a:rPr lang="hu-HU" dirty="0" smtClean="0"/>
              <a:t> a mezőgazdaságtól</a:t>
            </a:r>
            <a:endParaRPr lang="sk-SK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társadalomban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jelentős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szerepet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töltöttek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3">
                    <a:lumMod val="75000"/>
                  </a:schemeClr>
                </a:solidFill>
              </a:rPr>
              <a:t>be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sk-SK" b="1" dirty="0" err="1" smtClean="0">
                <a:solidFill>
                  <a:schemeClr val="accent3">
                    <a:lumMod val="75000"/>
                  </a:schemeClr>
                </a:solidFill>
              </a:rPr>
              <a:t>kereskedők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,  </a:t>
            </a:r>
            <a:r>
              <a:rPr lang="sk-SK" b="1" dirty="0" err="1" smtClean="0">
                <a:solidFill>
                  <a:schemeClr val="accent3">
                    <a:lumMod val="75000"/>
                  </a:schemeClr>
                </a:solidFill>
              </a:rPr>
              <a:t>és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sk-SK" b="1" dirty="0" err="1" smtClean="0">
                <a:solidFill>
                  <a:schemeClr val="accent3">
                    <a:lumMod val="75000"/>
                  </a:schemeClr>
                </a:solidFill>
              </a:rPr>
              <a:t>fémekkel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3">
                    <a:lumMod val="75000"/>
                  </a:schemeClr>
                </a:solidFill>
              </a:rPr>
              <a:t>foglalkozó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3">
                    <a:lumMod val="75000"/>
                  </a:schemeClr>
                </a:solidFill>
              </a:rPr>
              <a:t>emberek</a:t>
            </a: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k-SK" dirty="0" smtClean="0"/>
              <a:t>/</a:t>
            </a:r>
            <a:r>
              <a:rPr lang="sk-SK" dirty="0" err="1" smtClean="0"/>
              <a:t>fém</a:t>
            </a:r>
            <a:r>
              <a:rPr lang="sk-SK" dirty="0" smtClean="0"/>
              <a:t>-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kincskeresők</a:t>
            </a:r>
            <a:r>
              <a:rPr lang="sk-SK" dirty="0" smtClean="0"/>
              <a:t>, </a:t>
            </a:r>
            <a:r>
              <a:rPr lang="sk-SK" dirty="0" err="1" smtClean="0"/>
              <a:t>bányászok</a:t>
            </a:r>
            <a:r>
              <a:rPr lang="sk-SK" dirty="0" smtClean="0"/>
              <a:t>, </a:t>
            </a:r>
            <a:r>
              <a:rPr lang="sk-SK" dirty="0" err="1" smtClean="0"/>
              <a:t>kohászok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>/</a:t>
            </a:r>
            <a:endParaRPr lang="sk-SK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Megjelentek az érmék</a:t>
            </a:r>
            <a:endParaRPr lang="sk-SK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Feltalálták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kereket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ekét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fazekaskorongot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szekeret</a:t>
            </a:r>
            <a:endParaRPr lang="sk-S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Háziasították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az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igavonó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állatokat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szállításra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és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közlekedésre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alkalmas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állatokat</a:t>
            </a:r>
            <a:endParaRPr lang="sk-SK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349543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277</TotalTime>
  <Words>371</Words>
  <Application>Microsoft Office PowerPoint</Application>
  <PresentationFormat>Vlastná</PresentationFormat>
  <Paragraphs>55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Kvapka</vt:lpstr>
      <vt:lpstr>Az ember Felfedezi a rezet és a Bronzot</vt:lpstr>
      <vt:lpstr>Találkozás a fémekkel</vt:lpstr>
      <vt:lpstr>A korszak időtartama</vt:lpstr>
      <vt:lpstr> Rézkor</vt:lpstr>
      <vt:lpstr>Bronzkor</vt:lpstr>
      <vt:lpstr>Rézkori lelet - Ötzi</vt:lpstr>
      <vt:lpstr>Snímka 7</vt:lpstr>
      <vt:lpstr>Változások a társadalomban a réz- és Bronzkorban</vt:lpstr>
      <vt:lpstr>Új ismeretek a réz- és bronzkorban</vt:lpstr>
      <vt:lpstr>Változások a vallásban</vt:lpstr>
      <vt:lpstr>Leletek a Bronzkorból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Obrazy starovekej spoločnosti</dc:title>
  <dc:creator>Karol Kladivík</dc:creator>
  <cp:lastModifiedBy>zagyi</cp:lastModifiedBy>
  <cp:revision>10</cp:revision>
  <dcterms:created xsi:type="dcterms:W3CDTF">2020-10-07T17:12:32Z</dcterms:created>
  <dcterms:modified xsi:type="dcterms:W3CDTF">2020-10-26T18:36:48Z</dcterms:modified>
</cp:coreProperties>
</file>