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48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48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4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282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030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56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83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767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587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362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853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103C-61CF-4F7B-BBF9-F59AF68F56B1}" type="datetimeFigureOut">
              <a:rPr lang="sk-SK" smtClean="0"/>
              <a:t>14. 5. 2021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2FC-FBAB-4410-9E1B-682A16570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8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ture, Ecology, and the Environment – Concepts and Definition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52" y="908720"/>
            <a:ext cx="9073740" cy="5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63888" y="0"/>
            <a:ext cx="4392488" cy="1326009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EKOLÓGIA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65509" y="980728"/>
            <a:ext cx="6400800" cy="1752600"/>
          </a:xfrm>
        </p:spPr>
        <p:txBody>
          <a:bodyPr/>
          <a:lstStyle/>
          <a:p>
            <a:r>
              <a:rPr lang="sk-SK" dirty="0" smtClean="0">
                <a:solidFill>
                  <a:srgbClr val="7030A0"/>
                </a:solidFill>
              </a:rPr>
              <a:t>Veda o vzťahoch medzi živými organizmami a prostredím</a:t>
            </a:r>
            <a:endParaRPr lang="sk-SK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/>
              <a:t>Organizmy, ktoré neboli schopné sa prispôsobiť </a:t>
            </a:r>
            <a:r>
              <a:rPr lang="sk-SK" sz="2000" dirty="0" smtClean="0"/>
              <a:t>zmene podmienok - </a:t>
            </a:r>
            <a:r>
              <a:rPr lang="sk-SK" sz="2000" dirty="0"/>
              <a:t>vymreli.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03742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10" y="1412776"/>
            <a:ext cx="2654625" cy="243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0926"/>
            <a:ext cx="3017912" cy="2011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2" name="Picture 2" descr="A new dinosaur species has been discovered in Australia - The Ver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9392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2360" y="891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BIOINDIKÁTORY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altLang="sk-SK" sz="2000" dirty="0"/>
              <a:t>Sú druhy, ktoré majú nízku toleranciu </a:t>
            </a:r>
            <a:endParaRPr lang="sk-SK" altLang="sk-SK" sz="2000" dirty="0" smtClean="0"/>
          </a:p>
          <a:p>
            <a:r>
              <a:rPr lang="sk-SK" altLang="sk-SK" sz="2000" dirty="0" smtClean="0"/>
              <a:t>Žijú len v úzkom rozmedzí podmienok</a:t>
            </a:r>
            <a:endParaRPr lang="sk-SK" altLang="sk-SK" sz="2000" dirty="0"/>
          </a:p>
          <a:p>
            <a:pPr lvl="1">
              <a:buFontTx/>
              <a:buChar char="-"/>
            </a:pPr>
            <a:r>
              <a:rPr lang="sk-SK" sz="1600" dirty="0" smtClean="0"/>
              <a:t>Lišajníky rastú </a:t>
            </a:r>
            <a:r>
              <a:rPr lang="sk-SK" sz="1600" dirty="0"/>
              <a:t>iba v čistom </a:t>
            </a:r>
            <a:r>
              <a:rPr lang="sk-SK" sz="1600" dirty="0" smtClean="0"/>
              <a:t>ovzduší</a:t>
            </a:r>
          </a:p>
          <a:p>
            <a:pPr lvl="1">
              <a:buFontTx/>
              <a:buChar char="-"/>
            </a:pPr>
            <a:r>
              <a:rPr lang="sk-SK" sz="1600" dirty="0" smtClean="0"/>
              <a:t>Rak </a:t>
            </a:r>
            <a:r>
              <a:rPr lang="sk-SK" sz="1600" dirty="0"/>
              <a:t>žije v čistej </a:t>
            </a:r>
            <a:r>
              <a:rPr lang="sk-SK" sz="1600" dirty="0" smtClean="0"/>
              <a:t>vode</a:t>
            </a:r>
          </a:p>
          <a:p>
            <a:pPr lvl="1">
              <a:buFontTx/>
              <a:buChar char="-"/>
            </a:pPr>
            <a:r>
              <a:rPr lang="sk-SK" sz="1600" dirty="0" smtClean="0"/>
              <a:t>Pŕhľava rastie na prehnojenej pôde</a:t>
            </a:r>
          </a:p>
          <a:p>
            <a:pPr lvl="1">
              <a:buFontTx/>
              <a:buChar char="-"/>
            </a:pPr>
            <a:r>
              <a:rPr lang="sk-SK" sz="1600" dirty="0" smtClean="0"/>
              <a:t>Horec rastie vo vysokej nadmorskej výške</a:t>
            </a:r>
          </a:p>
          <a:p>
            <a:pPr lvl="1">
              <a:buFontTx/>
              <a:buChar char="-"/>
            </a:pPr>
            <a:r>
              <a:rPr lang="sk-SK" sz="1600" dirty="0" smtClean="0"/>
              <a:t>Pleseň rastie tam, kde je vlhko</a:t>
            </a:r>
            <a:endParaRPr lang="cs-CZ" sz="1600" dirty="0"/>
          </a:p>
          <a:p>
            <a:endParaRPr lang="sk-SK" sz="2000" dirty="0"/>
          </a:p>
        </p:txBody>
      </p:sp>
      <p:pic>
        <p:nvPicPr>
          <p:cNvPr id="6146" name="Picture 2" descr="Pŕhľava dvojdomá, žihľava: liečivé účinky, na vlas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47" y="105967"/>
            <a:ext cx="2520280" cy="22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rec Príroda Flora - Fotografia zdarma na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607"/>
            <a:ext cx="2234882" cy="14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išajník - Fotografia - Fotogaléria | ePhoto.sk - foto, fotografi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30" y="3933056"/>
            <a:ext cx="3096343" cy="2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AM ak, s.r.o. - slovenský výrobca náterových hmôt a omieto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221088"/>
            <a:ext cx="4328937" cy="24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70" y="2122518"/>
            <a:ext cx="2715806" cy="181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64088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98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EKOLÓGIA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Je to VEDA, ktorá skúma vzťahy medzi organizmami a ich prostredím a medzi organizmami navzájom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Nie je to: </a:t>
            </a:r>
          </a:p>
          <a:p>
            <a:pPr lvl="2"/>
            <a:r>
              <a:rPr lang="sk-SK" dirty="0" smtClean="0"/>
              <a:t>Ochrana prírody</a:t>
            </a:r>
          </a:p>
          <a:p>
            <a:pPr lvl="2"/>
            <a:r>
              <a:rPr lang="sk-SK" dirty="0" smtClean="0"/>
              <a:t>Triedenie odpadu</a:t>
            </a:r>
          </a:p>
          <a:p>
            <a:pPr lvl="2"/>
            <a:r>
              <a:rPr lang="sk-SK" dirty="0" smtClean="0"/>
              <a:t>Znečistenie ovzdušia</a:t>
            </a:r>
          </a:p>
          <a:p>
            <a:pPr lvl="2"/>
            <a:r>
              <a:rPr lang="sk-SK" dirty="0" smtClean="0"/>
              <a:t>Prírodné záhradkárstvo</a:t>
            </a:r>
          </a:p>
          <a:p>
            <a:pPr lvl="2"/>
            <a:r>
              <a:rPr lang="sk-SK" dirty="0" smtClean="0"/>
              <a:t>Kŕmenie vtákov v zime</a:t>
            </a:r>
          </a:p>
          <a:p>
            <a:pPr lvl="2"/>
            <a:r>
              <a:rPr lang="sk-SK" dirty="0" smtClean="0"/>
              <a:t>Biopotraviny</a:t>
            </a:r>
          </a:p>
          <a:p>
            <a:pPr lvl="2"/>
            <a:r>
              <a:rPr lang="sk-SK" dirty="0" smtClean="0"/>
              <a:t>Šetrenie elektrinou</a:t>
            </a:r>
          </a:p>
          <a:p>
            <a:endParaRPr lang="sk-SK" dirty="0"/>
          </a:p>
        </p:txBody>
      </p:sp>
      <p:sp>
        <p:nvSpPr>
          <p:cNvPr id="4" name="Pravá zložená zátvorka 3"/>
          <p:cNvSpPr/>
          <p:nvPr/>
        </p:nvSpPr>
        <p:spPr>
          <a:xfrm>
            <a:off x="4932040" y="3429000"/>
            <a:ext cx="360040" cy="26642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436096" y="3906922"/>
            <a:ext cx="2736304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Toto je </a:t>
            </a:r>
          </a:p>
          <a:p>
            <a:pPr algn="ctr"/>
            <a:r>
              <a:rPr lang="sk-SK" dirty="0" smtClean="0"/>
              <a:t>OCHRANA ŽIVOTNÉHO PROSTREDIA</a:t>
            </a:r>
          </a:p>
          <a:p>
            <a:pPr algn="ctr"/>
            <a:r>
              <a:rPr lang="sk-SK" dirty="0" smtClean="0"/>
              <a:t>alebo</a:t>
            </a:r>
          </a:p>
          <a:p>
            <a:pPr algn="ctr"/>
            <a:r>
              <a:rPr lang="sk-SK" dirty="0" smtClean="0"/>
              <a:t>ENVIRONMENTÁLNA OCHRANA</a:t>
            </a:r>
            <a:endParaRPr lang="sk-SK" dirty="0"/>
          </a:p>
        </p:txBody>
      </p:sp>
      <p:pic>
        <p:nvPicPr>
          <p:cNvPr id="6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4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EKOLOGICKÉ FAKTORY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Faktory</a:t>
            </a:r>
            <a:r>
              <a:rPr lang="sk-SK" dirty="0" smtClean="0"/>
              <a:t> sú podmienky, ktoré pôsobia na organizmy (rastliny aj živočíchy aj huby aj baktérie aj vírusy)</a:t>
            </a:r>
          </a:p>
          <a:p>
            <a:r>
              <a:rPr lang="sk-SK" dirty="0" smtClean="0"/>
              <a:t>Faktory vytvárajú </a:t>
            </a:r>
            <a:r>
              <a:rPr lang="sk-SK" dirty="0" smtClean="0">
                <a:solidFill>
                  <a:srgbClr val="00B050"/>
                </a:solidFill>
              </a:rPr>
              <a:t>podmienky</a:t>
            </a:r>
            <a:r>
              <a:rPr lang="sk-SK" dirty="0" smtClean="0"/>
              <a:t> prostredia, v ktorých organizmus existuje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EKOLOGICKÉ FAKTORY </a:t>
            </a:r>
            <a:r>
              <a:rPr lang="sk-SK" dirty="0" smtClean="0"/>
              <a:t>(podmienky):</a:t>
            </a:r>
          </a:p>
          <a:p>
            <a:pPr lvl="1"/>
            <a:r>
              <a:rPr lang="sk-SK" dirty="0" smtClean="0">
                <a:solidFill>
                  <a:srgbClr val="FFC000"/>
                </a:solidFill>
              </a:rPr>
              <a:t>Neživé (abiotické)</a:t>
            </a:r>
            <a:r>
              <a:rPr lang="sk-SK" dirty="0" smtClean="0"/>
              <a:t>: teplota, svetlo, vzduch, voda, pôda</a:t>
            </a:r>
          </a:p>
          <a:p>
            <a:pPr lvl="1"/>
            <a:r>
              <a:rPr lang="sk-SK" dirty="0" smtClean="0">
                <a:solidFill>
                  <a:srgbClr val="FFC000"/>
                </a:solidFill>
              </a:rPr>
              <a:t>Živé (biotické): </a:t>
            </a:r>
            <a:r>
              <a:rPr lang="sk-SK" dirty="0" smtClean="0"/>
              <a:t>potravné vzťahy, spoločenské vzťahy (korisť, potrava, populácia, parazity...)</a:t>
            </a:r>
          </a:p>
        </p:txBody>
      </p:sp>
      <p:pic>
        <p:nvPicPr>
          <p:cNvPr id="4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9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EKOLOGICKÉ FAKTORY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Ekologické faktory nie sú v prostredí stále rovnaké, ale sa </a:t>
            </a:r>
            <a:r>
              <a:rPr lang="sk-SK" dirty="0" smtClean="0">
                <a:solidFill>
                  <a:srgbClr val="00B050"/>
                </a:solidFill>
              </a:rPr>
              <a:t>menia</a:t>
            </a:r>
          </a:p>
          <a:p>
            <a:r>
              <a:rPr lang="sk-SK" dirty="0" smtClean="0"/>
              <a:t>Organizmy sú podmienkam (faktorom) rôzne </a:t>
            </a:r>
            <a:r>
              <a:rPr lang="sk-SK" dirty="0" smtClean="0">
                <a:solidFill>
                  <a:srgbClr val="00B050"/>
                </a:solidFill>
              </a:rPr>
              <a:t>prispôsobené – adaptované</a:t>
            </a:r>
          </a:p>
          <a:p>
            <a:r>
              <a:rPr lang="sk-SK" dirty="0" smtClean="0"/>
              <a:t>Niektoré to nezvládnu a zahynú</a:t>
            </a:r>
          </a:p>
          <a:p>
            <a:r>
              <a:rPr lang="sk-SK" dirty="0" smtClean="0"/>
              <a:t>Niektoré sa vedia veľmi dobre </a:t>
            </a:r>
            <a:r>
              <a:rPr lang="sk-SK" dirty="0" smtClean="0">
                <a:solidFill>
                  <a:srgbClr val="00B050"/>
                </a:solidFill>
              </a:rPr>
              <a:t>prispôsobiť</a:t>
            </a:r>
            <a:r>
              <a:rPr lang="sk-SK" dirty="0" smtClean="0"/>
              <a:t> a sú rozšírené po celom svete</a:t>
            </a:r>
          </a:p>
          <a:p>
            <a:r>
              <a:rPr lang="sk-SK" dirty="0" smtClean="0"/>
              <a:t>Niektoré žijú len v špeciálnych podmienkach, používame ich potom ako </a:t>
            </a:r>
            <a:r>
              <a:rPr lang="sk-SK" dirty="0" err="1" smtClean="0">
                <a:solidFill>
                  <a:srgbClr val="00B050"/>
                </a:solidFill>
              </a:rPr>
              <a:t>bioindikátory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4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837" y="11663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KRIVKA VPLYVU NA ORGANIZMUS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6837" y="5877272"/>
            <a:ext cx="8229600" cy="680939"/>
          </a:xfrm>
        </p:spPr>
        <p:txBody>
          <a:bodyPr/>
          <a:lstStyle/>
          <a:p>
            <a:r>
              <a:rPr lang="sk-SK" dirty="0" smtClean="0"/>
              <a:t>Všeobecná krivka, platná pre všetkých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340768"/>
            <a:ext cx="8604250" cy="439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12168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Krivka vplyvu na jedného jedinca</a:t>
            </a:r>
          </a:p>
          <a:p>
            <a:r>
              <a:rPr lang="sk-SK" dirty="0" smtClean="0"/>
              <a:t>Pri veľmi nízkej aj veľmi vysokej hodnote (teploty, kyslíka, vody) zahynie</a:t>
            </a:r>
          </a:p>
          <a:p>
            <a:r>
              <a:rPr lang="sk-SK" dirty="0" smtClean="0"/>
              <a:t>Pri nízkej aj vysokej hodnote sa nemá dobre, je v strese, je chorý</a:t>
            </a:r>
          </a:p>
          <a:p>
            <a:r>
              <a:rPr lang="sk-SK" dirty="0" smtClean="0"/>
              <a:t>V optimálnych podmienkach sa má najlepšie, pláva, rozmnožuje sa...</a:t>
            </a:r>
          </a:p>
          <a:p>
            <a:endParaRPr lang="sk-SK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66837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rgbClr val="7030A0"/>
                </a:solidFill>
              </a:rPr>
              <a:t>KRIVKA VPLYVU NA ORGANIZMUS</a:t>
            </a:r>
            <a:endParaRPr lang="sk-SK" b="1" dirty="0">
              <a:solidFill>
                <a:srgbClr val="7030A0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73366" y="1196752"/>
            <a:ext cx="8375971" cy="3240360"/>
            <a:chOff x="173366" y="1196752"/>
            <a:chExt cx="8375971" cy="3240360"/>
          </a:xfrm>
        </p:grpSpPr>
        <p:pic>
          <p:nvPicPr>
            <p:cNvPr id="1026" name="Picture 2" descr="Tolerance ran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52"/>
            <a:stretch/>
          </p:blipFill>
          <p:spPr bwMode="auto">
            <a:xfrm>
              <a:off x="173366" y="1196752"/>
              <a:ext cx="8375971" cy="3156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Rovná spojovacia šípka 6"/>
            <p:cNvCxnSpPr/>
            <p:nvPr/>
          </p:nvCxnSpPr>
          <p:spPr>
            <a:xfrm>
              <a:off x="611560" y="4437112"/>
              <a:ext cx="784887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lokTextu 7"/>
            <p:cNvSpPr txBox="1"/>
            <p:nvPr/>
          </p:nvSpPr>
          <p:spPr>
            <a:xfrm>
              <a:off x="2339752" y="4129335"/>
              <a:ext cx="3888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i="1" dirty="0" smtClean="0">
                  <a:solidFill>
                    <a:srgbClr val="0070C0"/>
                  </a:solidFill>
                </a:rPr>
                <a:t>Týmto smerom rastie teplota, voda, kyslík, svetlo....</a:t>
              </a:r>
              <a:endParaRPr lang="sk-SK" sz="1400" i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2953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6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4026" y="5661248"/>
            <a:ext cx="8229600" cy="1180619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Niektoré živočíchy majú optimum pri nízkych teplotách = </a:t>
            </a:r>
            <a:r>
              <a:rPr lang="sk-SK" b="1" dirty="0" err="1" smtClean="0">
                <a:solidFill>
                  <a:srgbClr val="0070C0"/>
                </a:solidFill>
              </a:rPr>
              <a:t>chladnomilné</a:t>
            </a:r>
            <a:endParaRPr lang="sk-SK" b="1" dirty="0" smtClean="0">
              <a:solidFill>
                <a:srgbClr val="0070C0"/>
              </a:solidFill>
            </a:endParaRPr>
          </a:p>
          <a:p>
            <a:r>
              <a:rPr lang="sk-SK" dirty="0" smtClean="0"/>
              <a:t>Niektoré živočíchy majú optimum pri vyšších teplotách = </a:t>
            </a:r>
            <a:r>
              <a:rPr lang="sk-SK" b="1" dirty="0" smtClean="0">
                <a:solidFill>
                  <a:srgbClr val="FF0000"/>
                </a:solidFill>
              </a:rPr>
              <a:t>teplomilné</a:t>
            </a:r>
          </a:p>
          <a:p>
            <a:r>
              <a:rPr lang="sk-SK" dirty="0" smtClean="0"/>
              <a:t>Niektoré živočíchy znášajú všetky teploty = </a:t>
            </a:r>
            <a:r>
              <a:rPr lang="sk-SK" b="1" dirty="0" smtClean="0">
                <a:solidFill>
                  <a:srgbClr val="00B050"/>
                </a:solidFill>
              </a:rPr>
              <a:t>rozšírené všade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/>
          <a:stretch/>
        </p:blipFill>
        <p:spPr bwMode="auto">
          <a:xfrm>
            <a:off x="1031631" y="956642"/>
            <a:ext cx="7194422" cy="455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66837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rgbClr val="7030A0"/>
                </a:solidFill>
              </a:rPr>
              <a:t>KRIVKA VPLYVU NA VIAC DRUHOV</a:t>
            </a:r>
            <a:endParaRPr lang="sk-SK" b="1" dirty="0">
              <a:solidFill>
                <a:srgbClr val="7030A0"/>
              </a:solidFill>
            </a:endParaRPr>
          </a:p>
        </p:txBody>
      </p:sp>
      <p:pic>
        <p:nvPicPr>
          <p:cNvPr id="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730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9236" y="4941168"/>
            <a:ext cx="8229600" cy="1473027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Populácia jedného živočícha je veľmi veľká v optimálnych podmienkach</a:t>
            </a:r>
          </a:p>
          <a:p>
            <a:r>
              <a:rPr lang="sk-SK" dirty="0" smtClean="0"/>
              <a:t>Ak sa podmienka zníži alebo zvýši, tak je jedincov menej, lebo sú v strese a mnohí zahynú</a:t>
            </a:r>
          </a:p>
          <a:p>
            <a:r>
              <a:rPr lang="sk-SK" dirty="0" smtClean="0"/>
              <a:t>Ak je podmienka príliš nízka alebo príliš vysoká, tak všetci zahynú</a:t>
            </a:r>
            <a:endParaRPr lang="sk-SK" dirty="0"/>
          </a:p>
        </p:txBody>
      </p:sp>
      <p:pic>
        <p:nvPicPr>
          <p:cNvPr id="3074" name="Picture 2" descr="Biology 1001A Lecture Notes - Fall 2012, - Extreme Poverty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9" b="10299"/>
          <a:stretch/>
        </p:blipFill>
        <p:spPr bwMode="auto">
          <a:xfrm>
            <a:off x="107503" y="1204102"/>
            <a:ext cx="8704141" cy="31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66837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rgbClr val="7030A0"/>
                </a:solidFill>
              </a:rPr>
              <a:t>KRIVKA VPLYVU NA POPULÁCIU JEDNÉHO DRUHU</a:t>
            </a:r>
            <a:endParaRPr lang="sk-SK" b="1" dirty="0">
              <a:solidFill>
                <a:srgbClr val="7030A0"/>
              </a:solidFill>
            </a:endParaRPr>
          </a:p>
        </p:txBody>
      </p:sp>
      <p:pic>
        <p:nvPicPr>
          <p:cNvPr id="4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6837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dirty="0"/>
              <a:t>Organizmy sa prispôsobujú prostrediu, v ktorom </a:t>
            </a:r>
            <a:r>
              <a:rPr lang="sk-SK" sz="2000" dirty="0" smtClean="0"/>
              <a:t>žijú = </a:t>
            </a:r>
            <a:r>
              <a:rPr lang="sk-SK" sz="2000" dirty="0"/>
              <a:t>ekologická prispôsobivosť , napr. tvarom tela, veľkosťou, farbou, spôsobom obživy...</a:t>
            </a:r>
          </a:p>
          <a:p>
            <a:endParaRPr lang="sk-SK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27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Prispôsobivosť - ADAPTÁCIA</a:t>
            </a:r>
            <a:endParaRPr lang="sk-SK" sz="4000" b="1" dirty="0">
              <a:solidFill>
                <a:srgbClr val="FF0000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92195"/>
            <a:ext cx="2665090" cy="183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55592"/>
            <a:ext cx="2593792" cy="202415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13239"/>
            <a:ext cx="2612702" cy="181729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77297"/>
            <a:ext cx="2376264" cy="178219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2395"/>
            <a:ext cx="2483903" cy="1958735"/>
          </a:xfrm>
          <a:prstGeom prst="rect">
            <a:avLst/>
          </a:prstGeom>
        </p:spPr>
      </p:pic>
      <p:pic>
        <p:nvPicPr>
          <p:cNvPr id="10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1236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403</Words>
  <Application>Microsoft Office PowerPoint</Application>
  <PresentationFormat>Prezentácia na obrazovke (4:3)</PresentationFormat>
  <Paragraphs>55</Paragraphs>
  <Slides>11</Slides>
  <Notes>0</Notes>
  <HiddenSlides>0</HiddenSlides>
  <MMClips>10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EKOLÓGIA</vt:lpstr>
      <vt:lpstr>EKOLÓGIA</vt:lpstr>
      <vt:lpstr>EKOLOGICKÉ FAKTORY</vt:lpstr>
      <vt:lpstr>EKOLOGICKÉ FAKTORY</vt:lpstr>
      <vt:lpstr>KRIVKA VPLYVU NA ORGANIZMUS</vt:lpstr>
      <vt:lpstr>Prezentácia programu PowerPoint</vt:lpstr>
      <vt:lpstr>Prezentácia programu PowerPoint</vt:lpstr>
      <vt:lpstr>Prezentácia programu PowerPoint</vt:lpstr>
      <vt:lpstr>Prispôsobivosť - ADAPTÁCIA</vt:lpstr>
      <vt:lpstr>Prezentácia programu PowerPoint</vt:lpstr>
      <vt:lpstr>BIOINDIKÁTORY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EKOLÓGIA</dc:title>
  <dc:creator>Katka Radvanská</dc:creator>
  <cp:lastModifiedBy>Katka Radvanska</cp:lastModifiedBy>
  <cp:revision>27</cp:revision>
  <dcterms:created xsi:type="dcterms:W3CDTF">2020-04-28T08:33:56Z</dcterms:created>
  <dcterms:modified xsi:type="dcterms:W3CDTF">2021-05-14T05:56:01Z</dcterms:modified>
</cp:coreProperties>
</file>