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64" r:id="rId5"/>
    <p:sldId id="267" r:id="rId6"/>
    <p:sldId id="261" r:id="rId7"/>
    <p:sldId id="271" r:id="rId8"/>
    <p:sldId id="269" r:id="rId9"/>
    <p:sldId id="272" r:id="rId10"/>
    <p:sldId id="268" r:id="rId11"/>
    <p:sldId id="270" r:id="rId12"/>
    <p:sldId id="262" r:id="rId13"/>
    <p:sldId id="265" r:id="rId14"/>
    <p:sldId id="266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0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EAAB-8245-4E80-AA2E-3D2F5D45E12B}" type="datetimeFigureOut">
              <a:rPr lang="sk-SK" smtClean="0"/>
              <a:t>31. 3. 2021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2582-4CA1-4A52-A951-A36F42AE62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3076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EAAB-8245-4E80-AA2E-3D2F5D45E12B}" type="datetimeFigureOut">
              <a:rPr lang="sk-SK" smtClean="0"/>
              <a:t>31. 3. 2021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2582-4CA1-4A52-A951-A36F42AE62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370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EAAB-8245-4E80-AA2E-3D2F5D45E12B}" type="datetimeFigureOut">
              <a:rPr lang="sk-SK" smtClean="0"/>
              <a:t>31. 3. 2021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2582-4CA1-4A52-A951-A36F42AE62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0387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EAAB-8245-4E80-AA2E-3D2F5D45E12B}" type="datetimeFigureOut">
              <a:rPr lang="sk-SK" smtClean="0"/>
              <a:t>31. 3. 2021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2582-4CA1-4A52-A951-A36F42AE62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129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EAAB-8245-4E80-AA2E-3D2F5D45E12B}" type="datetimeFigureOut">
              <a:rPr lang="sk-SK" smtClean="0"/>
              <a:t>31. 3. 2021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2582-4CA1-4A52-A951-A36F42AE62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569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EAAB-8245-4E80-AA2E-3D2F5D45E12B}" type="datetimeFigureOut">
              <a:rPr lang="sk-SK" smtClean="0"/>
              <a:t>31. 3. 2021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2582-4CA1-4A52-A951-A36F42AE62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27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EAAB-8245-4E80-AA2E-3D2F5D45E12B}" type="datetimeFigureOut">
              <a:rPr lang="sk-SK" smtClean="0"/>
              <a:t>31. 3. 2021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2582-4CA1-4A52-A951-A36F42AE62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031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EAAB-8245-4E80-AA2E-3D2F5D45E12B}" type="datetimeFigureOut">
              <a:rPr lang="sk-SK" smtClean="0"/>
              <a:t>31. 3. 2021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2582-4CA1-4A52-A951-A36F42AE62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937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EAAB-8245-4E80-AA2E-3D2F5D45E12B}" type="datetimeFigureOut">
              <a:rPr lang="sk-SK" smtClean="0"/>
              <a:t>31. 3. 2021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2582-4CA1-4A52-A951-A36F42AE62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9020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EAAB-8245-4E80-AA2E-3D2F5D45E12B}" type="datetimeFigureOut">
              <a:rPr lang="sk-SK" smtClean="0"/>
              <a:t>31. 3. 2021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2582-4CA1-4A52-A951-A36F42AE62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0505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EAAB-8245-4E80-AA2E-3D2F5D45E12B}" type="datetimeFigureOut">
              <a:rPr lang="sk-SK" smtClean="0"/>
              <a:t>31. 3. 2021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2582-4CA1-4A52-A951-A36F42AE62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0151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3EAAB-8245-4E80-AA2E-3D2F5D45E12B}" type="datetimeFigureOut">
              <a:rPr lang="sk-SK" smtClean="0"/>
              <a:t>31. 3. 2021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82582-4CA1-4A52-A951-A36F42AE62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829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om/url?sa=i&amp;rct=j&amp;q=&amp;esrc=s&amp;source=images&amp;cd=&amp;cad=rja&amp;uact=8&amp;ved=2ahUKEwijt4fH7OjaAhVJ46QKHazwD_0QjRx6BAgBEAU&amp;url=http://w-wolfs.blog.cz/1508&amp;psig=AOvVaw3SFBnT2w0cubKeIodfzc0n&amp;ust=152541303651163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www.google.com/url?sa=i&amp;rct=j&amp;q=&amp;esrc=s&amp;source=images&amp;cd=&amp;cad=rja&amp;uact=8&amp;ved=2ahUKEwjKoYbd7OjaAhUvMuwKHU_iA00QjRx6BAgBEAU&amp;url=https://www.tyzden.sk/casopis/35376/drava-harmonia/&amp;psig=AOvVaw0GZcAQllF-_A7XLG34yJdA&amp;ust=152541306771171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hyperlink" Target="http://www.google.com/url?sa=i&amp;rct=j&amp;q=&amp;esrc=s&amp;source=images&amp;cd=&amp;cad=rja&amp;uact=8&amp;ved=2ahUKEwjgrY6N7ejaAhXEDewKHcjnDmQQjRx6BAgBEAU&amp;url=http://www.zivot.sk/clanok/20205/nastahovali-sa-vam-do-bytu-invazne-azijske-lienky-mozu-zneprijemnit-zivot-najma-alergikom&amp;psig=AOvVaw0GZcAQllF-_A7XLG34yJdA&amp;ust=152541306771171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23501"/>
            <a:ext cx="7772400" cy="1470025"/>
          </a:xfrm>
        </p:spPr>
        <p:txBody>
          <a:bodyPr/>
          <a:lstStyle/>
          <a:p>
            <a:r>
              <a:rPr lang="sk-SK" b="1" dirty="0" smtClean="0"/>
              <a:t>Dedičnosť a premenlivosť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6078" y="5373215"/>
            <a:ext cx="6400800" cy="1449241"/>
          </a:xfrm>
        </p:spPr>
        <p:txBody>
          <a:bodyPr/>
          <a:lstStyle/>
          <a:p>
            <a:r>
              <a:rPr lang="sk-SK" dirty="0" smtClean="0"/>
              <a:t>GENETIKA</a:t>
            </a:r>
          </a:p>
          <a:p>
            <a:r>
              <a:rPr lang="sk-SK" dirty="0" smtClean="0"/>
              <a:t>- Veda, ktorá sa tým zaoberá</a:t>
            </a:r>
            <a:endParaRPr lang="sk-SK" dirty="0"/>
          </a:p>
        </p:txBody>
      </p:sp>
      <p:pic>
        <p:nvPicPr>
          <p:cNvPr id="1026" name="Picture 2" descr="Genetics Will Revolutionize Social Science - WS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0836" y="1268760"/>
            <a:ext cx="590550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69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chéma kríženia pri neúplnej dominanc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864" y="476672"/>
            <a:ext cx="28384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znik F2 generácie (fenotyp - 1 : 2 : 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46901"/>
            <a:ext cx="284797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chéma kríženia pri génovej interakcii bez zmeny štiepnych pomero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845247"/>
            <a:ext cx="28384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znik F2 generácie (fenotyp - 9 : 3 : 3 : 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068960"/>
            <a:ext cx="4733925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48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chéma kríženia pri recesívnej epistá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8384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znik F2 generácie (fenotyp - 9 : 4 : 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8775" y="0"/>
            <a:ext cx="4733925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chéma kríženia pri inhibíc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157661"/>
            <a:ext cx="28384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znik F2 generácie (fenotyp - 13 : 3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81374"/>
            <a:ext cx="4733925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30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oat Color Inheritance: I am looking for RED and SESAME dogs ...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25493" y="1297317"/>
            <a:ext cx="4583012" cy="4867987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oat Color Inheritance in Shibas: Cream and Agouti | Hokusei ...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819" y="1412776"/>
            <a:ext cx="4433768" cy="475252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88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ýsledok vyhľadávania obrázkov pre dopyt paskovka krovinn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000892" cy="4909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091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196" name="Picture 4" descr="Výsledok vyhľadávania obrázkov pre dopyt lienka azijsk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"/>
            <a:ext cx="9144000" cy="6085268"/>
          </a:xfrm>
          <a:prstGeom prst="rect">
            <a:avLst/>
          </a:prstGeom>
          <a:noFill/>
        </p:spPr>
      </p:pic>
      <p:pic>
        <p:nvPicPr>
          <p:cNvPr id="8198" name="Picture 6" descr="Výsledok vyhľadávania obrázkov pre dopyt lienka azijsk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00" y="3929042"/>
            <a:ext cx="3571900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7507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76672"/>
            <a:ext cx="2602632" cy="56494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k-SK" b="1" dirty="0" smtClean="0"/>
              <a:t>Kríženie rôzneho tvaru semien:</a:t>
            </a:r>
          </a:p>
          <a:p>
            <a:r>
              <a:rPr lang="sk-SK" dirty="0" smtClean="0"/>
              <a:t>Guľatý hrášok je dominantný</a:t>
            </a:r>
          </a:p>
          <a:p>
            <a:r>
              <a:rPr lang="sk-SK" dirty="0" smtClean="0"/>
              <a:t>Hranatý hrášok je recesívny</a:t>
            </a:r>
          </a:p>
          <a:p>
            <a:r>
              <a:rPr lang="sk-SK" dirty="0" smtClean="0"/>
              <a:t>Potomkovia sú v prvej generácii guľatí</a:t>
            </a:r>
          </a:p>
          <a:p>
            <a:r>
              <a:rPr lang="sk-SK" dirty="0" smtClean="0"/>
              <a:t>V druhej generácii je jeden hranatý</a:t>
            </a:r>
            <a:endParaRPr lang="sk-SK" dirty="0"/>
          </a:p>
        </p:txBody>
      </p:sp>
      <p:pic>
        <p:nvPicPr>
          <p:cNvPr id="2050" name="Picture 2" descr="Čo je úplná dominancia? / biológie | Thpanorama - Urobte si dn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620687"/>
            <a:ext cx="569595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56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hat color eyes will your child have? (With images) | Eye color ...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-744"/>
            <a:ext cx="6984776" cy="681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0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PREMENLIVOSŤ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Rastliny a živočíchy sa nielen podobajú na svojich rodičov, ale majú aj mnohé vlastnosti odlišné = </a:t>
            </a:r>
            <a:r>
              <a:rPr lang="sk-SK" b="1" dirty="0" smtClean="0"/>
              <a:t>PREMENLIVOSŤ</a:t>
            </a:r>
          </a:p>
          <a:p>
            <a:r>
              <a:rPr lang="sk-SK" dirty="0" smtClean="0"/>
              <a:t>Odlišné vlastnosti vznikajú krížením rodičov s rôznou farbou, tvarom, dĺžkou...</a:t>
            </a:r>
          </a:p>
          <a:p>
            <a:r>
              <a:rPr lang="sk-SK" dirty="0" smtClean="0"/>
              <a:t>Deje sa to vďaka kombináciám rôznych génov s </a:t>
            </a:r>
            <a:r>
              <a:rPr lang="sk-SK" b="1" dirty="0" smtClean="0"/>
              <a:t>neúplnou dominanciou</a:t>
            </a:r>
          </a:p>
          <a:p>
            <a:endParaRPr lang="sk-SK" dirty="0" smtClean="0"/>
          </a:p>
          <a:p>
            <a:r>
              <a:rPr lang="sk-SK" dirty="0" smtClean="0">
                <a:sym typeface="Wingdings" panose="05000000000000000000" pitchFamily="2" charset="2"/>
              </a:rPr>
              <a:t>Premenlivosť je podstatou </a:t>
            </a:r>
            <a:r>
              <a:rPr lang="sk-SK" b="1" dirty="0" smtClean="0">
                <a:sym typeface="Wingdings" panose="05000000000000000000" pitchFamily="2" charset="2"/>
              </a:rPr>
              <a:t>kríženia </a:t>
            </a:r>
            <a:r>
              <a:rPr lang="sk-SK" dirty="0" smtClean="0">
                <a:sym typeface="Wingdings" panose="05000000000000000000" pitchFamily="2" charset="2"/>
              </a:rPr>
              <a:t>a </a:t>
            </a:r>
            <a:r>
              <a:rPr lang="sk-SK" b="1" dirty="0" smtClean="0">
                <a:sym typeface="Wingdings" panose="05000000000000000000" pitchFamily="2" charset="2"/>
              </a:rPr>
              <a:t>šľachtenia </a:t>
            </a:r>
            <a:r>
              <a:rPr lang="sk-SK" dirty="0" smtClean="0">
                <a:sym typeface="Wingdings" panose="05000000000000000000" pitchFamily="2" charset="2"/>
              </a:rPr>
              <a:t>nových odrôd rastlín a plemien zvierat</a:t>
            </a:r>
            <a:endParaRPr lang="sk-SK" dirty="0" smtClean="0"/>
          </a:p>
          <a:p>
            <a:r>
              <a:rPr lang="sk-SK" dirty="0" smtClean="0"/>
              <a:t>Tak postupne vznikali nové druhy rastlín a živočíchov na Zemi </a:t>
            </a:r>
            <a:r>
              <a:rPr lang="sk-SK" dirty="0" smtClean="0">
                <a:sym typeface="Wingdings" panose="05000000000000000000" pitchFamily="2" charset="2"/>
              </a:rPr>
              <a:t> </a:t>
            </a:r>
            <a:r>
              <a:rPr lang="sk-SK" b="1" dirty="0" smtClean="0">
                <a:sym typeface="Wingdings" panose="05000000000000000000" pitchFamily="2" charset="2"/>
              </a:rPr>
              <a:t>EVOLÚCIA</a:t>
            </a:r>
          </a:p>
        </p:txBody>
      </p:sp>
    </p:spTree>
    <p:extLst>
      <p:ext uri="{BB962C8B-B14F-4D97-AF65-F5344CB8AC3E}">
        <p14:creationId xmlns:p14="http://schemas.microsoft.com/office/powerpoint/2010/main" val="90307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sk-SK" b="1" dirty="0" smtClean="0"/>
              <a:t>ÚPLNÁ DOMINANCIA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612776"/>
          </a:xfrm>
        </p:spPr>
        <p:txBody>
          <a:bodyPr/>
          <a:lstStyle/>
          <a:p>
            <a:r>
              <a:rPr lang="sk-SK" dirty="0" smtClean="0"/>
              <a:t>Jeden znak je dominantný a prejaví sa potom ten. Druhý je recesívny (potlačený). Prejaví sa len v ďalšej generácii.</a:t>
            </a:r>
            <a:endParaRPr lang="sk-SK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95536" y="29249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 dirty="0" smtClean="0"/>
              <a:t>NEÚPLNÁ DOMINANCIA</a:t>
            </a:r>
            <a:endParaRPr lang="sk-SK" b="1" dirty="0"/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539552" y="4077072"/>
            <a:ext cx="8229600" cy="16127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Všetky znaky majú rovnakú „silu“.</a:t>
            </a:r>
          </a:p>
          <a:p>
            <a:r>
              <a:rPr lang="sk-SK" dirty="0" smtClean="0"/>
              <a:t>Prejavia sa spoločne:</a:t>
            </a:r>
          </a:p>
          <a:p>
            <a:pPr lvl="1"/>
            <a:r>
              <a:rPr lang="sk-SK" dirty="0" smtClean="0"/>
              <a:t>Zmiešaná farba, škvrny, pruhy...</a:t>
            </a:r>
          </a:p>
          <a:p>
            <a:endParaRPr lang="sk-SK" dirty="0"/>
          </a:p>
        </p:txBody>
      </p:sp>
      <p:pic>
        <p:nvPicPr>
          <p:cNvPr id="4098" name="Picture 2" descr="Sprievodca genetikou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92152" y="5589240"/>
            <a:ext cx="4724400" cy="121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85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4824" y="0"/>
            <a:ext cx="4402832" cy="1143000"/>
          </a:xfrm>
        </p:spPr>
        <p:txBody>
          <a:bodyPr>
            <a:normAutofit/>
          </a:bodyPr>
          <a:lstStyle/>
          <a:p>
            <a:r>
              <a:rPr lang="sk-SK" sz="3600" b="1" dirty="0" smtClean="0"/>
              <a:t>Neúplná dominancia</a:t>
            </a:r>
            <a:endParaRPr lang="sk-SK" sz="3600" b="1" dirty="0"/>
          </a:p>
        </p:txBody>
      </p:sp>
      <p:pic>
        <p:nvPicPr>
          <p:cNvPr id="5122" name="Picture 2" descr="Neúplné dominancia je výsledkom interakcie alel jedného génu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196752"/>
            <a:ext cx="3970215" cy="380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ariaciones de la herencia mendeliana – Fring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5" y="188639"/>
            <a:ext cx="4716016" cy="414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ôzne druhy cibuľovín: MIRABILIS JALAPA, 25 kusov, trieda: I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0019" y="4292134"/>
            <a:ext cx="2024202" cy="253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7164288" y="644381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Nocovka</a:t>
            </a:r>
            <a:endParaRPr lang="sk-SK" dirty="0"/>
          </a:p>
        </p:txBody>
      </p:sp>
      <p:pic>
        <p:nvPicPr>
          <p:cNvPr id="5" name="Picture 2" descr="Nocovka Jalapovitá - Bazár | Modrastrecha.sk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8504" y="4658222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29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arieties | WSU Tree Fruit | Washington State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2895803" cy="445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ose Varieties … | Rose varieties, Growing roses, Types of ros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5002" y="3105586"/>
            <a:ext cx="3300499" cy="358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mazon.com : Mixed!!! 50+ Pumpkin and Winter Squash Mix Seeds Non-GMO 25  Varieties Delicious Grown in USA. Rare, Super Profilic and Delicious! :  Garden &amp; Outdo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717032"/>
            <a:ext cx="2678558" cy="267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7 Popular Types of Tomatoes (and How to Use Them)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16632"/>
            <a:ext cx="3458817" cy="216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11 Popular Grape Varieties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0845" y="0"/>
            <a:ext cx="5244656" cy="294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4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héma kríženia pri dominantnej epistá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555" y="615468"/>
            <a:ext cx="28384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znik F2 generácie (fenotyp - 12 : 3 : 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5679" y="188640"/>
            <a:ext cx="441221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chéma kríženia pri duplicite kumulatívnej bez dominanc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365103"/>
            <a:ext cx="28384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znik F2 generácie - duplicita kumulatívna bez dominancie (fenotyp - 1 : 4 : 6 : 4 : 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36" y="3587481"/>
            <a:ext cx="4392488" cy="322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96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iepky - prečo neznášajú [Archív] - PORADA.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392488" cy="32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ow breeds. Cattle watercolor set | Pre-Designed Photoshop Graphics ~  Creative Marke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5062644" cy="337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he Different Dog Breeds – Spark Open Resear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717032"/>
            <a:ext cx="3940696" cy="221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5 Best Indoor Cat Breeds - Cat Evolution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8064" y="188640"/>
            <a:ext cx="323117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69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150</Words>
  <Application>Microsoft Office PowerPoint</Application>
  <PresentationFormat>Prezentácia na obrazovke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Motív Office</vt:lpstr>
      <vt:lpstr>Dedičnosť a premenlivosť</vt:lpstr>
      <vt:lpstr>Prezentácia programu PowerPoint</vt:lpstr>
      <vt:lpstr>Prezentácia programu PowerPoint</vt:lpstr>
      <vt:lpstr>PREMENLIVOSŤ</vt:lpstr>
      <vt:lpstr>ÚPLNÁ DOMINANCIA</vt:lpstr>
      <vt:lpstr>Neúplná dominancia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Dedičnosť a premenlivosť</dc:title>
  <dc:creator>Katka Radvanská</dc:creator>
  <cp:lastModifiedBy>Katka Radvanska</cp:lastModifiedBy>
  <cp:revision>15</cp:revision>
  <dcterms:created xsi:type="dcterms:W3CDTF">2021-03-31T06:16:52Z</dcterms:created>
  <dcterms:modified xsi:type="dcterms:W3CDTF">2021-03-31T07:36:56Z</dcterms:modified>
</cp:coreProperties>
</file>