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Svetlý štýl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76" d="100"/>
          <a:sy n="76" d="100"/>
        </p:scale>
        <p:origin x="72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D8381E9-7477-460F-A114-AA8588DE4F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D5BD0511-C4A5-4F81-9758-D03E6541A9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/>
              <a:t>Kliknutím upravte štýl predlohy podnadpisu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773FA24C-C903-4A82-8399-49E462B928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A3095-62B4-4C93-AD82-CE67E3E35C39}" type="datetimeFigureOut">
              <a:rPr lang="sk-SK" smtClean="0"/>
              <a:t>28. 6. 2022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D4396ECA-F34E-45F4-AC10-C7CCD9ED1B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72BB3C31-4718-4F5E-AE3F-488FD5B849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9359A-F7BF-42FA-B58F-CBDD8464897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2078406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87BB1E1-43AC-4A21-A78A-95E30396EF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zvislý text 2">
            <a:extLst>
              <a:ext uri="{FF2B5EF4-FFF2-40B4-BE49-F238E27FC236}">
                <a16:creationId xmlns:a16="http://schemas.microsoft.com/office/drawing/2014/main" id="{FC50A561-7C26-4D76-A224-A7C3D2F9FA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F7873D7D-6EA2-4625-AB0A-CDC0CC0CED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A3095-62B4-4C93-AD82-CE67E3E35C39}" type="datetimeFigureOut">
              <a:rPr lang="sk-SK" smtClean="0"/>
              <a:t>28. 6. 2022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91359864-B430-4EAB-9024-E2E42EC74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2C4B4F4E-D1FA-4243-955F-F3C1D445E9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9359A-F7BF-42FA-B58F-CBDD8464897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7589013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>
            <a:extLst>
              <a:ext uri="{FF2B5EF4-FFF2-40B4-BE49-F238E27FC236}">
                <a16:creationId xmlns:a16="http://schemas.microsoft.com/office/drawing/2014/main" id="{5E07FE89-1982-4CA7-A887-84C4BF793ED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zvislý text 2">
            <a:extLst>
              <a:ext uri="{FF2B5EF4-FFF2-40B4-BE49-F238E27FC236}">
                <a16:creationId xmlns:a16="http://schemas.microsoft.com/office/drawing/2014/main" id="{86ED32E8-CC60-4ACA-A58F-7E873CC8ED4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68C52835-B07F-477B-AFD7-F50A3F3572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A3095-62B4-4C93-AD82-CE67E3E35C39}" type="datetimeFigureOut">
              <a:rPr lang="sk-SK" smtClean="0"/>
              <a:t>28. 6. 2022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809167D9-2154-4452-8738-74667892D4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507DD0A5-7A8B-495B-B959-748E1F27A7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9359A-F7BF-42FA-B58F-CBDD8464897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469115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6281DB8-4AE7-4B80-82C4-DE02219DDE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ACCDE954-6E4F-47AD-B7EE-F95DD1E3AC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62EC379A-CF40-4EDF-A692-08C030FD6F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A3095-62B4-4C93-AD82-CE67E3E35C39}" type="datetimeFigureOut">
              <a:rPr lang="sk-SK" smtClean="0"/>
              <a:t>28. 6. 2022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F4266FFE-75A8-4FFD-B5D0-873AAE538F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585F29A5-0E56-401F-8B34-2324D17E14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9359A-F7BF-42FA-B58F-CBDD8464897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5912421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EDC443A-01AF-42AA-9B53-574A826F96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CB52D6FB-71BA-42D3-A9C3-533C50526D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C3E72AAE-0855-4F6C-AA90-CCD44C52D1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A3095-62B4-4C93-AD82-CE67E3E35C39}" type="datetimeFigureOut">
              <a:rPr lang="sk-SK" smtClean="0"/>
              <a:t>28. 6. 2022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CA1A4B93-B81B-472F-94FB-7B1627319C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9CF5F2CD-7AA8-48AB-ADF5-D490A26D91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9359A-F7BF-42FA-B58F-CBDD8464897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003486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059FD5F-BA6E-445F-9ECD-DE252794D6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99F7D204-3892-467A-B19B-4D6BC0F1A33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047DD565-53EE-4F0A-A014-4FA792FE4F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7DBA8869-9FD3-4547-AE98-917BDA270A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A3095-62B4-4C93-AD82-CE67E3E35C39}" type="datetimeFigureOut">
              <a:rPr lang="sk-SK" smtClean="0"/>
              <a:t>28. 6. 2022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85B0C0DE-3C3E-47D8-9C17-49FCA3B3A6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844D8EB1-A8B9-499C-A24E-3A3F563133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9359A-F7BF-42FA-B58F-CBDD8464897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5396304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1A75481-17E9-42DE-B152-AAD647B98D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37DD9EA4-B9B2-4362-98F7-3821C5E9EE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C589894F-4BB4-4784-8E3C-F6EF034C87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888EBB6A-179A-41F0-BCE4-D3B00FD7945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6" name="Zástupný objekt pre obsah 5">
            <a:extLst>
              <a:ext uri="{FF2B5EF4-FFF2-40B4-BE49-F238E27FC236}">
                <a16:creationId xmlns:a16="http://schemas.microsoft.com/office/drawing/2014/main" id="{6AAA0B02-DE45-4E69-A33E-448BB1EC6ED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7" name="Zástupný objekt pre dátum 6">
            <a:extLst>
              <a:ext uri="{FF2B5EF4-FFF2-40B4-BE49-F238E27FC236}">
                <a16:creationId xmlns:a16="http://schemas.microsoft.com/office/drawing/2014/main" id="{CFBAEDDC-1892-464B-869E-A276A299DE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A3095-62B4-4C93-AD82-CE67E3E35C39}" type="datetimeFigureOut">
              <a:rPr lang="sk-SK" smtClean="0"/>
              <a:t>28. 6. 2022</a:t>
            </a:fld>
            <a:endParaRPr lang="sk-SK"/>
          </a:p>
        </p:txBody>
      </p:sp>
      <p:sp>
        <p:nvSpPr>
          <p:cNvPr id="8" name="Zástupný objekt pre pätu 7">
            <a:extLst>
              <a:ext uri="{FF2B5EF4-FFF2-40B4-BE49-F238E27FC236}">
                <a16:creationId xmlns:a16="http://schemas.microsoft.com/office/drawing/2014/main" id="{5E776E19-4F4E-47A1-BD62-B21A3E917A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objekt pre číslo snímky 8">
            <a:extLst>
              <a:ext uri="{FF2B5EF4-FFF2-40B4-BE49-F238E27FC236}">
                <a16:creationId xmlns:a16="http://schemas.microsoft.com/office/drawing/2014/main" id="{D0DD9351-4A36-4A03-B589-3F34491AF1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9359A-F7BF-42FA-B58F-CBDD8464897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9593656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15452F7-37F1-4647-892A-CC50D3E44F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dátum 2">
            <a:extLst>
              <a:ext uri="{FF2B5EF4-FFF2-40B4-BE49-F238E27FC236}">
                <a16:creationId xmlns:a16="http://schemas.microsoft.com/office/drawing/2014/main" id="{62546465-3EA1-4E7C-A389-DD9B5929C3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A3095-62B4-4C93-AD82-CE67E3E35C39}" type="datetimeFigureOut">
              <a:rPr lang="sk-SK" smtClean="0"/>
              <a:t>28. 6. 2022</a:t>
            </a:fld>
            <a:endParaRPr lang="sk-SK"/>
          </a:p>
        </p:txBody>
      </p:sp>
      <p:sp>
        <p:nvSpPr>
          <p:cNvPr id="4" name="Zástupný objekt pre pätu 3">
            <a:extLst>
              <a:ext uri="{FF2B5EF4-FFF2-40B4-BE49-F238E27FC236}">
                <a16:creationId xmlns:a16="http://schemas.microsoft.com/office/drawing/2014/main" id="{127EFD95-D8CE-4FD0-8068-E3A0A70075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objekt pre číslo snímky 4">
            <a:extLst>
              <a:ext uri="{FF2B5EF4-FFF2-40B4-BE49-F238E27FC236}">
                <a16:creationId xmlns:a16="http://schemas.microsoft.com/office/drawing/2014/main" id="{87EC0609-1032-425B-9317-54EA9C3249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9359A-F7BF-42FA-B58F-CBDD8464897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722893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dátum 1">
            <a:extLst>
              <a:ext uri="{FF2B5EF4-FFF2-40B4-BE49-F238E27FC236}">
                <a16:creationId xmlns:a16="http://schemas.microsoft.com/office/drawing/2014/main" id="{BA56CA3F-7178-4F72-A3F7-431C059B46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A3095-62B4-4C93-AD82-CE67E3E35C39}" type="datetimeFigureOut">
              <a:rPr lang="sk-SK" smtClean="0"/>
              <a:t>28. 6. 2022</a:t>
            </a:fld>
            <a:endParaRPr lang="sk-SK"/>
          </a:p>
        </p:txBody>
      </p:sp>
      <p:sp>
        <p:nvSpPr>
          <p:cNvPr id="3" name="Zástupný objekt pre pätu 2">
            <a:extLst>
              <a:ext uri="{FF2B5EF4-FFF2-40B4-BE49-F238E27FC236}">
                <a16:creationId xmlns:a16="http://schemas.microsoft.com/office/drawing/2014/main" id="{56A9818F-3082-442A-B405-835BFA7119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objekt pre číslo snímky 3">
            <a:extLst>
              <a:ext uri="{FF2B5EF4-FFF2-40B4-BE49-F238E27FC236}">
                <a16:creationId xmlns:a16="http://schemas.microsoft.com/office/drawing/2014/main" id="{525504A5-D99F-4B24-9A2C-0FEB2FDF97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9359A-F7BF-42FA-B58F-CBDD8464897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01437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F25BF3F-0E5D-4C35-B59A-F85943091B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16714AB3-4ACA-482B-8CA8-A019FB1F70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A14F0663-AA7E-46E3-902A-BF9500911C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0CC4773A-18CC-4921-9483-4218841F6A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A3095-62B4-4C93-AD82-CE67E3E35C39}" type="datetimeFigureOut">
              <a:rPr lang="sk-SK" smtClean="0"/>
              <a:t>28. 6. 2022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4F002CF2-A626-4FBB-A75C-8ECB5B7EBB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0FF9C69C-60CD-4DD1-AB1A-AC87B2C7FA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9359A-F7BF-42FA-B58F-CBDD8464897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7035543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FEC0A88-E610-4BB0-AB93-DB69B2D842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rázok 2">
            <a:extLst>
              <a:ext uri="{FF2B5EF4-FFF2-40B4-BE49-F238E27FC236}">
                <a16:creationId xmlns:a16="http://schemas.microsoft.com/office/drawing/2014/main" id="{1CEBEA37-4C2C-4500-9532-150099140C7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DE799673-1322-4006-A274-9F6F2F368C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D8A577E3-23BF-46DE-9318-DC5CF72225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A3095-62B4-4C93-AD82-CE67E3E35C39}" type="datetimeFigureOut">
              <a:rPr lang="sk-SK" smtClean="0"/>
              <a:t>28. 6. 2022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4BE1029A-BC3F-4387-9156-9A32851BD4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D8399284-7D4C-4EFC-98A7-1EB6430160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9359A-F7BF-42FA-B58F-CBDD8464897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000169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nadpis 1">
            <a:extLst>
              <a:ext uri="{FF2B5EF4-FFF2-40B4-BE49-F238E27FC236}">
                <a16:creationId xmlns:a16="http://schemas.microsoft.com/office/drawing/2014/main" id="{8EE46663-E203-4122-A443-F96818845D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C99EB32-E787-40D3-92F3-F2D9A92BE3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F2C86717-2161-40CC-9342-F7C9147A400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DA3095-62B4-4C93-AD82-CE67E3E35C39}" type="datetimeFigureOut">
              <a:rPr lang="sk-SK" smtClean="0"/>
              <a:t>28. 6. 2022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A2E622C6-6F6B-4288-89CD-615FE69C60E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630E52C6-E465-4FA3-949C-9F316348B27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49359A-F7BF-42FA-B58F-CBDD8464897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5646561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3" name="Rectangle 32">
            <a:extLst>
              <a:ext uri="{FF2B5EF4-FFF2-40B4-BE49-F238E27FC236}">
                <a16:creationId xmlns:a16="http://schemas.microsoft.com/office/drawing/2014/main" id="{19D32F93-50AC-4C46-A5DB-291C60DDB7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2" descr="OPERAČNÝ PROGRAM ĽUDSKÉ ZDROJE 2014-2020, Ministerstvo vnútra SR - Európske  programy">
            <a:extLst>
              <a:ext uri="{FF2B5EF4-FFF2-40B4-BE49-F238E27FC236}">
                <a16:creationId xmlns:a16="http://schemas.microsoft.com/office/drawing/2014/main" id="{824245F1-511C-4D2F-9432-91553F1266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289303" y="1805348"/>
            <a:ext cx="9613397" cy="8411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5" name="Right Triangle 34">
            <a:extLst>
              <a:ext uri="{FF2B5EF4-FFF2-40B4-BE49-F238E27FC236}">
                <a16:creationId xmlns:a16="http://schemas.microsoft.com/office/drawing/2014/main" id="{827DC2C4-B485-428A-BF4A-472D2967F4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EE04B5EB-F158-4507-90DD-BD23620C7C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707A1CC8-4F85-4B38-9AC9-65DFCD0CE2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89304" y="3429000"/>
            <a:ext cx="8921672" cy="1713305"/>
          </a:xfrm>
        </p:spPr>
        <p:txBody>
          <a:bodyPr anchor="b">
            <a:normAutofit/>
          </a:bodyPr>
          <a:lstStyle/>
          <a:p>
            <a:pPr algn="l"/>
            <a:r>
              <a:rPr lang="sk-SK" sz="6800"/>
              <a:t>Odvodový systém v praxi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09C42BF7-7B4F-49AD-A5BA-1B3C6E260A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89303" y="5142305"/>
            <a:ext cx="7321298" cy="753165"/>
          </a:xfrm>
        </p:spPr>
        <p:txBody>
          <a:bodyPr anchor="t">
            <a:normAutofit/>
          </a:bodyPr>
          <a:lstStyle/>
          <a:p>
            <a:pPr algn="l"/>
            <a:r>
              <a:rPr lang="sk-SK" sz="1900"/>
              <a:t>Ing.Buchtová Alena</a:t>
            </a:r>
          </a:p>
          <a:p>
            <a:pPr algn="l"/>
            <a:r>
              <a:rPr lang="sk-SK" sz="1900"/>
              <a:t>Máj 2022</a:t>
            </a:r>
          </a:p>
        </p:txBody>
      </p:sp>
    </p:spTree>
    <p:extLst>
      <p:ext uri="{BB962C8B-B14F-4D97-AF65-F5344CB8AC3E}">
        <p14:creationId xmlns:p14="http://schemas.microsoft.com/office/powerpoint/2010/main" val="1949510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7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484B6D1-01AC-45B0-9CBD-70442CC89A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6000" b="1" dirty="0"/>
              <a:t>Odvody zamestnanca</a:t>
            </a:r>
          </a:p>
        </p:txBody>
      </p:sp>
      <p:graphicFrame>
        <p:nvGraphicFramePr>
          <p:cNvPr id="4" name="Tabuľka 4">
            <a:extLst>
              <a:ext uri="{FF2B5EF4-FFF2-40B4-BE49-F238E27FC236}">
                <a16:creationId xmlns:a16="http://schemas.microsoft.com/office/drawing/2014/main" id="{D9D1C636-7AB7-405D-8D0C-6793CF53108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56582848"/>
              </p:ext>
            </p:extLst>
          </p:nvPr>
        </p:nvGraphicFramePr>
        <p:xfrm>
          <a:off x="838200" y="1825625"/>
          <a:ext cx="2140527" cy="3646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40527">
                  <a:extLst>
                    <a:ext uri="{9D8B030D-6E8A-4147-A177-3AD203B41FA5}">
                      <a16:colId xmlns:a16="http://schemas.microsoft.com/office/drawing/2014/main" val="136723454"/>
                    </a:ext>
                  </a:extLst>
                </a:gridCol>
              </a:tblGrid>
              <a:tr h="364692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k-SK" sz="40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4000" dirty="0"/>
                        <a:t>Celkové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4000" dirty="0"/>
                        <a:t> odvody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028458"/>
                  </a:ext>
                </a:extLst>
              </a:tr>
            </a:tbl>
          </a:graphicData>
        </a:graphic>
      </p:graphicFrame>
      <p:graphicFrame>
        <p:nvGraphicFramePr>
          <p:cNvPr id="5" name="Tabuľka 5">
            <a:extLst>
              <a:ext uri="{FF2B5EF4-FFF2-40B4-BE49-F238E27FC236}">
                <a16:creationId xmlns:a16="http://schemas.microsoft.com/office/drawing/2014/main" id="{EC5D6F59-6B0C-466E-A711-94A18EF667B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9967185"/>
              </p:ext>
            </p:extLst>
          </p:nvPr>
        </p:nvGraphicFramePr>
        <p:xfrm>
          <a:off x="3823855" y="1825624"/>
          <a:ext cx="3131127" cy="3646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31127">
                  <a:extLst>
                    <a:ext uri="{9D8B030D-6E8A-4147-A177-3AD203B41FA5}">
                      <a16:colId xmlns:a16="http://schemas.microsoft.com/office/drawing/2014/main" val="1967763302"/>
                    </a:ext>
                  </a:extLst>
                </a:gridCol>
              </a:tblGrid>
              <a:tr h="3646920">
                <a:tc>
                  <a:txBody>
                    <a:bodyPr/>
                    <a:lstStyle/>
                    <a:p>
                      <a:endParaRPr lang="sk-SK" sz="4000" dirty="0"/>
                    </a:p>
                    <a:p>
                      <a:r>
                        <a:rPr lang="sk-SK" sz="4000" dirty="0"/>
                        <a:t>Odvody</a:t>
                      </a:r>
                    </a:p>
                    <a:p>
                      <a:r>
                        <a:rPr lang="sk-SK" sz="4000" dirty="0"/>
                        <a:t> zamestnanca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658487"/>
                  </a:ext>
                </a:extLst>
              </a:tr>
            </a:tbl>
          </a:graphicData>
        </a:graphic>
      </p:graphicFrame>
      <p:graphicFrame>
        <p:nvGraphicFramePr>
          <p:cNvPr id="6" name="Tabuľka 6">
            <a:extLst>
              <a:ext uri="{FF2B5EF4-FFF2-40B4-BE49-F238E27FC236}">
                <a16:creationId xmlns:a16="http://schemas.microsoft.com/office/drawing/2014/main" id="{A5D30CC9-A0B9-4E7A-B182-ABB493694C5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0267432"/>
              </p:ext>
            </p:extLst>
          </p:nvPr>
        </p:nvGraphicFramePr>
        <p:xfrm>
          <a:off x="7523019" y="1825624"/>
          <a:ext cx="3505200" cy="3646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200">
                  <a:extLst>
                    <a:ext uri="{9D8B030D-6E8A-4147-A177-3AD203B41FA5}">
                      <a16:colId xmlns:a16="http://schemas.microsoft.com/office/drawing/2014/main" val="4104672828"/>
                    </a:ext>
                  </a:extLst>
                </a:gridCol>
              </a:tblGrid>
              <a:tr h="3646920">
                <a:tc>
                  <a:txBody>
                    <a:bodyPr/>
                    <a:lstStyle/>
                    <a:p>
                      <a:endParaRPr lang="sk-SK" sz="4000" dirty="0">
                        <a:latin typeface="+mn-lt"/>
                        <a:cs typeface="Times New Roman" panose="02020603050405020304" pitchFamily="18" charset="0"/>
                      </a:endParaRPr>
                    </a:p>
                    <a:p>
                      <a:r>
                        <a:rPr lang="sk-SK" sz="4000" dirty="0">
                          <a:latin typeface="+mn-lt"/>
                          <a:cs typeface="Times New Roman" panose="02020603050405020304" pitchFamily="18" charset="0"/>
                        </a:rPr>
                        <a:t>Odvody</a:t>
                      </a:r>
                    </a:p>
                    <a:p>
                      <a:r>
                        <a:rPr lang="sk-SK" sz="4000" dirty="0">
                          <a:latin typeface="+mn-lt"/>
                          <a:cs typeface="Times New Roman" panose="02020603050405020304" pitchFamily="18" charset="0"/>
                        </a:rPr>
                        <a:t>zamestnávateľa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7639052"/>
                  </a:ext>
                </a:extLst>
              </a:tr>
            </a:tbl>
          </a:graphicData>
        </a:graphic>
      </p:graphicFrame>
      <p:sp>
        <p:nvSpPr>
          <p:cNvPr id="9" name="Rovná sa 8">
            <a:extLst>
              <a:ext uri="{FF2B5EF4-FFF2-40B4-BE49-F238E27FC236}">
                <a16:creationId xmlns:a16="http://schemas.microsoft.com/office/drawing/2014/main" id="{9A9AC90F-6B18-4162-BE17-030C1B1D0CB2}"/>
              </a:ext>
            </a:extLst>
          </p:cNvPr>
          <p:cNvSpPr/>
          <p:nvPr/>
        </p:nvSpPr>
        <p:spPr>
          <a:xfrm>
            <a:off x="3283527" y="3429000"/>
            <a:ext cx="45719" cy="45719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>
              <a:solidFill>
                <a:schemeClr val="tx1"/>
              </a:solidFill>
            </a:endParaRPr>
          </a:p>
        </p:txBody>
      </p:sp>
      <p:sp>
        <p:nvSpPr>
          <p:cNvPr id="10" name="Rovná sa 9">
            <a:extLst>
              <a:ext uri="{FF2B5EF4-FFF2-40B4-BE49-F238E27FC236}">
                <a16:creationId xmlns:a16="http://schemas.microsoft.com/office/drawing/2014/main" id="{342A8B6C-AECE-421E-AF25-ED76A5248487}"/>
              </a:ext>
            </a:extLst>
          </p:cNvPr>
          <p:cNvSpPr/>
          <p:nvPr/>
        </p:nvSpPr>
        <p:spPr>
          <a:xfrm>
            <a:off x="2978727" y="3017838"/>
            <a:ext cx="845128" cy="764454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>
              <a:solidFill>
                <a:schemeClr val="tx1"/>
              </a:solidFill>
            </a:endParaRPr>
          </a:p>
        </p:txBody>
      </p:sp>
      <p:sp>
        <p:nvSpPr>
          <p:cNvPr id="11" name="Znak plus 10">
            <a:extLst>
              <a:ext uri="{FF2B5EF4-FFF2-40B4-BE49-F238E27FC236}">
                <a16:creationId xmlns:a16="http://schemas.microsoft.com/office/drawing/2014/main" id="{0F1B5970-DB2E-4E26-8BFA-7A210016DFFE}"/>
              </a:ext>
            </a:extLst>
          </p:cNvPr>
          <p:cNvSpPr/>
          <p:nvPr/>
        </p:nvSpPr>
        <p:spPr>
          <a:xfrm>
            <a:off x="6954981" y="3017838"/>
            <a:ext cx="568037" cy="916853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803626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992E425-55E0-4A66-AFAF-898ADF1222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3363" y="365760"/>
            <a:ext cx="9367203" cy="1188720"/>
          </a:xfrm>
        </p:spPr>
        <p:txBody>
          <a:bodyPr>
            <a:normAutofit/>
          </a:bodyPr>
          <a:lstStyle/>
          <a:p>
            <a:r>
              <a:rPr lang="sk-SK" b="1"/>
              <a:t>Odvody zamestnanca</a:t>
            </a:r>
            <a:endParaRPr lang="sk-SK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7CB4857B-ED7C-444D-9F04-2F885114A1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764099" cy="1558212"/>
          </a:xfrm>
          <a:custGeom>
            <a:avLst/>
            <a:gdLst>
              <a:gd name="connsiteX0" fmla="*/ 0 w 1764099"/>
              <a:gd name="connsiteY0" fmla="*/ 0 h 1558212"/>
              <a:gd name="connsiteX1" fmla="*/ 1764099 w 1764099"/>
              <a:gd name="connsiteY1" fmla="*/ 0 h 1558212"/>
              <a:gd name="connsiteX2" fmla="*/ 1042087 w 1764099"/>
              <a:gd name="connsiteY2" fmla="*/ 1558212 h 1558212"/>
              <a:gd name="connsiteX3" fmla="*/ 0 w 1764099"/>
              <a:gd name="connsiteY3" fmla="*/ 1558212 h 1558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64099" h="1558212">
                <a:moveTo>
                  <a:pt x="0" y="0"/>
                </a:moveTo>
                <a:lnTo>
                  <a:pt x="1764099" y="0"/>
                </a:lnTo>
                <a:lnTo>
                  <a:pt x="1042087" y="1558212"/>
                </a:lnTo>
                <a:lnTo>
                  <a:pt x="0" y="155821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18046FB-44EA-4FD8-A585-EA09A319B2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691640"/>
            <a:ext cx="12191999" cy="5166360"/>
          </a:xfrm>
          <a:custGeom>
            <a:avLst/>
            <a:gdLst>
              <a:gd name="connsiteX0" fmla="*/ 0 w 12191999"/>
              <a:gd name="connsiteY0" fmla="*/ 0 h 5166360"/>
              <a:gd name="connsiteX1" fmla="*/ 1822388 w 12191999"/>
              <a:gd name="connsiteY1" fmla="*/ 0 h 5166360"/>
              <a:gd name="connsiteX2" fmla="*/ 6468290 w 12191999"/>
              <a:gd name="connsiteY2" fmla="*/ 0 h 5166360"/>
              <a:gd name="connsiteX3" fmla="*/ 7796394 w 12191999"/>
              <a:gd name="connsiteY3" fmla="*/ 0 h 5166360"/>
              <a:gd name="connsiteX4" fmla="*/ 8376834 w 12191999"/>
              <a:gd name="connsiteY4" fmla="*/ 0 h 5166360"/>
              <a:gd name="connsiteX5" fmla="*/ 9704938 w 12191999"/>
              <a:gd name="connsiteY5" fmla="*/ 0 h 5166360"/>
              <a:gd name="connsiteX6" fmla="*/ 9704938 w 12191999"/>
              <a:gd name="connsiteY6" fmla="*/ 2 h 5166360"/>
              <a:gd name="connsiteX7" fmla="*/ 10283456 w 12191999"/>
              <a:gd name="connsiteY7" fmla="*/ 2 h 5166360"/>
              <a:gd name="connsiteX8" fmla="*/ 10863897 w 12191999"/>
              <a:gd name="connsiteY8" fmla="*/ 2 h 5166360"/>
              <a:gd name="connsiteX9" fmla="*/ 12191999 w 12191999"/>
              <a:gd name="connsiteY9" fmla="*/ 2 h 5166360"/>
              <a:gd name="connsiteX10" fmla="*/ 12191999 w 12191999"/>
              <a:gd name="connsiteY10" fmla="*/ 5166360 h 5166360"/>
              <a:gd name="connsiteX11" fmla="*/ 0 w 12191999"/>
              <a:gd name="connsiteY11" fmla="*/ 5166360 h 5166360"/>
              <a:gd name="connsiteX12" fmla="*/ 0 w 12191999"/>
              <a:gd name="connsiteY12" fmla="*/ 2604436 h 5166360"/>
              <a:gd name="connsiteX13" fmla="*/ 862341 w 12191999"/>
              <a:gd name="connsiteY13" fmla="*/ 743371 h 5166360"/>
              <a:gd name="connsiteX14" fmla="*/ 0 w 12191999"/>
              <a:gd name="connsiteY14" fmla="*/ 743371 h 5166360"/>
              <a:gd name="connsiteX15" fmla="*/ 0 w 12191999"/>
              <a:gd name="connsiteY15" fmla="*/ 742508 h 5166360"/>
              <a:gd name="connsiteX16" fmla="*/ 92826 w 12191999"/>
              <a:gd name="connsiteY16" fmla="*/ 742508 h 5166360"/>
              <a:gd name="connsiteX17" fmla="*/ 406486 w 12191999"/>
              <a:gd name="connsiteY17" fmla="*/ 742508 h 5166360"/>
              <a:gd name="connsiteX18" fmla="*/ 406486 w 12191999"/>
              <a:gd name="connsiteY18" fmla="*/ 742507 h 5166360"/>
              <a:gd name="connsiteX19" fmla="*/ 862741 w 12191999"/>
              <a:gd name="connsiteY19" fmla="*/ 742507 h 5166360"/>
              <a:gd name="connsiteX20" fmla="*/ 1206388 w 12191999"/>
              <a:gd name="connsiteY20" fmla="*/ 864 h 5166360"/>
              <a:gd name="connsiteX21" fmla="*/ 748500 w 12191999"/>
              <a:gd name="connsiteY21" fmla="*/ 864 h 5166360"/>
              <a:gd name="connsiteX22" fmla="*/ 0 w 12191999"/>
              <a:gd name="connsiteY22" fmla="*/ 864 h 5166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2191999" h="5166360">
                <a:moveTo>
                  <a:pt x="0" y="0"/>
                </a:moveTo>
                <a:lnTo>
                  <a:pt x="1822388" y="0"/>
                </a:lnTo>
                <a:lnTo>
                  <a:pt x="6468290" y="0"/>
                </a:lnTo>
                <a:lnTo>
                  <a:pt x="7796394" y="0"/>
                </a:lnTo>
                <a:lnTo>
                  <a:pt x="8376834" y="0"/>
                </a:lnTo>
                <a:lnTo>
                  <a:pt x="9704938" y="0"/>
                </a:lnTo>
                <a:lnTo>
                  <a:pt x="9704938" y="2"/>
                </a:lnTo>
                <a:lnTo>
                  <a:pt x="10283456" y="2"/>
                </a:lnTo>
                <a:lnTo>
                  <a:pt x="10863897" y="2"/>
                </a:lnTo>
                <a:lnTo>
                  <a:pt x="12191999" y="2"/>
                </a:lnTo>
                <a:lnTo>
                  <a:pt x="12191999" y="5166360"/>
                </a:lnTo>
                <a:lnTo>
                  <a:pt x="0" y="5166360"/>
                </a:lnTo>
                <a:lnTo>
                  <a:pt x="0" y="2604436"/>
                </a:lnTo>
                <a:lnTo>
                  <a:pt x="862341" y="743371"/>
                </a:lnTo>
                <a:lnTo>
                  <a:pt x="0" y="743371"/>
                </a:lnTo>
                <a:lnTo>
                  <a:pt x="0" y="742508"/>
                </a:lnTo>
                <a:lnTo>
                  <a:pt x="92826" y="742508"/>
                </a:lnTo>
                <a:lnTo>
                  <a:pt x="406486" y="742508"/>
                </a:lnTo>
                <a:lnTo>
                  <a:pt x="406486" y="742507"/>
                </a:lnTo>
                <a:lnTo>
                  <a:pt x="862741" y="742507"/>
                </a:lnTo>
                <a:lnTo>
                  <a:pt x="1206388" y="864"/>
                </a:lnTo>
                <a:lnTo>
                  <a:pt x="748500" y="864"/>
                </a:lnTo>
                <a:lnTo>
                  <a:pt x="0" y="864"/>
                </a:lnTo>
                <a:close/>
              </a:path>
            </a:pathLst>
          </a:custGeom>
          <a:solidFill>
            <a:srgbClr val="A6A6A6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479F5F2B-8B58-4140-AE6A-51F6C67B18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91641"/>
            <a:ext cx="971654" cy="2096979"/>
          </a:xfrm>
          <a:custGeom>
            <a:avLst/>
            <a:gdLst>
              <a:gd name="connsiteX0" fmla="*/ 0 w 971654"/>
              <a:gd name="connsiteY0" fmla="*/ 0 h 2096979"/>
              <a:gd name="connsiteX1" fmla="*/ 971654 w 971654"/>
              <a:gd name="connsiteY1" fmla="*/ 0 h 2096979"/>
              <a:gd name="connsiteX2" fmla="*/ 0 w 971654"/>
              <a:gd name="connsiteY2" fmla="*/ 2096979 h 2096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71654" h="2096979">
                <a:moveTo>
                  <a:pt x="0" y="0"/>
                </a:moveTo>
                <a:lnTo>
                  <a:pt x="971654" y="0"/>
                </a:lnTo>
                <a:lnTo>
                  <a:pt x="0" y="2096979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ADC49C2C-B38C-4091-8973-07FC7FEEE7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53363" y="2176272"/>
            <a:ext cx="9367204" cy="4041648"/>
          </a:xfrm>
        </p:spPr>
        <p:txBody>
          <a:bodyPr anchor="t">
            <a:normAutofit/>
          </a:bodyPr>
          <a:lstStyle/>
          <a:p>
            <a:r>
              <a:rPr lang="sk-SK" sz="2400" dirty="0"/>
              <a:t>Všetky odvody sa vypočítajú ako percento z vymeriavacieho základu </a:t>
            </a:r>
          </a:p>
          <a:p>
            <a:pPr marL="0" indent="0">
              <a:buNone/>
            </a:pPr>
            <a:r>
              <a:rPr lang="sk-SK" sz="2400" dirty="0"/>
              <a:t>   ( hrubá mzda)</a:t>
            </a:r>
          </a:p>
          <a:p>
            <a:pPr marL="0" indent="0">
              <a:buNone/>
            </a:pPr>
            <a:r>
              <a:rPr lang="sk-SK" sz="2400" dirty="0"/>
              <a:t>Odvody do zdravotnej poisťovne		4%</a:t>
            </a:r>
          </a:p>
          <a:p>
            <a:pPr marL="0" indent="0">
              <a:buNone/>
            </a:pPr>
            <a:r>
              <a:rPr lang="sk-SK" sz="2400" dirty="0"/>
              <a:t>Odvody do sociálnej poisťovne:</a:t>
            </a:r>
          </a:p>
          <a:p>
            <a:pPr>
              <a:buFontTx/>
              <a:buChar char="-"/>
            </a:pPr>
            <a:r>
              <a:rPr lang="sk-SK" sz="2400" dirty="0"/>
              <a:t>Nemocenské poistenie			1,4 %</a:t>
            </a:r>
          </a:p>
          <a:p>
            <a:pPr>
              <a:buFontTx/>
              <a:buChar char="-"/>
            </a:pPr>
            <a:r>
              <a:rPr lang="sk-SK" sz="2400" dirty="0"/>
              <a:t>Starobné poistenie				4 %</a:t>
            </a:r>
          </a:p>
          <a:p>
            <a:pPr>
              <a:buFontTx/>
              <a:buChar char="-"/>
            </a:pPr>
            <a:r>
              <a:rPr lang="sk-SK" sz="2400" dirty="0"/>
              <a:t>Invalidné poistenie				3%</a:t>
            </a:r>
          </a:p>
          <a:p>
            <a:pPr>
              <a:buFontTx/>
              <a:buChar char="-"/>
            </a:pPr>
            <a:r>
              <a:rPr lang="sk-SK" sz="2400" dirty="0"/>
              <a:t>Fond zamestnanosti				1 %</a:t>
            </a:r>
          </a:p>
        </p:txBody>
      </p:sp>
    </p:spTree>
    <p:extLst>
      <p:ext uri="{BB962C8B-B14F-4D97-AF65-F5344CB8AC3E}">
        <p14:creationId xmlns:p14="http://schemas.microsoft.com/office/powerpoint/2010/main" val="7700728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9A40C00-8F71-485E-85DF-EF497958B0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3363" y="365760"/>
            <a:ext cx="9367203" cy="1188720"/>
          </a:xfrm>
        </p:spPr>
        <p:txBody>
          <a:bodyPr>
            <a:normAutofit/>
          </a:bodyPr>
          <a:lstStyle/>
          <a:p>
            <a:r>
              <a:rPr lang="sk-SK" b="1" dirty="0"/>
              <a:t>Odvody zamestnávateľa</a:t>
            </a: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7CB4857B-ED7C-444D-9F04-2F885114A1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764099" cy="1558212"/>
          </a:xfrm>
          <a:custGeom>
            <a:avLst/>
            <a:gdLst>
              <a:gd name="connsiteX0" fmla="*/ 0 w 1764099"/>
              <a:gd name="connsiteY0" fmla="*/ 0 h 1558212"/>
              <a:gd name="connsiteX1" fmla="*/ 1764099 w 1764099"/>
              <a:gd name="connsiteY1" fmla="*/ 0 h 1558212"/>
              <a:gd name="connsiteX2" fmla="*/ 1042087 w 1764099"/>
              <a:gd name="connsiteY2" fmla="*/ 1558212 h 1558212"/>
              <a:gd name="connsiteX3" fmla="*/ 0 w 1764099"/>
              <a:gd name="connsiteY3" fmla="*/ 1558212 h 1558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64099" h="1558212">
                <a:moveTo>
                  <a:pt x="0" y="0"/>
                </a:moveTo>
                <a:lnTo>
                  <a:pt x="1764099" y="0"/>
                </a:lnTo>
                <a:lnTo>
                  <a:pt x="1042087" y="1558212"/>
                </a:lnTo>
                <a:lnTo>
                  <a:pt x="0" y="155821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18046FB-44EA-4FD8-A585-EA09A319B2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691640"/>
            <a:ext cx="12191999" cy="5166360"/>
          </a:xfrm>
          <a:custGeom>
            <a:avLst/>
            <a:gdLst>
              <a:gd name="connsiteX0" fmla="*/ 0 w 12191999"/>
              <a:gd name="connsiteY0" fmla="*/ 0 h 5166360"/>
              <a:gd name="connsiteX1" fmla="*/ 1822388 w 12191999"/>
              <a:gd name="connsiteY1" fmla="*/ 0 h 5166360"/>
              <a:gd name="connsiteX2" fmla="*/ 6468290 w 12191999"/>
              <a:gd name="connsiteY2" fmla="*/ 0 h 5166360"/>
              <a:gd name="connsiteX3" fmla="*/ 7796394 w 12191999"/>
              <a:gd name="connsiteY3" fmla="*/ 0 h 5166360"/>
              <a:gd name="connsiteX4" fmla="*/ 8376834 w 12191999"/>
              <a:gd name="connsiteY4" fmla="*/ 0 h 5166360"/>
              <a:gd name="connsiteX5" fmla="*/ 9704938 w 12191999"/>
              <a:gd name="connsiteY5" fmla="*/ 0 h 5166360"/>
              <a:gd name="connsiteX6" fmla="*/ 9704938 w 12191999"/>
              <a:gd name="connsiteY6" fmla="*/ 2 h 5166360"/>
              <a:gd name="connsiteX7" fmla="*/ 10283456 w 12191999"/>
              <a:gd name="connsiteY7" fmla="*/ 2 h 5166360"/>
              <a:gd name="connsiteX8" fmla="*/ 10863897 w 12191999"/>
              <a:gd name="connsiteY8" fmla="*/ 2 h 5166360"/>
              <a:gd name="connsiteX9" fmla="*/ 12191999 w 12191999"/>
              <a:gd name="connsiteY9" fmla="*/ 2 h 5166360"/>
              <a:gd name="connsiteX10" fmla="*/ 12191999 w 12191999"/>
              <a:gd name="connsiteY10" fmla="*/ 5166360 h 5166360"/>
              <a:gd name="connsiteX11" fmla="*/ 0 w 12191999"/>
              <a:gd name="connsiteY11" fmla="*/ 5166360 h 5166360"/>
              <a:gd name="connsiteX12" fmla="*/ 0 w 12191999"/>
              <a:gd name="connsiteY12" fmla="*/ 2604436 h 5166360"/>
              <a:gd name="connsiteX13" fmla="*/ 862341 w 12191999"/>
              <a:gd name="connsiteY13" fmla="*/ 743371 h 5166360"/>
              <a:gd name="connsiteX14" fmla="*/ 0 w 12191999"/>
              <a:gd name="connsiteY14" fmla="*/ 743371 h 5166360"/>
              <a:gd name="connsiteX15" fmla="*/ 0 w 12191999"/>
              <a:gd name="connsiteY15" fmla="*/ 742508 h 5166360"/>
              <a:gd name="connsiteX16" fmla="*/ 92826 w 12191999"/>
              <a:gd name="connsiteY16" fmla="*/ 742508 h 5166360"/>
              <a:gd name="connsiteX17" fmla="*/ 406486 w 12191999"/>
              <a:gd name="connsiteY17" fmla="*/ 742508 h 5166360"/>
              <a:gd name="connsiteX18" fmla="*/ 406486 w 12191999"/>
              <a:gd name="connsiteY18" fmla="*/ 742507 h 5166360"/>
              <a:gd name="connsiteX19" fmla="*/ 862741 w 12191999"/>
              <a:gd name="connsiteY19" fmla="*/ 742507 h 5166360"/>
              <a:gd name="connsiteX20" fmla="*/ 1206388 w 12191999"/>
              <a:gd name="connsiteY20" fmla="*/ 864 h 5166360"/>
              <a:gd name="connsiteX21" fmla="*/ 748500 w 12191999"/>
              <a:gd name="connsiteY21" fmla="*/ 864 h 5166360"/>
              <a:gd name="connsiteX22" fmla="*/ 0 w 12191999"/>
              <a:gd name="connsiteY22" fmla="*/ 864 h 5166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2191999" h="5166360">
                <a:moveTo>
                  <a:pt x="0" y="0"/>
                </a:moveTo>
                <a:lnTo>
                  <a:pt x="1822388" y="0"/>
                </a:lnTo>
                <a:lnTo>
                  <a:pt x="6468290" y="0"/>
                </a:lnTo>
                <a:lnTo>
                  <a:pt x="7796394" y="0"/>
                </a:lnTo>
                <a:lnTo>
                  <a:pt x="8376834" y="0"/>
                </a:lnTo>
                <a:lnTo>
                  <a:pt x="9704938" y="0"/>
                </a:lnTo>
                <a:lnTo>
                  <a:pt x="9704938" y="2"/>
                </a:lnTo>
                <a:lnTo>
                  <a:pt x="10283456" y="2"/>
                </a:lnTo>
                <a:lnTo>
                  <a:pt x="10863897" y="2"/>
                </a:lnTo>
                <a:lnTo>
                  <a:pt x="12191999" y="2"/>
                </a:lnTo>
                <a:lnTo>
                  <a:pt x="12191999" y="5166360"/>
                </a:lnTo>
                <a:lnTo>
                  <a:pt x="0" y="5166360"/>
                </a:lnTo>
                <a:lnTo>
                  <a:pt x="0" y="2604436"/>
                </a:lnTo>
                <a:lnTo>
                  <a:pt x="862341" y="743371"/>
                </a:lnTo>
                <a:lnTo>
                  <a:pt x="0" y="743371"/>
                </a:lnTo>
                <a:lnTo>
                  <a:pt x="0" y="742508"/>
                </a:lnTo>
                <a:lnTo>
                  <a:pt x="92826" y="742508"/>
                </a:lnTo>
                <a:lnTo>
                  <a:pt x="406486" y="742508"/>
                </a:lnTo>
                <a:lnTo>
                  <a:pt x="406486" y="742507"/>
                </a:lnTo>
                <a:lnTo>
                  <a:pt x="862741" y="742507"/>
                </a:lnTo>
                <a:lnTo>
                  <a:pt x="1206388" y="864"/>
                </a:lnTo>
                <a:lnTo>
                  <a:pt x="748500" y="864"/>
                </a:lnTo>
                <a:lnTo>
                  <a:pt x="0" y="864"/>
                </a:lnTo>
                <a:close/>
              </a:path>
            </a:pathLst>
          </a:custGeom>
          <a:solidFill>
            <a:srgbClr val="A6A6A6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479F5F2B-8B58-4140-AE6A-51F6C67B18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91641"/>
            <a:ext cx="971654" cy="2096979"/>
          </a:xfrm>
          <a:custGeom>
            <a:avLst/>
            <a:gdLst>
              <a:gd name="connsiteX0" fmla="*/ 0 w 971654"/>
              <a:gd name="connsiteY0" fmla="*/ 0 h 2096979"/>
              <a:gd name="connsiteX1" fmla="*/ 971654 w 971654"/>
              <a:gd name="connsiteY1" fmla="*/ 0 h 2096979"/>
              <a:gd name="connsiteX2" fmla="*/ 0 w 971654"/>
              <a:gd name="connsiteY2" fmla="*/ 2096979 h 2096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71654" h="2096979">
                <a:moveTo>
                  <a:pt x="0" y="0"/>
                </a:moveTo>
                <a:lnTo>
                  <a:pt x="971654" y="0"/>
                </a:lnTo>
                <a:lnTo>
                  <a:pt x="0" y="2096979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366C16E1-36F2-493F-8A3B-0091286898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53363" y="2176272"/>
            <a:ext cx="9367204" cy="4041648"/>
          </a:xfrm>
        </p:spPr>
        <p:txBody>
          <a:bodyPr anchor="t">
            <a:normAutofit/>
          </a:bodyPr>
          <a:lstStyle/>
          <a:p>
            <a:r>
              <a:rPr lang="sk-SK" sz="2200" dirty="0"/>
              <a:t>Odvody  do zdravotnej poisťovne        	               	10 %</a:t>
            </a:r>
          </a:p>
          <a:p>
            <a:r>
              <a:rPr lang="sk-SK" sz="2200" dirty="0"/>
              <a:t>Odvody do sociálnej poisťovne</a:t>
            </a:r>
          </a:p>
          <a:p>
            <a:pPr>
              <a:buFontTx/>
              <a:buChar char="-"/>
            </a:pPr>
            <a:r>
              <a:rPr lang="sk-SK" sz="2200" dirty="0"/>
              <a:t>Nemocenské poistenie		                              1,4 %</a:t>
            </a:r>
          </a:p>
          <a:p>
            <a:pPr>
              <a:buFontTx/>
              <a:buChar char="-"/>
            </a:pPr>
            <a:r>
              <a:rPr lang="sk-SK" sz="2200" dirty="0"/>
              <a:t>Starobné poistenie					14 %</a:t>
            </a:r>
          </a:p>
          <a:p>
            <a:pPr>
              <a:buFontTx/>
              <a:buChar char="-"/>
            </a:pPr>
            <a:r>
              <a:rPr lang="sk-SK" sz="2200" dirty="0"/>
              <a:t>Invalidné poistenie					3 %</a:t>
            </a:r>
          </a:p>
          <a:p>
            <a:pPr>
              <a:buFontTx/>
              <a:buChar char="-"/>
            </a:pPr>
            <a:r>
              <a:rPr lang="sk-SK" sz="2200" dirty="0"/>
              <a:t>Fond zamestnanosti					1 %</a:t>
            </a:r>
          </a:p>
          <a:p>
            <a:pPr>
              <a:buFontTx/>
              <a:buChar char="-"/>
            </a:pPr>
            <a:r>
              <a:rPr lang="sk-SK" sz="2200" dirty="0"/>
              <a:t>Úrazové poistenie					0,8 %</a:t>
            </a:r>
          </a:p>
          <a:p>
            <a:pPr>
              <a:buFontTx/>
              <a:buChar char="-"/>
            </a:pPr>
            <a:r>
              <a:rPr lang="sk-SK" sz="2200" dirty="0"/>
              <a:t>Garančné poistenie					0,25 %</a:t>
            </a:r>
          </a:p>
          <a:p>
            <a:pPr marL="0" indent="0">
              <a:buNone/>
            </a:pPr>
            <a:r>
              <a:rPr lang="sk-SK" sz="2200" dirty="0"/>
              <a:t>- Rezervný fond solidarity				4,75 %</a:t>
            </a:r>
          </a:p>
        </p:txBody>
      </p:sp>
    </p:spTree>
    <p:extLst>
      <p:ext uri="{BB962C8B-B14F-4D97-AF65-F5344CB8AC3E}">
        <p14:creationId xmlns:p14="http://schemas.microsoft.com/office/powerpoint/2010/main" val="41742691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5F47C04-417C-4F1D-8216-60BA372277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3363" y="365760"/>
            <a:ext cx="9367203" cy="1188720"/>
          </a:xfrm>
        </p:spPr>
        <p:txBody>
          <a:bodyPr>
            <a:normAutofit/>
          </a:bodyPr>
          <a:lstStyle/>
          <a:p>
            <a:r>
              <a:rPr lang="sk-SK" b="1" dirty="0"/>
              <a:t>Výpočet čistej mzdy</a:t>
            </a: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7CB4857B-ED7C-444D-9F04-2F885114A1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764099" cy="1558212"/>
          </a:xfrm>
          <a:custGeom>
            <a:avLst/>
            <a:gdLst>
              <a:gd name="connsiteX0" fmla="*/ 0 w 1764099"/>
              <a:gd name="connsiteY0" fmla="*/ 0 h 1558212"/>
              <a:gd name="connsiteX1" fmla="*/ 1764099 w 1764099"/>
              <a:gd name="connsiteY1" fmla="*/ 0 h 1558212"/>
              <a:gd name="connsiteX2" fmla="*/ 1042087 w 1764099"/>
              <a:gd name="connsiteY2" fmla="*/ 1558212 h 1558212"/>
              <a:gd name="connsiteX3" fmla="*/ 0 w 1764099"/>
              <a:gd name="connsiteY3" fmla="*/ 1558212 h 1558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64099" h="1558212">
                <a:moveTo>
                  <a:pt x="0" y="0"/>
                </a:moveTo>
                <a:lnTo>
                  <a:pt x="1764099" y="0"/>
                </a:lnTo>
                <a:lnTo>
                  <a:pt x="1042087" y="1558212"/>
                </a:lnTo>
                <a:lnTo>
                  <a:pt x="0" y="155821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18046FB-44EA-4FD8-A585-EA09A319B2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691640"/>
            <a:ext cx="12191999" cy="5166360"/>
          </a:xfrm>
          <a:custGeom>
            <a:avLst/>
            <a:gdLst>
              <a:gd name="connsiteX0" fmla="*/ 0 w 12191999"/>
              <a:gd name="connsiteY0" fmla="*/ 0 h 5166360"/>
              <a:gd name="connsiteX1" fmla="*/ 1822388 w 12191999"/>
              <a:gd name="connsiteY1" fmla="*/ 0 h 5166360"/>
              <a:gd name="connsiteX2" fmla="*/ 6468290 w 12191999"/>
              <a:gd name="connsiteY2" fmla="*/ 0 h 5166360"/>
              <a:gd name="connsiteX3" fmla="*/ 7796394 w 12191999"/>
              <a:gd name="connsiteY3" fmla="*/ 0 h 5166360"/>
              <a:gd name="connsiteX4" fmla="*/ 8376834 w 12191999"/>
              <a:gd name="connsiteY4" fmla="*/ 0 h 5166360"/>
              <a:gd name="connsiteX5" fmla="*/ 9704938 w 12191999"/>
              <a:gd name="connsiteY5" fmla="*/ 0 h 5166360"/>
              <a:gd name="connsiteX6" fmla="*/ 9704938 w 12191999"/>
              <a:gd name="connsiteY6" fmla="*/ 2 h 5166360"/>
              <a:gd name="connsiteX7" fmla="*/ 10283456 w 12191999"/>
              <a:gd name="connsiteY7" fmla="*/ 2 h 5166360"/>
              <a:gd name="connsiteX8" fmla="*/ 10863897 w 12191999"/>
              <a:gd name="connsiteY8" fmla="*/ 2 h 5166360"/>
              <a:gd name="connsiteX9" fmla="*/ 12191999 w 12191999"/>
              <a:gd name="connsiteY9" fmla="*/ 2 h 5166360"/>
              <a:gd name="connsiteX10" fmla="*/ 12191999 w 12191999"/>
              <a:gd name="connsiteY10" fmla="*/ 5166360 h 5166360"/>
              <a:gd name="connsiteX11" fmla="*/ 0 w 12191999"/>
              <a:gd name="connsiteY11" fmla="*/ 5166360 h 5166360"/>
              <a:gd name="connsiteX12" fmla="*/ 0 w 12191999"/>
              <a:gd name="connsiteY12" fmla="*/ 2604436 h 5166360"/>
              <a:gd name="connsiteX13" fmla="*/ 862341 w 12191999"/>
              <a:gd name="connsiteY13" fmla="*/ 743371 h 5166360"/>
              <a:gd name="connsiteX14" fmla="*/ 0 w 12191999"/>
              <a:gd name="connsiteY14" fmla="*/ 743371 h 5166360"/>
              <a:gd name="connsiteX15" fmla="*/ 0 w 12191999"/>
              <a:gd name="connsiteY15" fmla="*/ 742508 h 5166360"/>
              <a:gd name="connsiteX16" fmla="*/ 92826 w 12191999"/>
              <a:gd name="connsiteY16" fmla="*/ 742508 h 5166360"/>
              <a:gd name="connsiteX17" fmla="*/ 406486 w 12191999"/>
              <a:gd name="connsiteY17" fmla="*/ 742508 h 5166360"/>
              <a:gd name="connsiteX18" fmla="*/ 406486 w 12191999"/>
              <a:gd name="connsiteY18" fmla="*/ 742507 h 5166360"/>
              <a:gd name="connsiteX19" fmla="*/ 862741 w 12191999"/>
              <a:gd name="connsiteY19" fmla="*/ 742507 h 5166360"/>
              <a:gd name="connsiteX20" fmla="*/ 1206388 w 12191999"/>
              <a:gd name="connsiteY20" fmla="*/ 864 h 5166360"/>
              <a:gd name="connsiteX21" fmla="*/ 748500 w 12191999"/>
              <a:gd name="connsiteY21" fmla="*/ 864 h 5166360"/>
              <a:gd name="connsiteX22" fmla="*/ 0 w 12191999"/>
              <a:gd name="connsiteY22" fmla="*/ 864 h 5166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2191999" h="5166360">
                <a:moveTo>
                  <a:pt x="0" y="0"/>
                </a:moveTo>
                <a:lnTo>
                  <a:pt x="1822388" y="0"/>
                </a:lnTo>
                <a:lnTo>
                  <a:pt x="6468290" y="0"/>
                </a:lnTo>
                <a:lnTo>
                  <a:pt x="7796394" y="0"/>
                </a:lnTo>
                <a:lnTo>
                  <a:pt x="8376834" y="0"/>
                </a:lnTo>
                <a:lnTo>
                  <a:pt x="9704938" y="0"/>
                </a:lnTo>
                <a:lnTo>
                  <a:pt x="9704938" y="2"/>
                </a:lnTo>
                <a:lnTo>
                  <a:pt x="10283456" y="2"/>
                </a:lnTo>
                <a:lnTo>
                  <a:pt x="10863897" y="2"/>
                </a:lnTo>
                <a:lnTo>
                  <a:pt x="12191999" y="2"/>
                </a:lnTo>
                <a:lnTo>
                  <a:pt x="12191999" y="5166360"/>
                </a:lnTo>
                <a:lnTo>
                  <a:pt x="0" y="5166360"/>
                </a:lnTo>
                <a:lnTo>
                  <a:pt x="0" y="2604436"/>
                </a:lnTo>
                <a:lnTo>
                  <a:pt x="862341" y="743371"/>
                </a:lnTo>
                <a:lnTo>
                  <a:pt x="0" y="743371"/>
                </a:lnTo>
                <a:lnTo>
                  <a:pt x="0" y="742508"/>
                </a:lnTo>
                <a:lnTo>
                  <a:pt x="92826" y="742508"/>
                </a:lnTo>
                <a:lnTo>
                  <a:pt x="406486" y="742508"/>
                </a:lnTo>
                <a:lnTo>
                  <a:pt x="406486" y="742507"/>
                </a:lnTo>
                <a:lnTo>
                  <a:pt x="862741" y="742507"/>
                </a:lnTo>
                <a:lnTo>
                  <a:pt x="1206388" y="864"/>
                </a:lnTo>
                <a:lnTo>
                  <a:pt x="748500" y="864"/>
                </a:lnTo>
                <a:lnTo>
                  <a:pt x="0" y="864"/>
                </a:lnTo>
                <a:close/>
              </a:path>
            </a:pathLst>
          </a:custGeom>
          <a:solidFill>
            <a:srgbClr val="A6A6A6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479F5F2B-8B58-4140-AE6A-51F6C67B18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91641"/>
            <a:ext cx="971654" cy="2096979"/>
          </a:xfrm>
          <a:custGeom>
            <a:avLst/>
            <a:gdLst>
              <a:gd name="connsiteX0" fmla="*/ 0 w 971654"/>
              <a:gd name="connsiteY0" fmla="*/ 0 h 2096979"/>
              <a:gd name="connsiteX1" fmla="*/ 971654 w 971654"/>
              <a:gd name="connsiteY1" fmla="*/ 0 h 2096979"/>
              <a:gd name="connsiteX2" fmla="*/ 0 w 971654"/>
              <a:gd name="connsiteY2" fmla="*/ 2096979 h 2096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71654" h="2096979">
                <a:moveTo>
                  <a:pt x="0" y="0"/>
                </a:moveTo>
                <a:lnTo>
                  <a:pt x="971654" y="0"/>
                </a:lnTo>
                <a:lnTo>
                  <a:pt x="0" y="2096979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B7AB033A-6843-46EC-B092-9F85D2B4FB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53363" y="2176272"/>
            <a:ext cx="9367204" cy="4041648"/>
          </a:xfrm>
        </p:spPr>
        <p:txBody>
          <a:bodyPr anchor="t">
            <a:normAutofit/>
          </a:bodyPr>
          <a:lstStyle/>
          <a:p>
            <a:r>
              <a:rPr lang="sk-SK" sz="2400" b="1"/>
              <a:t>Hrubá mzda</a:t>
            </a:r>
          </a:p>
          <a:p>
            <a:endParaRPr lang="sk-SK" sz="2400" b="1"/>
          </a:p>
          <a:p>
            <a:pPr marL="0" indent="0">
              <a:buNone/>
            </a:pPr>
            <a:r>
              <a:rPr lang="sk-SK" sz="2400"/>
              <a:t>   - odvody do sociálnej a zdravotnej poisťovne</a:t>
            </a:r>
          </a:p>
          <a:p>
            <a:pPr marL="0" indent="0">
              <a:buNone/>
            </a:pPr>
            <a:r>
              <a:rPr lang="sk-SK" sz="2400"/>
              <a:t>   - </a:t>
            </a:r>
            <a:r>
              <a:rPr lang="sk-SK" sz="2400" u="sng"/>
              <a:t>nezdaniteľná časť základu dane (375,95 €)</a:t>
            </a:r>
          </a:p>
          <a:p>
            <a:pPr marL="0" indent="0">
              <a:buNone/>
            </a:pPr>
            <a:r>
              <a:rPr lang="sk-SK" sz="2400"/>
              <a:t>   = základ dane</a:t>
            </a:r>
          </a:p>
          <a:p>
            <a:pPr marL="0" indent="0">
              <a:buNone/>
            </a:pPr>
            <a:r>
              <a:rPr lang="sk-SK" sz="2400"/>
              <a:t>       základ dane x 19 % daň z príjmu zo závislej činnosti = daň z príjmu </a:t>
            </a:r>
          </a:p>
          <a:p>
            <a:pPr marL="0" indent="0">
              <a:buNone/>
            </a:pPr>
            <a:endParaRPr lang="sk-SK" sz="2400"/>
          </a:p>
          <a:p>
            <a:pPr marL="0" indent="0">
              <a:buNone/>
            </a:pPr>
            <a:r>
              <a:rPr lang="sk-SK" sz="2400" b="1"/>
              <a:t>Čistá mzda = hrubá mzda – odvody – daň z príjmu</a:t>
            </a:r>
            <a:endParaRPr lang="sk-SK" sz="2400" b="1" u="sng"/>
          </a:p>
        </p:txBody>
      </p:sp>
    </p:spTree>
    <p:extLst>
      <p:ext uri="{BB962C8B-B14F-4D97-AF65-F5344CB8AC3E}">
        <p14:creationId xmlns:p14="http://schemas.microsoft.com/office/powerpoint/2010/main" val="39460211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270A9D6-047B-48E8-895B-3B354D15D0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3363" y="365760"/>
            <a:ext cx="9367203" cy="1188720"/>
          </a:xfrm>
        </p:spPr>
        <p:txBody>
          <a:bodyPr>
            <a:normAutofit/>
          </a:bodyPr>
          <a:lstStyle/>
          <a:p>
            <a:r>
              <a:rPr lang="sk-SK" b="1" dirty="0"/>
              <a:t>Výpočet čistej mzdy - príklad</a:t>
            </a:r>
            <a:endParaRPr lang="sk-SK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7CB4857B-ED7C-444D-9F04-2F885114A1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764099" cy="1558212"/>
          </a:xfrm>
          <a:custGeom>
            <a:avLst/>
            <a:gdLst>
              <a:gd name="connsiteX0" fmla="*/ 0 w 1764099"/>
              <a:gd name="connsiteY0" fmla="*/ 0 h 1558212"/>
              <a:gd name="connsiteX1" fmla="*/ 1764099 w 1764099"/>
              <a:gd name="connsiteY1" fmla="*/ 0 h 1558212"/>
              <a:gd name="connsiteX2" fmla="*/ 1042087 w 1764099"/>
              <a:gd name="connsiteY2" fmla="*/ 1558212 h 1558212"/>
              <a:gd name="connsiteX3" fmla="*/ 0 w 1764099"/>
              <a:gd name="connsiteY3" fmla="*/ 1558212 h 1558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64099" h="1558212">
                <a:moveTo>
                  <a:pt x="0" y="0"/>
                </a:moveTo>
                <a:lnTo>
                  <a:pt x="1764099" y="0"/>
                </a:lnTo>
                <a:lnTo>
                  <a:pt x="1042087" y="1558212"/>
                </a:lnTo>
                <a:lnTo>
                  <a:pt x="0" y="155821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18046FB-44EA-4FD8-A585-EA09A319B2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691640"/>
            <a:ext cx="12191999" cy="5166360"/>
          </a:xfrm>
          <a:custGeom>
            <a:avLst/>
            <a:gdLst>
              <a:gd name="connsiteX0" fmla="*/ 0 w 12191999"/>
              <a:gd name="connsiteY0" fmla="*/ 0 h 5166360"/>
              <a:gd name="connsiteX1" fmla="*/ 1822388 w 12191999"/>
              <a:gd name="connsiteY1" fmla="*/ 0 h 5166360"/>
              <a:gd name="connsiteX2" fmla="*/ 6468290 w 12191999"/>
              <a:gd name="connsiteY2" fmla="*/ 0 h 5166360"/>
              <a:gd name="connsiteX3" fmla="*/ 7796394 w 12191999"/>
              <a:gd name="connsiteY3" fmla="*/ 0 h 5166360"/>
              <a:gd name="connsiteX4" fmla="*/ 8376834 w 12191999"/>
              <a:gd name="connsiteY4" fmla="*/ 0 h 5166360"/>
              <a:gd name="connsiteX5" fmla="*/ 9704938 w 12191999"/>
              <a:gd name="connsiteY5" fmla="*/ 0 h 5166360"/>
              <a:gd name="connsiteX6" fmla="*/ 9704938 w 12191999"/>
              <a:gd name="connsiteY6" fmla="*/ 2 h 5166360"/>
              <a:gd name="connsiteX7" fmla="*/ 10283456 w 12191999"/>
              <a:gd name="connsiteY7" fmla="*/ 2 h 5166360"/>
              <a:gd name="connsiteX8" fmla="*/ 10863897 w 12191999"/>
              <a:gd name="connsiteY8" fmla="*/ 2 h 5166360"/>
              <a:gd name="connsiteX9" fmla="*/ 12191999 w 12191999"/>
              <a:gd name="connsiteY9" fmla="*/ 2 h 5166360"/>
              <a:gd name="connsiteX10" fmla="*/ 12191999 w 12191999"/>
              <a:gd name="connsiteY10" fmla="*/ 5166360 h 5166360"/>
              <a:gd name="connsiteX11" fmla="*/ 0 w 12191999"/>
              <a:gd name="connsiteY11" fmla="*/ 5166360 h 5166360"/>
              <a:gd name="connsiteX12" fmla="*/ 0 w 12191999"/>
              <a:gd name="connsiteY12" fmla="*/ 2604436 h 5166360"/>
              <a:gd name="connsiteX13" fmla="*/ 862341 w 12191999"/>
              <a:gd name="connsiteY13" fmla="*/ 743371 h 5166360"/>
              <a:gd name="connsiteX14" fmla="*/ 0 w 12191999"/>
              <a:gd name="connsiteY14" fmla="*/ 743371 h 5166360"/>
              <a:gd name="connsiteX15" fmla="*/ 0 w 12191999"/>
              <a:gd name="connsiteY15" fmla="*/ 742508 h 5166360"/>
              <a:gd name="connsiteX16" fmla="*/ 92826 w 12191999"/>
              <a:gd name="connsiteY16" fmla="*/ 742508 h 5166360"/>
              <a:gd name="connsiteX17" fmla="*/ 406486 w 12191999"/>
              <a:gd name="connsiteY17" fmla="*/ 742508 h 5166360"/>
              <a:gd name="connsiteX18" fmla="*/ 406486 w 12191999"/>
              <a:gd name="connsiteY18" fmla="*/ 742507 h 5166360"/>
              <a:gd name="connsiteX19" fmla="*/ 862741 w 12191999"/>
              <a:gd name="connsiteY19" fmla="*/ 742507 h 5166360"/>
              <a:gd name="connsiteX20" fmla="*/ 1206388 w 12191999"/>
              <a:gd name="connsiteY20" fmla="*/ 864 h 5166360"/>
              <a:gd name="connsiteX21" fmla="*/ 748500 w 12191999"/>
              <a:gd name="connsiteY21" fmla="*/ 864 h 5166360"/>
              <a:gd name="connsiteX22" fmla="*/ 0 w 12191999"/>
              <a:gd name="connsiteY22" fmla="*/ 864 h 5166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2191999" h="5166360">
                <a:moveTo>
                  <a:pt x="0" y="0"/>
                </a:moveTo>
                <a:lnTo>
                  <a:pt x="1822388" y="0"/>
                </a:lnTo>
                <a:lnTo>
                  <a:pt x="6468290" y="0"/>
                </a:lnTo>
                <a:lnTo>
                  <a:pt x="7796394" y="0"/>
                </a:lnTo>
                <a:lnTo>
                  <a:pt x="8376834" y="0"/>
                </a:lnTo>
                <a:lnTo>
                  <a:pt x="9704938" y="0"/>
                </a:lnTo>
                <a:lnTo>
                  <a:pt x="9704938" y="2"/>
                </a:lnTo>
                <a:lnTo>
                  <a:pt x="10283456" y="2"/>
                </a:lnTo>
                <a:lnTo>
                  <a:pt x="10863897" y="2"/>
                </a:lnTo>
                <a:lnTo>
                  <a:pt x="12191999" y="2"/>
                </a:lnTo>
                <a:lnTo>
                  <a:pt x="12191999" y="5166360"/>
                </a:lnTo>
                <a:lnTo>
                  <a:pt x="0" y="5166360"/>
                </a:lnTo>
                <a:lnTo>
                  <a:pt x="0" y="2604436"/>
                </a:lnTo>
                <a:lnTo>
                  <a:pt x="862341" y="743371"/>
                </a:lnTo>
                <a:lnTo>
                  <a:pt x="0" y="743371"/>
                </a:lnTo>
                <a:lnTo>
                  <a:pt x="0" y="742508"/>
                </a:lnTo>
                <a:lnTo>
                  <a:pt x="92826" y="742508"/>
                </a:lnTo>
                <a:lnTo>
                  <a:pt x="406486" y="742508"/>
                </a:lnTo>
                <a:lnTo>
                  <a:pt x="406486" y="742507"/>
                </a:lnTo>
                <a:lnTo>
                  <a:pt x="862741" y="742507"/>
                </a:lnTo>
                <a:lnTo>
                  <a:pt x="1206388" y="864"/>
                </a:lnTo>
                <a:lnTo>
                  <a:pt x="748500" y="864"/>
                </a:lnTo>
                <a:lnTo>
                  <a:pt x="0" y="864"/>
                </a:lnTo>
                <a:close/>
              </a:path>
            </a:pathLst>
          </a:custGeom>
          <a:solidFill>
            <a:srgbClr val="A6A6A6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479F5F2B-8B58-4140-AE6A-51F6C67B18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91641"/>
            <a:ext cx="971654" cy="2096979"/>
          </a:xfrm>
          <a:custGeom>
            <a:avLst/>
            <a:gdLst>
              <a:gd name="connsiteX0" fmla="*/ 0 w 971654"/>
              <a:gd name="connsiteY0" fmla="*/ 0 h 2096979"/>
              <a:gd name="connsiteX1" fmla="*/ 971654 w 971654"/>
              <a:gd name="connsiteY1" fmla="*/ 0 h 2096979"/>
              <a:gd name="connsiteX2" fmla="*/ 0 w 971654"/>
              <a:gd name="connsiteY2" fmla="*/ 2096979 h 2096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71654" h="2096979">
                <a:moveTo>
                  <a:pt x="0" y="0"/>
                </a:moveTo>
                <a:lnTo>
                  <a:pt x="971654" y="0"/>
                </a:lnTo>
                <a:lnTo>
                  <a:pt x="0" y="2096979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A215D444-46B8-44C2-9A23-A9ED68234B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53363" y="2176272"/>
            <a:ext cx="9367204" cy="4041648"/>
          </a:xfrm>
        </p:spPr>
        <p:txBody>
          <a:bodyPr anchor="t">
            <a:normAutofit/>
          </a:bodyPr>
          <a:lstStyle/>
          <a:p>
            <a:r>
              <a:rPr lang="sk-SK" sz="2400" b="1"/>
              <a:t>Výpočítaj čistú mzdu zamestnanca, ktorý má hrubú mzdu 1500,- €</a:t>
            </a:r>
          </a:p>
          <a:p>
            <a:pPr marL="0" indent="0">
              <a:buNone/>
            </a:pPr>
            <a:r>
              <a:rPr lang="sk-SK" sz="2400"/>
              <a:t>Hrubá mzda 					1 500,- €</a:t>
            </a:r>
          </a:p>
          <a:p>
            <a:pPr marL="0" indent="0">
              <a:buNone/>
            </a:pPr>
            <a:r>
              <a:rPr lang="sk-SK" sz="2400"/>
              <a:t>Odvody 13,4%				          -   201,- €</a:t>
            </a:r>
          </a:p>
          <a:p>
            <a:pPr marL="0" indent="0">
              <a:buNone/>
            </a:pPr>
            <a:r>
              <a:rPr lang="sk-SK" sz="2400" u="sng"/>
              <a:t>Nezdaniteľná časť základu dane		- 375,95 €</a:t>
            </a:r>
          </a:p>
          <a:p>
            <a:pPr marL="0" indent="0">
              <a:buNone/>
            </a:pPr>
            <a:r>
              <a:rPr lang="sk-SK" sz="2400"/>
              <a:t>Základ dane					   923,05 €</a:t>
            </a:r>
          </a:p>
          <a:p>
            <a:pPr marL="0" indent="0">
              <a:buNone/>
            </a:pPr>
            <a:r>
              <a:rPr lang="sk-SK" sz="2400" u="sng"/>
              <a:t>Daň 19 %		              			- 175,37 €</a:t>
            </a:r>
          </a:p>
          <a:p>
            <a:pPr marL="0" indent="0">
              <a:buNone/>
            </a:pPr>
            <a:r>
              <a:rPr lang="sk-SK" sz="2400"/>
              <a:t>Čistá mzda		          			1 123,63 €</a:t>
            </a:r>
          </a:p>
        </p:txBody>
      </p:sp>
    </p:spTree>
    <p:extLst>
      <p:ext uri="{BB962C8B-B14F-4D97-AF65-F5344CB8AC3E}">
        <p14:creationId xmlns:p14="http://schemas.microsoft.com/office/powerpoint/2010/main" val="37493360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E363B91-54D5-4BD7-B507-E2229D5F0F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3363" y="365760"/>
            <a:ext cx="9367203" cy="1188720"/>
          </a:xfrm>
        </p:spPr>
        <p:txBody>
          <a:bodyPr>
            <a:normAutofit/>
          </a:bodyPr>
          <a:lstStyle/>
          <a:p>
            <a:r>
              <a:rPr lang="sk-SK" b="1" dirty="0"/>
              <a:t>Odvody zamestnávateľa - príklad</a:t>
            </a:r>
            <a:endParaRPr lang="sk-SK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7CB4857B-ED7C-444D-9F04-2F885114A1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764099" cy="1558212"/>
          </a:xfrm>
          <a:custGeom>
            <a:avLst/>
            <a:gdLst>
              <a:gd name="connsiteX0" fmla="*/ 0 w 1764099"/>
              <a:gd name="connsiteY0" fmla="*/ 0 h 1558212"/>
              <a:gd name="connsiteX1" fmla="*/ 1764099 w 1764099"/>
              <a:gd name="connsiteY1" fmla="*/ 0 h 1558212"/>
              <a:gd name="connsiteX2" fmla="*/ 1042087 w 1764099"/>
              <a:gd name="connsiteY2" fmla="*/ 1558212 h 1558212"/>
              <a:gd name="connsiteX3" fmla="*/ 0 w 1764099"/>
              <a:gd name="connsiteY3" fmla="*/ 1558212 h 1558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64099" h="1558212">
                <a:moveTo>
                  <a:pt x="0" y="0"/>
                </a:moveTo>
                <a:lnTo>
                  <a:pt x="1764099" y="0"/>
                </a:lnTo>
                <a:lnTo>
                  <a:pt x="1042087" y="1558212"/>
                </a:lnTo>
                <a:lnTo>
                  <a:pt x="0" y="155821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18046FB-44EA-4FD8-A585-EA09A319B2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691640"/>
            <a:ext cx="12191999" cy="5166360"/>
          </a:xfrm>
          <a:custGeom>
            <a:avLst/>
            <a:gdLst>
              <a:gd name="connsiteX0" fmla="*/ 0 w 12191999"/>
              <a:gd name="connsiteY0" fmla="*/ 0 h 5166360"/>
              <a:gd name="connsiteX1" fmla="*/ 1822388 w 12191999"/>
              <a:gd name="connsiteY1" fmla="*/ 0 h 5166360"/>
              <a:gd name="connsiteX2" fmla="*/ 6468290 w 12191999"/>
              <a:gd name="connsiteY2" fmla="*/ 0 h 5166360"/>
              <a:gd name="connsiteX3" fmla="*/ 7796394 w 12191999"/>
              <a:gd name="connsiteY3" fmla="*/ 0 h 5166360"/>
              <a:gd name="connsiteX4" fmla="*/ 8376834 w 12191999"/>
              <a:gd name="connsiteY4" fmla="*/ 0 h 5166360"/>
              <a:gd name="connsiteX5" fmla="*/ 9704938 w 12191999"/>
              <a:gd name="connsiteY5" fmla="*/ 0 h 5166360"/>
              <a:gd name="connsiteX6" fmla="*/ 9704938 w 12191999"/>
              <a:gd name="connsiteY6" fmla="*/ 2 h 5166360"/>
              <a:gd name="connsiteX7" fmla="*/ 10283456 w 12191999"/>
              <a:gd name="connsiteY7" fmla="*/ 2 h 5166360"/>
              <a:gd name="connsiteX8" fmla="*/ 10863897 w 12191999"/>
              <a:gd name="connsiteY8" fmla="*/ 2 h 5166360"/>
              <a:gd name="connsiteX9" fmla="*/ 12191999 w 12191999"/>
              <a:gd name="connsiteY9" fmla="*/ 2 h 5166360"/>
              <a:gd name="connsiteX10" fmla="*/ 12191999 w 12191999"/>
              <a:gd name="connsiteY10" fmla="*/ 5166360 h 5166360"/>
              <a:gd name="connsiteX11" fmla="*/ 0 w 12191999"/>
              <a:gd name="connsiteY11" fmla="*/ 5166360 h 5166360"/>
              <a:gd name="connsiteX12" fmla="*/ 0 w 12191999"/>
              <a:gd name="connsiteY12" fmla="*/ 2604436 h 5166360"/>
              <a:gd name="connsiteX13" fmla="*/ 862341 w 12191999"/>
              <a:gd name="connsiteY13" fmla="*/ 743371 h 5166360"/>
              <a:gd name="connsiteX14" fmla="*/ 0 w 12191999"/>
              <a:gd name="connsiteY14" fmla="*/ 743371 h 5166360"/>
              <a:gd name="connsiteX15" fmla="*/ 0 w 12191999"/>
              <a:gd name="connsiteY15" fmla="*/ 742508 h 5166360"/>
              <a:gd name="connsiteX16" fmla="*/ 92826 w 12191999"/>
              <a:gd name="connsiteY16" fmla="*/ 742508 h 5166360"/>
              <a:gd name="connsiteX17" fmla="*/ 406486 w 12191999"/>
              <a:gd name="connsiteY17" fmla="*/ 742508 h 5166360"/>
              <a:gd name="connsiteX18" fmla="*/ 406486 w 12191999"/>
              <a:gd name="connsiteY18" fmla="*/ 742507 h 5166360"/>
              <a:gd name="connsiteX19" fmla="*/ 862741 w 12191999"/>
              <a:gd name="connsiteY19" fmla="*/ 742507 h 5166360"/>
              <a:gd name="connsiteX20" fmla="*/ 1206388 w 12191999"/>
              <a:gd name="connsiteY20" fmla="*/ 864 h 5166360"/>
              <a:gd name="connsiteX21" fmla="*/ 748500 w 12191999"/>
              <a:gd name="connsiteY21" fmla="*/ 864 h 5166360"/>
              <a:gd name="connsiteX22" fmla="*/ 0 w 12191999"/>
              <a:gd name="connsiteY22" fmla="*/ 864 h 5166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2191999" h="5166360">
                <a:moveTo>
                  <a:pt x="0" y="0"/>
                </a:moveTo>
                <a:lnTo>
                  <a:pt x="1822388" y="0"/>
                </a:lnTo>
                <a:lnTo>
                  <a:pt x="6468290" y="0"/>
                </a:lnTo>
                <a:lnTo>
                  <a:pt x="7796394" y="0"/>
                </a:lnTo>
                <a:lnTo>
                  <a:pt x="8376834" y="0"/>
                </a:lnTo>
                <a:lnTo>
                  <a:pt x="9704938" y="0"/>
                </a:lnTo>
                <a:lnTo>
                  <a:pt x="9704938" y="2"/>
                </a:lnTo>
                <a:lnTo>
                  <a:pt x="10283456" y="2"/>
                </a:lnTo>
                <a:lnTo>
                  <a:pt x="10863897" y="2"/>
                </a:lnTo>
                <a:lnTo>
                  <a:pt x="12191999" y="2"/>
                </a:lnTo>
                <a:lnTo>
                  <a:pt x="12191999" y="5166360"/>
                </a:lnTo>
                <a:lnTo>
                  <a:pt x="0" y="5166360"/>
                </a:lnTo>
                <a:lnTo>
                  <a:pt x="0" y="2604436"/>
                </a:lnTo>
                <a:lnTo>
                  <a:pt x="862341" y="743371"/>
                </a:lnTo>
                <a:lnTo>
                  <a:pt x="0" y="743371"/>
                </a:lnTo>
                <a:lnTo>
                  <a:pt x="0" y="742508"/>
                </a:lnTo>
                <a:lnTo>
                  <a:pt x="92826" y="742508"/>
                </a:lnTo>
                <a:lnTo>
                  <a:pt x="406486" y="742508"/>
                </a:lnTo>
                <a:lnTo>
                  <a:pt x="406486" y="742507"/>
                </a:lnTo>
                <a:lnTo>
                  <a:pt x="862741" y="742507"/>
                </a:lnTo>
                <a:lnTo>
                  <a:pt x="1206388" y="864"/>
                </a:lnTo>
                <a:lnTo>
                  <a:pt x="748500" y="864"/>
                </a:lnTo>
                <a:lnTo>
                  <a:pt x="0" y="864"/>
                </a:lnTo>
                <a:close/>
              </a:path>
            </a:pathLst>
          </a:custGeom>
          <a:solidFill>
            <a:srgbClr val="A6A6A6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479F5F2B-8B58-4140-AE6A-51F6C67B18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91641"/>
            <a:ext cx="971654" cy="2096979"/>
          </a:xfrm>
          <a:custGeom>
            <a:avLst/>
            <a:gdLst>
              <a:gd name="connsiteX0" fmla="*/ 0 w 971654"/>
              <a:gd name="connsiteY0" fmla="*/ 0 h 2096979"/>
              <a:gd name="connsiteX1" fmla="*/ 971654 w 971654"/>
              <a:gd name="connsiteY1" fmla="*/ 0 h 2096979"/>
              <a:gd name="connsiteX2" fmla="*/ 0 w 971654"/>
              <a:gd name="connsiteY2" fmla="*/ 2096979 h 2096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71654" h="2096979">
                <a:moveTo>
                  <a:pt x="0" y="0"/>
                </a:moveTo>
                <a:lnTo>
                  <a:pt x="971654" y="0"/>
                </a:lnTo>
                <a:lnTo>
                  <a:pt x="0" y="2096979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605F44E0-A363-4052-BBE8-6501ADAF75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53363" y="2176272"/>
            <a:ext cx="9367204" cy="4041648"/>
          </a:xfrm>
        </p:spPr>
        <p:txBody>
          <a:bodyPr anchor="t">
            <a:normAutofit/>
          </a:bodyPr>
          <a:lstStyle/>
          <a:p>
            <a:r>
              <a:rPr lang="sk-SK" sz="2400"/>
              <a:t>Vypočítaj odvody zamestnávateľa</a:t>
            </a:r>
          </a:p>
          <a:p>
            <a:endParaRPr lang="sk-SK" sz="2400"/>
          </a:p>
          <a:p>
            <a:r>
              <a:rPr lang="sk-SK" sz="2400"/>
              <a:t>Hrubá mzda 1500,- €</a:t>
            </a:r>
          </a:p>
          <a:p>
            <a:endParaRPr lang="sk-SK" sz="2400"/>
          </a:p>
          <a:p>
            <a:r>
              <a:rPr lang="sk-SK" sz="2400"/>
              <a:t>Odvody: 1500 x 35,2% = 528,- €</a:t>
            </a:r>
          </a:p>
          <a:p>
            <a:endParaRPr lang="sk-SK" sz="2400"/>
          </a:p>
          <a:p>
            <a:endParaRPr lang="sk-SK" sz="2400"/>
          </a:p>
        </p:txBody>
      </p:sp>
    </p:spTree>
    <p:extLst>
      <p:ext uri="{BB962C8B-B14F-4D97-AF65-F5344CB8AC3E}">
        <p14:creationId xmlns:p14="http://schemas.microsoft.com/office/powerpoint/2010/main" val="41552464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0ECDD6-F081-4ADC-BC62-D3D4C70280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3363" y="365760"/>
            <a:ext cx="9367203" cy="1188720"/>
          </a:xfrm>
        </p:spPr>
        <p:txBody>
          <a:bodyPr>
            <a:normAutofit/>
          </a:bodyPr>
          <a:lstStyle/>
          <a:p>
            <a:r>
              <a:rPr lang="sk-SK" b="1" dirty="0"/>
              <a:t>Daňový bonus</a:t>
            </a: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7CB4857B-ED7C-444D-9F04-2F885114A1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764099" cy="1558212"/>
          </a:xfrm>
          <a:custGeom>
            <a:avLst/>
            <a:gdLst>
              <a:gd name="connsiteX0" fmla="*/ 0 w 1764099"/>
              <a:gd name="connsiteY0" fmla="*/ 0 h 1558212"/>
              <a:gd name="connsiteX1" fmla="*/ 1764099 w 1764099"/>
              <a:gd name="connsiteY1" fmla="*/ 0 h 1558212"/>
              <a:gd name="connsiteX2" fmla="*/ 1042087 w 1764099"/>
              <a:gd name="connsiteY2" fmla="*/ 1558212 h 1558212"/>
              <a:gd name="connsiteX3" fmla="*/ 0 w 1764099"/>
              <a:gd name="connsiteY3" fmla="*/ 1558212 h 1558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64099" h="1558212">
                <a:moveTo>
                  <a:pt x="0" y="0"/>
                </a:moveTo>
                <a:lnTo>
                  <a:pt x="1764099" y="0"/>
                </a:lnTo>
                <a:lnTo>
                  <a:pt x="1042087" y="1558212"/>
                </a:lnTo>
                <a:lnTo>
                  <a:pt x="0" y="155821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18046FB-44EA-4FD8-A585-EA09A319B2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691640"/>
            <a:ext cx="12191999" cy="5166360"/>
          </a:xfrm>
          <a:custGeom>
            <a:avLst/>
            <a:gdLst>
              <a:gd name="connsiteX0" fmla="*/ 0 w 12191999"/>
              <a:gd name="connsiteY0" fmla="*/ 0 h 5166360"/>
              <a:gd name="connsiteX1" fmla="*/ 1822388 w 12191999"/>
              <a:gd name="connsiteY1" fmla="*/ 0 h 5166360"/>
              <a:gd name="connsiteX2" fmla="*/ 6468290 w 12191999"/>
              <a:gd name="connsiteY2" fmla="*/ 0 h 5166360"/>
              <a:gd name="connsiteX3" fmla="*/ 7796394 w 12191999"/>
              <a:gd name="connsiteY3" fmla="*/ 0 h 5166360"/>
              <a:gd name="connsiteX4" fmla="*/ 8376834 w 12191999"/>
              <a:gd name="connsiteY4" fmla="*/ 0 h 5166360"/>
              <a:gd name="connsiteX5" fmla="*/ 9704938 w 12191999"/>
              <a:gd name="connsiteY5" fmla="*/ 0 h 5166360"/>
              <a:gd name="connsiteX6" fmla="*/ 9704938 w 12191999"/>
              <a:gd name="connsiteY6" fmla="*/ 2 h 5166360"/>
              <a:gd name="connsiteX7" fmla="*/ 10283456 w 12191999"/>
              <a:gd name="connsiteY7" fmla="*/ 2 h 5166360"/>
              <a:gd name="connsiteX8" fmla="*/ 10863897 w 12191999"/>
              <a:gd name="connsiteY8" fmla="*/ 2 h 5166360"/>
              <a:gd name="connsiteX9" fmla="*/ 12191999 w 12191999"/>
              <a:gd name="connsiteY9" fmla="*/ 2 h 5166360"/>
              <a:gd name="connsiteX10" fmla="*/ 12191999 w 12191999"/>
              <a:gd name="connsiteY10" fmla="*/ 5166360 h 5166360"/>
              <a:gd name="connsiteX11" fmla="*/ 0 w 12191999"/>
              <a:gd name="connsiteY11" fmla="*/ 5166360 h 5166360"/>
              <a:gd name="connsiteX12" fmla="*/ 0 w 12191999"/>
              <a:gd name="connsiteY12" fmla="*/ 2604436 h 5166360"/>
              <a:gd name="connsiteX13" fmla="*/ 862341 w 12191999"/>
              <a:gd name="connsiteY13" fmla="*/ 743371 h 5166360"/>
              <a:gd name="connsiteX14" fmla="*/ 0 w 12191999"/>
              <a:gd name="connsiteY14" fmla="*/ 743371 h 5166360"/>
              <a:gd name="connsiteX15" fmla="*/ 0 w 12191999"/>
              <a:gd name="connsiteY15" fmla="*/ 742508 h 5166360"/>
              <a:gd name="connsiteX16" fmla="*/ 92826 w 12191999"/>
              <a:gd name="connsiteY16" fmla="*/ 742508 h 5166360"/>
              <a:gd name="connsiteX17" fmla="*/ 406486 w 12191999"/>
              <a:gd name="connsiteY17" fmla="*/ 742508 h 5166360"/>
              <a:gd name="connsiteX18" fmla="*/ 406486 w 12191999"/>
              <a:gd name="connsiteY18" fmla="*/ 742507 h 5166360"/>
              <a:gd name="connsiteX19" fmla="*/ 862741 w 12191999"/>
              <a:gd name="connsiteY19" fmla="*/ 742507 h 5166360"/>
              <a:gd name="connsiteX20" fmla="*/ 1206388 w 12191999"/>
              <a:gd name="connsiteY20" fmla="*/ 864 h 5166360"/>
              <a:gd name="connsiteX21" fmla="*/ 748500 w 12191999"/>
              <a:gd name="connsiteY21" fmla="*/ 864 h 5166360"/>
              <a:gd name="connsiteX22" fmla="*/ 0 w 12191999"/>
              <a:gd name="connsiteY22" fmla="*/ 864 h 5166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2191999" h="5166360">
                <a:moveTo>
                  <a:pt x="0" y="0"/>
                </a:moveTo>
                <a:lnTo>
                  <a:pt x="1822388" y="0"/>
                </a:lnTo>
                <a:lnTo>
                  <a:pt x="6468290" y="0"/>
                </a:lnTo>
                <a:lnTo>
                  <a:pt x="7796394" y="0"/>
                </a:lnTo>
                <a:lnTo>
                  <a:pt x="8376834" y="0"/>
                </a:lnTo>
                <a:lnTo>
                  <a:pt x="9704938" y="0"/>
                </a:lnTo>
                <a:lnTo>
                  <a:pt x="9704938" y="2"/>
                </a:lnTo>
                <a:lnTo>
                  <a:pt x="10283456" y="2"/>
                </a:lnTo>
                <a:lnTo>
                  <a:pt x="10863897" y="2"/>
                </a:lnTo>
                <a:lnTo>
                  <a:pt x="12191999" y="2"/>
                </a:lnTo>
                <a:lnTo>
                  <a:pt x="12191999" y="5166360"/>
                </a:lnTo>
                <a:lnTo>
                  <a:pt x="0" y="5166360"/>
                </a:lnTo>
                <a:lnTo>
                  <a:pt x="0" y="2604436"/>
                </a:lnTo>
                <a:lnTo>
                  <a:pt x="862341" y="743371"/>
                </a:lnTo>
                <a:lnTo>
                  <a:pt x="0" y="743371"/>
                </a:lnTo>
                <a:lnTo>
                  <a:pt x="0" y="742508"/>
                </a:lnTo>
                <a:lnTo>
                  <a:pt x="92826" y="742508"/>
                </a:lnTo>
                <a:lnTo>
                  <a:pt x="406486" y="742508"/>
                </a:lnTo>
                <a:lnTo>
                  <a:pt x="406486" y="742507"/>
                </a:lnTo>
                <a:lnTo>
                  <a:pt x="862741" y="742507"/>
                </a:lnTo>
                <a:lnTo>
                  <a:pt x="1206388" y="864"/>
                </a:lnTo>
                <a:lnTo>
                  <a:pt x="748500" y="864"/>
                </a:lnTo>
                <a:lnTo>
                  <a:pt x="0" y="864"/>
                </a:lnTo>
                <a:close/>
              </a:path>
            </a:pathLst>
          </a:custGeom>
          <a:solidFill>
            <a:srgbClr val="A6A6A6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479F5F2B-8B58-4140-AE6A-51F6C67B18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91641"/>
            <a:ext cx="971654" cy="2096979"/>
          </a:xfrm>
          <a:custGeom>
            <a:avLst/>
            <a:gdLst>
              <a:gd name="connsiteX0" fmla="*/ 0 w 971654"/>
              <a:gd name="connsiteY0" fmla="*/ 0 h 2096979"/>
              <a:gd name="connsiteX1" fmla="*/ 971654 w 971654"/>
              <a:gd name="connsiteY1" fmla="*/ 0 h 2096979"/>
              <a:gd name="connsiteX2" fmla="*/ 0 w 971654"/>
              <a:gd name="connsiteY2" fmla="*/ 2096979 h 2096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71654" h="2096979">
                <a:moveTo>
                  <a:pt x="0" y="0"/>
                </a:moveTo>
                <a:lnTo>
                  <a:pt x="971654" y="0"/>
                </a:lnTo>
                <a:lnTo>
                  <a:pt x="0" y="2096979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8652FF87-CCC3-4A17-870D-54C99B7BC8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53363" y="2176272"/>
            <a:ext cx="9367204" cy="4041648"/>
          </a:xfrm>
        </p:spPr>
        <p:txBody>
          <a:bodyPr anchor="t">
            <a:normAutofit/>
          </a:bodyPr>
          <a:lstStyle/>
          <a:p>
            <a:r>
              <a:rPr lang="sk-SK" sz="2400" b="1"/>
              <a:t>Nárok na daňový bonus má nárok daňovník, ktorý</a:t>
            </a:r>
            <a:r>
              <a:rPr lang="sk-SK" sz="2400"/>
              <a:t>:</a:t>
            </a:r>
          </a:p>
          <a:p>
            <a:pPr marL="0" indent="0">
              <a:buNone/>
            </a:pPr>
            <a:r>
              <a:rPr lang="sk-SK" sz="2400"/>
              <a:t>   - vyživuje dieťa, ktoré s ním žije v spoločnej domácnosti</a:t>
            </a:r>
          </a:p>
          <a:p>
            <a:pPr marL="0" indent="0">
              <a:buNone/>
            </a:pPr>
            <a:r>
              <a:rPr lang="sk-SK" sz="2400"/>
              <a:t>   - dosiahol za rok zdaniteľné príjmy vo výške 6-násobku minimálnej </a:t>
            </a:r>
          </a:p>
          <a:p>
            <a:pPr marL="0" indent="0">
              <a:buNone/>
            </a:pPr>
            <a:r>
              <a:rPr lang="sk-SK" sz="2400"/>
              <a:t>      mzdy pre rok 2021 je to suma 3 738 €</a:t>
            </a:r>
          </a:p>
          <a:p>
            <a:pPr marL="0" indent="0">
              <a:buNone/>
            </a:pPr>
            <a:r>
              <a:rPr lang="sk-SK" sz="2400" b="1"/>
              <a:t>Výška daňového bonusu</a:t>
            </a:r>
            <a:r>
              <a:rPr lang="sk-SK" sz="2400"/>
              <a:t>:</a:t>
            </a:r>
          </a:p>
          <a:p>
            <a:pPr>
              <a:buFontTx/>
              <a:buChar char="-"/>
            </a:pPr>
            <a:r>
              <a:rPr lang="sk-SK" sz="2400"/>
              <a:t>Na dieťa do 6 rokov			46,44 € mesačne</a:t>
            </a:r>
          </a:p>
          <a:p>
            <a:pPr>
              <a:buFontTx/>
              <a:buChar char="-"/>
            </a:pPr>
            <a:r>
              <a:rPr lang="sk-SK" sz="2400"/>
              <a:t>Na dieťa od 6 do 15 rokov		39,47 € mesačne</a:t>
            </a:r>
          </a:p>
          <a:p>
            <a:pPr>
              <a:buFontTx/>
              <a:buChar char="-"/>
            </a:pPr>
            <a:r>
              <a:rPr lang="sk-SK" sz="2400"/>
              <a:t>Na dieťa nad 15 rokov			23,22 € mesačne</a:t>
            </a:r>
          </a:p>
        </p:txBody>
      </p:sp>
    </p:spTree>
    <p:extLst>
      <p:ext uri="{BB962C8B-B14F-4D97-AF65-F5344CB8AC3E}">
        <p14:creationId xmlns:p14="http://schemas.microsoft.com/office/powerpoint/2010/main" val="35431104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987229E-06F2-4364-9B0D-23302B466A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5340605" cy="1146176"/>
          </a:xfrm>
        </p:spPr>
        <p:txBody>
          <a:bodyPr>
            <a:normAutofit/>
          </a:bodyPr>
          <a:lstStyle/>
          <a:p>
            <a:r>
              <a:rPr lang="sk-SK" sz="3700"/>
              <a:t>Odvody SZČO (samostatne zárobkovo činná osoba)</a:t>
            </a: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05C7EBC3-4672-4DAB-81C2-58661FAFAE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78805" y="-2"/>
            <a:ext cx="6013194" cy="1511304"/>
          </a:xfrm>
          <a:custGeom>
            <a:avLst/>
            <a:gdLst>
              <a:gd name="connsiteX0" fmla="*/ 4545473 w 6013194"/>
              <a:gd name="connsiteY0" fmla="*/ 0 h 1511304"/>
              <a:gd name="connsiteX1" fmla="*/ 6013194 w 6013194"/>
              <a:gd name="connsiteY1" fmla="*/ 0 h 1511304"/>
              <a:gd name="connsiteX2" fmla="*/ 6013194 w 6013194"/>
              <a:gd name="connsiteY2" fmla="*/ 1508760 h 1511304"/>
              <a:gd name="connsiteX3" fmla="*/ 4545474 w 6013194"/>
              <a:gd name="connsiteY3" fmla="*/ 1508760 h 1511304"/>
              <a:gd name="connsiteX4" fmla="*/ 4545474 w 6013194"/>
              <a:gd name="connsiteY4" fmla="*/ 1511304 h 1511304"/>
              <a:gd name="connsiteX5" fmla="*/ 0 w 6013194"/>
              <a:gd name="connsiteY5" fmla="*/ 1511304 h 1511304"/>
              <a:gd name="connsiteX6" fmla="*/ 697617 w 6013194"/>
              <a:gd name="connsiteY6" fmla="*/ 3 h 1511304"/>
              <a:gd name="connsiteX7" fmla="*/ 4545473 w 6013194"/>
              <a:gd name="connsiteY7" fmla="*/ 3 h 15113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013194" h="1511304">
                <a:moveTo>
                  <a:pt x="4545473" y="0"/>
                </a:moveTo>
                <a:lnTo>
                  <a:pt x="6013194" y="0"/>
                </a:lnTo>
                <a:lnTo>
                  <a:pt x="6013194" y="1508760"/>
                </a:lnTo>
                <a:lnTo>
                  <a:pt x="4545474" y="1508760"/>
                </a:lnTo>
                <a:lnTo>
                  <a:pt x="4545474" y="1511304"/>
                </a:lnTo>
                <a:lnTo>
                  <a:pt x="0" y="1511304"/>
                </a:lnTo>
                <a:lnTo>
                  <a:pt x="697617" y="3"/>
                </a:lnTo>
                <a:lnTo>
                  <a:pt x="4545473" y="3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40BF962F-4C6F-461E-86F2-C43F56CC93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80797" y="1690688"/>
            <a:ext cx="8711202" cy="5167312"/>
          </a:xfrm>
          <a:custGeom>
            <a:avLst/>
            <a:gdLst>
              <a:gd name="connsiteX0" fmla="*/ 0 w 8711202"/>
              <a:gd name="connsiteY0" fmla="*/ 0 h 5167312"/>
              <a:gd name="connsiteX1" fmla="*/ 7243482 w 8711202"/>
              <a:gd name="connsiteY1" fmla="*/ 0 h 5167312"/>
              <a:gd name="connsiteX2" fmla="*/ 8711202 w 8711202"/>
              <a:gd name="connsiteY2" fmla="*/ 0 h 5167312"/>
              <a:gd name="connsiteX3" fmla="*/ 8711202 w 8711202"/>
              <a:gd name="connsiteY3" fmla="*/ 5167312 h 5167312"/>
              <a:gd name="connsiteX4" fmla="*/ 7243482 w 8711202"/>
              <a:gd name="connsiteY4" fmla="*/ 5167312 h 5167312"/>
              <a:gd name="connsiteX5" fmla="*/ 221324 w 8711202"/>
              <a:gd name="connsiteY5" fmla="*/ 5167312 h 5167312"/>
              <a:gd name="connsiteX6" fmla="*/ 2615203 w 8711202"/>
              <a:gd name="connsiteY6" fmla="*/ 952 h 5167312"/>
              <a:gd name="connsiteX7" fmla="*/ 0 w 8711202"/>
              <a:gd name="connsiteY7" fmla="*/ 952 h 51673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711202" h="5167312">
                <a:moveTo>
                  <a:pt x="0" y="0"/>
                </a:moveTo>
                <a:lnTo>
                  <a:pt x="7243482" y="0"/>
                </a:lnTo>
                <a:lnTo>
                  <a:pt x="8711202" y="0"/>
                </a:lnTo>
                <a:lnTo>
                  <a:pt x="8711202" y="5167312"/>
                </a:lnTo>
                <a:lnTo>
                  <a:pt x="7243482" y="5167312"/>
                </a:lnTo>
                <a:lnTo>
                  <a:pt x="221324" y="5167312"/>
                </a:lnTo>
                <a:lnTo>
                  <a:pt x="2615203" y="952"/>
                </a:lnTo>
                <a:lnTo>
                  <a:pt x="0" y="952"/>
                </a:lnTo>
                <a:close/>
              </a:path>
            </a:pathLst>
          </a:custGeom>
          <a:solidFill>
            <a:srgbClr val="A6A6A6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2E94A4F7-38E4-45EA-8E2E-CE1B5766B4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691640"/>
            <a:ext cx="5931454" cy="5166360"/>
          </a:xfrm>
          <a:custGeom>
            <a:avLst/>
            <a:gdLst>
              <a:gd name="connsiteX0" fmla="*/ 0 w 5931454"/>
              <a:gd name="connsiteY0" fmla="*/ 0 h 5166360"/>
              <a:gd name="connsiteX1" fmla="*/ 5931454 w 5931454"/>
              <a:gd name="connsiteY1" fmla="*/ 0 h 5166360"/>
              <a:gd name="connsiteX2" fmla="*/ 3537575 w 5931454"/>
              <a:gd name="connsiteY2" fmla="*/ 5166360 h 5166360"/>
              <a:gd name="connsiteX3" fmla="*/ 0 w 5931454"/>
              <a:gd name="connsiteY3" fmla="*/ 5166360 h 5166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931454" h="5166360">
                <a:moveTo>
                  <a:pt x="0" y="0"/>
                </a:moveTo>
                <a:lnTo>
                  <a:pt x="5931454" y="0"/>
                </a:lnTo>
                <a:lnTo>
                  <a:pt x="3537575" y="5166360"/>
                </a:lnTo>
                <a:lnTo>
                  <a:pt x="0" y="5166360"/>
                </a:lnTo>
                <a:close/>
              </a:path>
            </a:pathLst>
          </a:custGeom>
          <a:solidFill>
            <a:srgbClr val="3030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1ABD2192-995C-4895-87A0-B8D92DCBB3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73288"/>
            <a:ext cx="3603171" cy="3639684"/>
          </a:xfrm>
        </p:spPr>
        <p:txBody>
          <a:bodyPr anchor="ctr">
            <a:normAutofit/>
          </a:bodyPr>
          <a:lstStyle/>
          <a:p>
            <a:r>
              <a:rPr lang="sk-SK" sz="2000">
                <a:solidFill>
                  <a:srgbClr val="FFFFFF"/>
                </a:solidFill>
              </a:rPr>
              <a:t>SZČO (živnostníci) platia odvody z minimálneho vymeriavacieho základu</a:t>
            </a:r>
          </a:p>
          <a:p>
            <a:pPr marL="0" indent="0">
              <a:buNone/>
            </a:pPr>
            <a:endParaRPr lang="sk-SK" sz="2000">
              <a:solidFill>
                <a:srgbClr val="FFFFFF"/>
              </a:solidFill>
            </a:endParaRPr>
          </a:p>
        </p:txBody>
      </p:sp>
      <p:graphicFrame>
        <p:nvGraphicFramePr>
          <p:cNvPr id="4" name="Tabuľka 4">
            <a:extLst>
              <a:ext uri="{FF2B5EF4-FFF2-40B4-BE49-F238E27FC236}">
                <a16:creationId xmlns:a16="http://schemas.microsoft.com/office/drawing/2014/main" id="{F98184C3-BCE9-448D-ACD6-183A9911D36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8756859"/>
              </p:ext>
            </p:extLst>
          </p:nvPr>
        </p:nvGraphicFramePr>
        <p:xfrm>
          <a:off x="6183088" y="2305579"/>
          <a:ext cx="5170712" cy="37390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95668">
                  <a:extLst>
                    <a:ext uri="{9D8B030D-6E8A-4147-A177-3AD203B41FA5}">
                      <a16:colId xmlns:a16="http://schemas.microsoft.com/office/drawing/2014/main" val="3115487837"/>
                    </a:ext>
                  </a:extLst>
                </a:gridCol>
                <a:gridCol w="871356">
                  <a:extLst>
                    <a:ext uri="{9D8B030D-6E8A-4147-A177-3AD203B41FA5}">
                      <a16:colId xmlns:a16="http://schemas.microsoft.com/office/drawing/2014/main" val="1134290156"/>
                    </a:ext>
                  </a:extLst>
                </a:gridCol>
                <a:gridCol w="1508020">
                  <a:extLst>
                    <a:ext uri="{9D8B030D-6E8A-4147-A177-3AD203B41FA5}">
                      <a16:colId xmlns:a16="http://schemas.microsoft.com/office/drawing/2014/main" val="1843874630"/>
                    </a:ext>
                  </a:extLst>
                </a:gridCol>
                <a:gridCol w="1395668">
                  <a:extLst>
                    <a:ext uri="{9D8B030D-6E8A-4147-A177-3AD203B41FA5}">
                      <a16:colId xmlns:a16="http://schemas.microsoft.com/office/drawing/2014/main" val="3270795171"/>
                    </a:ext>
                  </a:extLst>
                </a:gridCol>
              </a:tblGrid>
              <a:tr h="934773">
                <a:tc>
                  <a:txBody>
                    <a:bodyPr/>
                    <a:lstStyle/>
                    <a:p>
                      <a:r>
                        <a:rPr lang="sk-SK" sz="1800"/>
                        <a:t>Odvody</a:t>
                      </a:r>
                    </a:p>
                  </a:txBody>
                  <a:tcPr marL="89882" marR="89882" marT="44941" marB="44941"/>
                </a:tc>
                <a:tc>
                  <a:txBody>
                    <a:bodyPr/>
                    <a:lstStyle/>
                    <a:p>
                      <a:r>
                        <a:rPr lang="sk-SK" sz="1800"/>
                        <a:t>%</a:t>
                      </a:r>
                    </a:p>
                  </a:txBody>
                  <a:tcPr marL="89882" marR="89882" marT="44941" marB="44941"/>
                </a:tc>
                <a:tc>
                  <a:txBody>
                    <a:bodyPr/>
                    <a:lstStyle/>
                    <a:p>
                      <a:r>
                        <a:rPr lang="sk-SK" sz="1800"/>
                        <a:t>Minimálny vymeriavací základ</a:t>
                      </a:r>
                    </a:p>
                  </a:txBody>
                  <a:tcPr marL="89882" marR="89882" marT="44941" marB="44941"/>
                </a:tc>
                <a:tc>
                  <a:txBody>
                    <a:bodyPr/>
                    <a:lstStyle/>
                    <a:p>
                      <a:r>
                        <a:rPr lang="sk-SK" sz="1800"/>
                        <a:t>Minimálne odvody v €</a:t>
                      </a:r>
                    </a:p>
                  </a:txBody>
                  <a:tcPr marL="89882" marR="89882" marT="44941" marB="44941"/>
                </a:tc>
                <a:extLst>
                  <a:ext uri="{0D108BD9-81ED-4DB2-BD59-A6C34878D82A}">
                    <a16:rowId xmlns:a16="http://schemas.microsoft.com/office/drawing/2014/main" val="1949161719"/>
                  </a:ext>
                </a:extLst>
              </a:tr>
              <a:tr h="934773">
                <a:tc>
                  <a:txBody>
                    <a:bodyPr/>
                    <a:lstStyle/>
                    <a:p>
                      <a:r>
                        <a:rPr lang="sk-SK" sz="1800"/>
                        <a:t>Odvody do sociálnej poisťovne</a:t>
                      </a:r>
                    </a:p>
                  </a:txBody>
                  <a:tcPr marL="89882" marR="89882" marT="44941" marB="44941"/>
                </a:tc>
                <a:tc>
                  <a:txBody>
                    <a:bodyPr/>
                    <a:lstStyle/>
                    <a:p>
                      <a:r>
                        <a:rPr lang="sk-SK" sz="1800"/>
                        <a:t>33,15</a:t>
                      </a:r>
                    </a:p>
                  </a:txBody>
                  <a:tcPr marL="89882" marR="89882" marT="44941" marB="44941"/>
                </a:tc>
                <a:tc>
                  <a:txBody>
                    <a:bodyPr/>
                    <a:lstStyle/>
                    <a:p>
                      <a:r>
                        <a:rPr lang="sk-SK" sz="1800"/>
                        <a:t>566,50</a:t>
                      </a:r>
                    </a:p>
                  </a:txBody>
                  <a:tcPr marL="89882" marR="89882" marT="44941" marB="44941"/>
                </a:tc>
                <a:tc>
                  <a:txBody>
                    <a:bodyPr/>
                    <a:lstStyle/>
                    <a:p>
                      <a:r>
                        <a:rPr lang="sk-SK" sz="1800"/>
                        <a:t>187,78</a:t>
                      </a:r>
                    </a:p>
                  </a:txBody>
                  <a:tcPr marL="89882" marR="89882" marT="44941" marB="44941"/>
                </a:tc>
                <a:extLst>
                  <a:ext uri="{0D108BD9-81ED-4DB2-BD59-A6C34878D82A}">
                    <a16:rowId xmlns:a16="http://schemas.microsoft.com/office/drawing/2014/main" val="298100751"/>
                  </a:ext>
                </a:extLst>
              </a:tr>
              <a:tr h="934773">
                <a:tc>
                  <a:txBody>
                    <a:bodyPr/>
                    <a:lstStyle/>
                    <a:p>
                      <a:r>
                        <a:rPr lang="sk-SK" sz="1800"/>
                        <a:t>Odvody do zdravotnej poisťovne</a:t>
                      </a:r>
                    </a:p>
                  </a:txBody>
                  <a:tcPr marL="89882" marR="89882" marT="44941" marB="44941"/>
                </a:tc>
                <a:tc>
                  <a:txBody>
                    <a:bodyPr/>
                    <a:lstStyle/>
                    <a:p>
                      <a:r>
                        <a:rPr lang="sk-SK" sz="1800"/>
                        <a:t>14</a:t>
                      </a:r>
                    </a:p>
                  </a:txBody>
                  <a:tcPr marL="89882" marR="89882" marT="44941" marB="44941"/>
                </a:tc>
                <a:tc>
                  <a:txBody>
                    <a:bodyPr/>
                    <a:lstStyle/>
                    <a:p>
                      <a:r>
                        <a:rPr lang="sk-SK" sz="1800"/>
                        <a:t>566,50</a:t>
                      </a:r>
                    </a:p>
                  </a:txBody>
                  <a:tcPr marL="89882" marR="89882" marT="44941" marB="44941"/>
                </a:tc>
                <a:tc>
                  <a:txBody>
                    <a:bodyPr/>
                    <a:lstStyle/>
                    <a:p>
                      <a:r>
                        <a:rPr lang="sk-SK" sz="1800"/>
                        <a:t>79,31</a:t>
                      </a:r>
                    </a:p>
                  </a:txBody>
                  <a:tcPr marL="89882" marR="89882" marT="44941" marB="44941"/>
                </a:tc>
                <a:extLst>
                  <a:ext uri="{0D108BD9-81ED-4DB2-BD59-A6C34878D82A}">
                    <a16:rowId xmlns:a16="http://schemas.microsoft.com/office/drawing/2014/main" val="1203435125"/>
                  </a:ext>
                </a:extLst>
              </a:tr>
              <a:tr h="934773">
                <a:tc>
                  <a:txBody>
                    <a:bodyPr/>
                    <a:lstStyle/>
                    <a:p>
                      <a:r>
                        <a:rPr lang="sk-SK" sz="1800"/>
                        <a:t>Minimálne odvody celkom</a:t>
                      </a:r>
                    </a:p>
                  </a:txBody>
                  <a:tcPr marL="89882" marR="89882" marT="44941" marB="44941"/>
                </a:tc>
                <a:tc>
                  <a:txBody>
                    <a:bodyPr/>
                    <a:lstStyle/>
                    <a:p>
                      <a:endParaRPr lang="sk-SK" sz="1800"/>
                    </a:p>
                  </a:txBody>
                  <a:tcPr marL="89882" marR="89882" marT="44941" marB="44941"/>
                </a:tc>
                <a:tc>
                  <a:txBody>
                    <a:bodyPr/>
                    <a:lstStyle/>
                    <a:p>
                      <a:endParaRPr lang="sk-SK" sz="1800"/>
                    </a:p>
                  </a:txBody>
                  <a:tcPr marL="89882" marR="89882" marT="44941" marB="44941"/>
                </a:tc>
                <a:tc>
                  <a:txBody>
                    <a:bodyPr/>
                    <a:lstStyle/>
                    <a:p>
                      <a:r>
                        <a:rPr lang="sk-SK" sz="1800"/>
                        <a:t>267,09</a:t>
                      </a:r>
                    </a:p>
                  </a:txBody>
                  <a:tcPr marL="89882" marR="89882" marT="44941" marB="44941"/>
                </a:tc>
                <a:extLst>
                  <a:ext uri="{0D108BD9-81ED-4DB2-BD59-A6C34878D82A}">
                    <a16:rowId xmlns:a16="http://schemas.microsoft.com/office/drawing/2014/main" val="7347399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5302985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444</Words>
  <Application>Microsoft Office PowerPoint</Application>
  <PresentationFormat>Širokouhlá</PresentationFormat>
  <Paragraphs>80</Paragraphs>
  <Slides>9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Motív Office</vt:lpstr>
      <vt:lpstr>Odvodový systém v praxi</vt:lpstr>
      <vt:lpstr>Odvody zamestnanca</vt:lpstr>
      <vt:lpstr>Odvody zamestnanca</vt:lpstr>
      <vt:lpstr>Odvody zamestnávateľa</vt:lpstr>
      <vt:lpstr>Výpočet čistej mzdy</vt:lpstr>
      <vt:lpstr>Výpočet čistej mzdy - príklad</vt:lpstr>
      <vt:lpstr>Odvody zamestnávateľa - príklad</vt:lpstr>
      <vt:lpstr>Daňový bonus</vt:lpstr>
      <vt:lpstr>Odvody SZČO (samostatne zárobkovo činná osoba)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Odvodový systém v praxi</dc:title>
  <dc:creator>Buchtová Alena Ing.</dc:creator>
  <cp:lastModifiedBy>Centrum voľného času pri SOŠ drevárskej a stavebnej Krásno nad Kysucou</cp:lastModifiedBy>
  <cp:revision>8</cp:revision>
  <dcterms:created xsi:type="dcterms:W3CDTF">2021-12-18T19:09:49Z</dcterms:created>
  <dcterms:modified xsi:type="dcterms:W3CDTF">2022-06-28T07:30:25Z</dcterms:modified>
</cp:coreProperties>
</file>