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591F33B-E55C-4A7C-8C47-1EA9023E9B25}" type="datetimeFigureOut">
              <a:rPr lang="pl-PL" smtClean="0"/>
              <a:pPr/>
              <a:t>2018-04-19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ED3825-CAF5-4904-95E0-9CEC3F568CB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1F33B-E55C-4A7C-8C47-1EA9023E9B25}" type="datetimeFigureOut">
              <a:rPr lang="pl-PL" smtClean="0"/>
              <a:pPr/>
              <a:t>2018-04-19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D3825-CAF5-4904-95E0-9CEC3F568CB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dlaczego.crazylife.pl/files/2013/12/heksagonalny-uk&#322;ad-krystalograficzny.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adlaczego.crazylife.pl/files/2013/12/p&#322;atki-&#347;niegu1.jp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0" y="1571612"/>
            <a:ext cx="4914880" cy="1470025"/>
          </a:xfrm>
        </p:spPr>
        <p:txBody>
          <a:bodyPr/>
          <a:lstStyle/>
          <a:p>
            <a:r>
              <a:rPr lang="pl-PL" sz="8800" dirty="0" smtClean="0">
                <a:solidFill>
                  <a:srgbClr val="FFFF00"/>
                </a:solidFill>
                <a:latin typeface="Gill Sans Ultra Bold" pitchFamily="34" charset="-18"/>
              </a:rPr>
              <a:t>Śnieg</a:t>
            </a:r>
            <a:endParaRPr lang="pl-PL" sz="8800" dirty="0">
              <a:solidFill>
                <a:srgbClr val="FFFF00"/>
              </a:solidFill>
              <a:latin typeface="Gill Sans Ultra Bold" pitchFamily="34" charset="-18"/>
            </a:endParaRPr>
          </a:p>
        </p:txBody>
      </p:sp>
      <p:sp>
        <p:nvSpPr>
          <p:cNvPr id="3" name="Podtytuł 2"/>
          <p:cNvSpPr>
            <a:spLocks noGrp="1"/>
          </p:cNvSpPr>
          <p:nvPr>
            <p:ph type="subTitle" idx="1"/>
          </p:nvPr>
        </p:nvSpPr>
        <p:spPr>
          <a:xfrm>
            <a:off x="0" y="3929066"/>
            <a:ext cx="6400800" cy="1752600"/>
          </a:xfrm>
        </p:spPr>
        <p:txBody>
          <a:bodyPr>
            <a:normAutofit/>
          </a:bodyPr>
          <a:lstStyle/>
          <a:p>
            <a:r>
              <a:rPr lang="pl-PL" sz="6000" dirty="0" smtClean="0">
                <a:solidFill>
                  <a:srgbClr val="FFFF00"/>
                </a:solidFill>
                <a:latin typeface="Gill Sans Ultra Bold" pitchFamily="34" charset="-18"/>
              </a:rPr>
              <a:t>Cud natury</a:t>
            </a:r>
            <a:endParaRPr lang="pl-PL" sz="6000" dirty="0">
              <a:solidFill>
                <a:srgbClr val="FFFF00"/>
              </a:solidFill>
              <a:latin typeface="Gill Sans Ultra Bold" pitchFamily="34" charset="-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Kształty płatków śniegu</a:t>
            </a:r>
            <a:endParaRPr lang="pl-PL" dirty="0"/>
          </a:p>
        </p:txBody>
      </p:sp>
      <p:sp>
        <p:nvSpPr>
          <p:cNvPr id="3" name="Symbol zastępczy zawartości 2"/>
          <p:cNvSpPr>
            <a:spLocks noGrp="1"/>
          </p:cNvSpPr>
          <p:nvPr>
            <p:ph idx="1"/>
          </p:nvPr>
        </p:nvSpPr>
        <p:spPr/>
        <p:txBody>
          <a:bodyPr/>
          <a:lstStyle/>
          <a:p>
            <a:pPr marL="0" indent="0">
              <a:buNone/>
            </a:pPr>
            <a:r>
              <a:rPr lang="pl-PL" dirty="0" smtClean="0"/>
              <a:t>Kształt płatka śniegu w </a:t>
            </a:r>
            <a:r>
              <a:rPr lang="pl-PL" dirty="0"/>
              <a:t>dużym stopniu zależy od temperatury i wilgotności otoczenia. W bardzo niskich temperaturach </a:t>
            </a:r>
            <a:r>
              <a:rPr lang="pl-PL" dirty="0" smtClean="0"/>
              <a:t>– </a:t>
            </a:r>
            <a:r>
              <a:rPr lang="pl-PL" dirty="0"/>
              <a:t>poniżej </a:t>
            </a:r>
            <a:r>
              <a:rPr lang="pl-PL" dirty="0" smtClean="0"/>
              <a:t>-20</a:t>
            </a:r>
            <a:r>
              <a:rPr lang="pl-PL" dirty="0" smtClean="0">
                <a:sym typeface="Symbol"/>
              </a:rPr>
              <a:t>C </a:t>
            </a:r>
            <a:r>
              <a:rPr lang="pl-PL" dirty="0" smtClean="0"/>
              <a:t>– nie </a:t>
            </a:r>
            <a:r>
              <a:rPr lang="pl-PL" dirty="0"/>
              <a:t>sposób w padającym śniegu znaleźć wymyślnych </a:t>
            </a:r>
            <a:r>
              <a:rPr lang="pl-PL" dirty="0" smtClean="0"/>
              <a:t>kształtów. Powstające płatki są drobne i sypkie. Na ziemskich biegunach pada śnieg w kształcie kolumienek czy płaskich płytek o podstawie sześciokąta. </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Kształty płatków śniegu c.d.</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smtClean="0"/>
              <a:t>W </a:t>
            </a:r>
            <a:r>
              <a:rPr lang="pl-PL" dirty="0"/>
              <a:t>nieco wyższej temperaturze kształt śnieżynek zależy od wilgotności otoczenia. Jeżeli jest ona wysoka, </a:t>
            </a:r>
            <a:r>
              <a:rPr lang="pl-PL" dirty="0" smtClean="0"/>
              <a:t>tworzą się charakterystyczne </a:t>
            </a:r>
            <a:r>
              <a:rPr lang="pl-PL" dirty="0"/>
              <a:t>śniegowe gwiazdki. Jeśli jednak wody w powietrzu jest mało, powstaną sześciokątne kolumienki lub sześciokątne płytki z wydrążonymi wzorami. </a:t>
            </a:r>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Kształty płatków śniegu c.d.</a:t>
            </a:r>
            <a:endParaRPr lang="pl-PL" dirty="0"/>
          </a:p>
        </p:txBody>
      </p:sp>
      <p:sp>
        <p:nvSpPr>
          <p:cNvPr id="3" name="Symbol zastępczy zawartości 2"/>
          <p:cNvSpPr>
            <a:spLocks noGrp="1"/>
          </p:cNvSpPr>
          <p:nvPr>
            <p:ph idx="1"/>
          </p:nvPr>
        </p:nvSpPr>
        <p:spPr/>
        <p:txBody>
          <a:bodyPr/>
          <a:lstStyle/>
          <a:p>
            <a:pPr marL="0" indent="0">
              <a:buNone/>
            </a:pPr>
            <a:r>
              <a:rPr lang="pl-PL" dirty="0" smtClean="0"/>
              <a:t>Gdy temperatura jest jeszcze wyższa (około </a:t>
            </a:r>
            <a:br>
              <a:rPr lang="pl-PL" dirty="0" smtClean="0"/>
            </a:br>
            <a:r>
              <a:rPr lang="pl-PL" dirty="0" smtClean="0"/>
              <a:t>-5</a:t>
            </a:r>
            <a:r>
              <a:rPr lang="pl-PL" dirty="0" smtClean="0">
                <a:sym typeface="Symbol"/>
              </a:rPr>
              <a:t></a:t>
            </a:r>
            <a:r>
              <a:rPr lang="pl-PL" dirty="0" smtClean="0"/>
              <a:t>C), a wilgotność stosunkowo wysoka, </a:t>
            </a:r>
            <a:br>
              <a:rPr lang="pl-PL" dirty="0" smtClean="0"/>
            </a:br>
            <a:r>
              <a:rPr lang="pl-PL" dirty="0" smtClean="0"/>
              <a:t>z nieba będą spadały... igły. </a:t>
            </a:r>
          </a:p>
          <a:p>
            <a:pPr marL="0" indent="0">
              <a:buNone/>
            </a:pPr>
            <a:r>
              <a:rPr lang="pl-PL" dirty="0" smtClean="0"/>
              <a:t>Ogólnie, im wyższa wilgotność, tym kryształki lodu mają bardziej złożone kształty.</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Ciekawostki</a:t>
            </a:r>
            <a:endParaRPr lang="pl-PL" dirty="0"/>
          </a:p>
        </p:txBody>
      </p:sp>
      <p:sp>
        <p:nvSpPr>
          <p:cNvPr id="3" name="Symbol zastępczy zawartości 2"/>
          <p:cNvSpPr>
            <a:spLocks noGrp="1"/>
          </p:cNvSpPr>
          <p:nvPr>
            <p:ph idx="1"/>
          </p:nvPr>
        </p:nvSpPr>
        <p:spPr/>
        <p:txBody>
          <a:bodyPr/>
          <a:lstStyle/>
          <a:p>
            <a:pPr marL="0" indent="0">
              <a:buNone/>
            </a:pPr>
            <a:r>
              <a:rPr lang="pl-PL" dirty="0"/>
              <a:t>Największe i najpiękniejsze śnieżynki powstają przy dużej wilgotności powietrza, gdy panuje temperatura od –20°C do –10°C. W takich warunkach przyjmują one formę płatków </a:t>
            </a:r>
            <a:r>
              <a:rPr lang="pl-PL" dirty="0" smtClean="0"/>
              <a:t/>
            </a:r>
            <a:br>
              <a:rPr lang="pl-PL" dirty="0" smtClean="0"/>
            </a:br>
            <a:r>
              <a:rPr lang="pl-PL" dirty="0" smtClean="0"/>
              <a:t>o </a:t>
            </a:r>
            <a:r>
              <a:rPr lang="pl-PL" dirty="0"/>
              <a:t>rozmiarach od 2 do 4 milimetrów. </a:t>
            </a:r>
          </a:p>
          <a:p>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Ciekawostki c.d.</a:t>
            </a:r>
            <a:endParaRPr lang="pl-PL" dirty="0"/>
          </a:p>
        </p:txBody>
      </p:sp>
      <p:sp>
        <p:nvSpPr>
          <p:cNvPr id="5" name="Symbol zastępczy zawartości 4"/>
          <p:cNvSpPr>
            <a:spLocks noGrp="1"/>
          </p:cNvSpPr>
          <p:nvPr>
            <p:ph idx="1"/>
          </p:nvPr>
        </p:nvSpPr>
        <p:spPr/>
        <p:txBody>
          <a:bodyPr/>
          <a:lstStyle/>
          <a:p>
            <a:pPr marL="0" indent="0">
              <a:buNone/>
            </a:pPr>
            <a:r>
              <a:rPr lang="pl-PL" dirty="0" smtClean="0"/>
              <a:t>Płatek śniegu może składać się nawet z około 180 miliardów cząsteczek wody. Według Księgi Rekordów Guinnessa, największy płatek śniegu na świece miał 38 cm szerokości i 20 cm grubości.</a:t>
            </a:r>
          </a:p>
          <a:p>
            <a:pPr>
              <a:buNone/>
            </a:pP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Ciekawostki c.d.</a:t>
            </a:r>
            <a:endParaRPr lang="pl-PL" dirty="0"/>
          </a:p>
        </p:txBody>
      </p:sp>
      <p:sp>
        <p:nvSpPr>
          <p:cNvPr id="3" name="Symbol zastępczy zawartości 2"/>
          <p:cNvSpPr>
            <a:spLocks noGrp="1"/>
          </p:cNvSpPr>
          <p:nvPr>
            <p:ph idx="1"/>
          </p:nvPr>
        </p:nvSpPr>
        <p:spPr/>
        <p:txBody>
          <a:bodyPr>
            <a:normAutofit/>
          </a:bodyPr>
          <a:lstStyle/>
          <a:p>
            <a:pPr marL="0" indent="0">
              <a:buNone/>
            </a:pPr>
            <a:r>
              <a:rPr lang="pl-PL" dirty="0"/>
              <a:t>Jeszcze jedną ciekawostką sprawą jest waga płatków śniegu. Pojedyncza śnieżynka waży około jednej tysięcznej grama czyli jeden gram śniegu zawiera przeciętnie tysiąc płatków. Ażeby uzyskać jeden kilogram śnieżnego puchu, potrzeba aż miliona śnieżynek</a:t>
            </a:r>
            <a:r>
              <a:rPr lang="pl-PL" dirty="0" smtClean="0"/>
              <a:t>.</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Podobny obraz"/>
          <p:cNvPicPr/>
          <p:nvPr/>
        </p:nvPicPr>
        <p:blipFill>
          <a:blip r:embed="rId2"/>
          <a:srcRect/>
          <a:stretch>
            <a:fillRect/>
          </a:stretch>
        </p:blipFill>
        <p:spPr bwMode="auto">
          <a:xfrm>
            <a:off x="428596" y="428604"/>
            <a:ext cx="5760720" cy="3241026"/>
          </a:xfrm>
          <a:prstGeom prst="rect">
            <a:avLst/>
          </a:prstGeom>
          <a:noFill/>
          <a:ln w="9525">
            <a:noFill/>
            <a:miter lim="800000"/>
            <a:headEnd/>
            <a:tailEnd/>
          </a:ln>
        </p:spPr>
      </p:pic>
      <p:pic>
        <p:nvPicPr>
          <p:cNvPr id="5" name="Obraz 4" descr="Podobny obraz"/>
          <p:cNvPicPr/>
          <p:nvPr/>
        </p:nvPicPr>
        <p:blipFill>
          <a:blip r:embed="rId3" cstate="print"/>
          <a:srcRect/>
          <a:stretch>
            <a:fillRect/>
          </a:stretch>
        </p:blipFill>
        <p:spPr bwMode="auto">
          <a:xfrm>
            <a:off x="2928926" y="3286124"/>
            <a:ext cx="5760720" cy="311391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Podobny obraz"/>
          <p:cNvPicPr/>
          <p:nvPr/>
        </p:nvPicPr>
        <p:blipFill>
          <a:blip r:embed="rId2"/>
          <a:srcRect/>
          <a:stretch>
            <a:fillRect/>
          </a:stretch>
        </p:blipFill>
        <p:spPr bwMode="auto">
          <a:xfrm>
            <a:off x="3643306" y="2643182"/>
            <a:ext cx="5143504" cy="3857628"/>
          </a:xfrm>
          <a:prstGeom prst="rect">
            <a:avLst/>
          </a:prstGeom>
          <a:noFill/>
          <a:ln w="9525">
            <a:noFill/>
            <a:miter lim="800000"/>
            <a:headEnd/>
            <a:tailEnd/>
          </a:ln>
        </p:spPr>
      </p:pic>
      <p:pic>
        <p:nvPicPr>
          <p:cNvPr id="2" name="Obraz 1" descr="Podobny obraz"/>
          <p:cNvPicPr/>
          <p:nvPr/>
        </p:nvPicPr>
        <p:blipFill>
          <a:blip r:embed="rId3"/>
          <a:srcRect/>
          <a:stretch>
            <a:fillRect/>
          </a:stretch>
        </p:blipFill>
        <p:spPr bwMode="auto">
          <a:xfrm>
            <a:off x="428596" y="357166"/>
            <a:ext cx="4857752" cy="32861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Znalezione obrazy dla zapytania płatki śniegu"/>
          <p:cNvPicPr/>
          <p:nvPr/>
        </p:nvPicPr>
        <p:blipFill>
          <a:blip r:embed="rId2"/>
          <a:srcRect/>
          <a:stretch>
            <a:fillRect/>
          </a:stretch>
        </p:blipFill>
        <p:spPr bwMode="auto">
          <a:xfrm>
            <a:off x="357158" y="357167"/>
            <a:ext cx="4572032" cy="3357586"/>
          </a:xfrm>
          <a:prstGeom prst="rect">
            <a:avLst/>
          </a:prstGeom>
          <a:noFill/>
          <a:ln w="9525">
            <a:noFill/>
            <a:miter lim="800000"/>
            <a:headEnd/>
            <a:tailEnd/>
          </a:ln>
        </p:spPr>
      </p:pic>
      <p:pic>
        <p:nvPicPr>
          <p:cNvPr id="3" name="Obraz 2" descr="Podobny obraz"/>
          <p:cNvPicPr/>
          <p:nvPr/>
        </p:nvPicPr>
        <p:blipFill>
          <a:blip r:embed="rId3"/>
          <a:srcRect/>
          <a:stretch>
            <a:fillRect/>
          </a:stretch>
        </p:blipFill>
        <p:spPr bwMode="auto">
          <a:xfrm>
            <a:off x="4000496" y="3000372"/>
            <a:ext cx="4832026" cy="353746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Podobny obraz"/>
          <p:cNvPicPr/>
          <p:nvPr/>
        </p:nvPicPr>
        <p:blipFill>
          <a:blip r:embed="rId2"/>
          <a:srcRect/>
          <a:stretch>
            <a:fillRect/>
          </a:stretch>
        </p:blipFill>
        <p:spPr bwMode="auto">
          <a:xfrm>
            <a:off x="4000496" y="3071810"/>
            <a:ext cx="4760588" cy="3460799"/>
          </a:xfrm>
          <a:prstGeom prst="rect">
            <a:avLst/>
          </a:prstGeom>
          <a:noFill/>
          <a:ln w="9525">
            <a:noFill/>
            <a:miter lim="800000"/>
            <a:headEnd/>
            <a:tailEnd/>
          </a:ln>
        </p:spPr>
      </p:pic>
      <p:pic>
        <p:nvPicPr>
          <p:cNvPr id="5" name="Obraz 4" descr="Podobny obraz"/>
          <p:cNvPicPr/>
          <p:nvPr/>
        </p:nvPicPr>
        <p:blipFill>
          <a:blip r:embed="rId3"/>
          <a:srcRect/>
          <a:stretch>
            <a:fillRect/>
          </a:stretch>
        </p:blipFill>
        <p:spPr bwMode="auto">
          <a:xfrm>
            <a:off x="428597" y="357166"/>
            <a:ext cx="4429156" cy="37482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Fascynujące gwiazdki</a:t>
            </a:r>
            <a:endParaRPr lang="pl-PL" dirty="0"/>
          </a:p>
        </p:txBody>
      </p:sp>
      <p:sp>
        <p:nvSpPr>
          <p:cNvPr id="3" name="Symbol zastępczy zawartości 2"/>
          <p:cNvSpPr>
            <a:spLocks noGrp="1"/>
          </p:cNvSpPr>
          <p:nvPr>
            <p:ph sz="half" idx="1"/>
          </p:nvPr>
        </p:nvSpPr>
        <p:spPr>
          <a:xfrm>
            <a:off x="428596" y="1571612"/>
            <a:ext cx="3357586" cy="4525963"/>
          </a:xfrm>
        </p:spPr>
        <p:txBody>
          <a:bodyPr>
            <a:normAutofit fontScale="92500" lnSpcReduction="20000"/>
          </a:bodyPr>
          <a:lstStyle/>
          <a:p>
            <a:pPr marL="0" indent="0">
              <a:buNone/>
            </a:pPr>
            <a:r>
              <a:rPr lang="pl-PL" b="1" dirty="0"/>
              <a:t>Płatki śniegu </a:t>
            </a:r>
            <a:r>
              <a:rPr lang="pl-PL" b="1" dirty="0" smtClean="0"/>
              <a:t>należą do najpiękniejszych i najbardziej wyjątkowych zjawisk przyrody.</a:t>
            </a:r>
            <a:br>
              <a:rPr lang="pl-PL" b="1" dirty="0" smtClean="0"/>
            </a:br>
            <a:r>
              <a:rPr lang="pl-PL" b="1" dirty="0" smtClean="0"/>
              <a:t> </a:t>
            </a:r>
            <a:r>
              <a:rPr lang="pl-PL" b="1" dirty="0"/>
              <a:t>Z pewnością każdy </a:t>
            </a:r>
            <a:r>
              <a:rPr lang="pl-PL" b="1" dirty="0" smtClean="0"/>
              <a:t/>
            </a:r>
            <a:br>
              <a:rPr lang="pl-PL" b="1" dirty="0" smtClean="0"/>
            </a:br>
            <a:r>
              <a:rPr lang="pl-PL" b="1" dirty="0" smtClean="0"/>
              <a:t>z </a:t>
            </a:r>
            <a:r>
              <a:rPr lang="pl-PL" b="1" dirty="0"/>
              <a:t>was słyszał już, </a:t>
            </a:r>
            <a:r>
              <a:rPr lang="pl-PL" b="1" dirty="0" smtClean="0"/>
              <a:t/>
            </a:r>
            <a:br>
              <a:rPr lang="pl-PL" b="1" dirty="0" smtClean="0"/>
            </a:br>
            <a:r>
              <a:rPr lang="pl-PL" b="1" dirty="0" smtClean="0"/>
              <a:t>że </a:t>
            </a:r>
            <a:r>
              <a:rPr lang="pl-PL" b="1" dirty="0"/>
              <a:t>nie ma dwóch </a:t>
            </a:r>
            <a:r>
              <a:rPr lang="pl-PL" b="1" dirty="0" smtClean="0"/>
              <a:t/>
            </a:r>
            <a:br>
              <a:rPr lang="pl-PL" b="1" dirty="0" smtClean="0"/>
            </a:br>
            <a:r>
              <a:rPr lang="pl-PL" b="1" dirty="0" smtClean="0"/>
              <a:t>takich </a:t>
            </a:r>
            <a:r>
              <a:rPr lang="pl-PL" b="1" dirty="0"/>
              <a:t>samych. Ponadto, przybierają one zawsze kształt sześcioramiennych gwiazdek. Dlaczego? </a:t>
            </a:r>
            <a:endParaRPr lang="pl-PL" dirty="0"/>
          </a:p>
        </p:txBody>
      </p:sp>
      <p:pic>
        <p:nvPicPr>
          <p:cNvPr id="7" name="Symbol zastępczy zawartości 6" descr="Znalezione obrazy dla zapytania płatki śniegu"/>
          <p:cNvPicPr>
            <a:picLocks noGrp="1"/>
          </p:cNvPicPr>
          <p:nvPr>
            <p:ph sz="half" idx="2"/>
          </p:nvPr>
        </p:nvPicPr>
        <p:blipFill>
          <a:blip r:embed="rId2" cstate="print"/>
          <a:srcRect/>
          <a:stretch>
            <a:fillRect/>
          </a:stretch>
        </p:blipFill>
        <p:spPr bwMode="auto">
          <a:xfrm>
            <a:off x="3500430" y="2000240"/>
            <a:ext cx="5186370" cy="342902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Znalezione obrazy dla zapytania płatki śniegu"/>
          <p:cNvPicPr/>
          <p:nvPr/>
        </p:nvPicPr>
        <p:blipFill>
          <a:blip r:embed="rId2"/>
          <a:srcRect/>
          <a:stretch>
            <a:fillRect/>
          </a:stretch>
        </p:blipFill>
        <p:spPr bwMode="auto">
          <a:xfrm>
            <a:off x="3857620" y="3143248"/>
            <a:ext cx="4952062" cy="3447527"/>
          </a:xfrm>
          <a:prstGeom prst="rect">
            <a:avLst/>
          </a:prstGeom>
          <a:noFill/>
          <a:ln w="9525">
            <a:noFill/>
            <a:miter lim="800000"/>
            <a:headEnd/>
            <a:tailEnd/>
          </a:ln>
        </p:spPr>
      </p:pic>
      <p:pic>
        <p:nvPicPr>
          <p:cNvPr id="2" name="Obraz 1" descr="Podobny obraz"/>
          <p:cNvPicPr/>
          <p:nvPr/>
        </p:nvPicPr>
        <p:blipFill>
          <a:blip r:embed="rId3"/>
          <a:srcRect/>
          <a:stretch>
            <a:fillRect/>
          </a:stretch>
        </p:blipFill>
        <p:spPr bwMode="auto">
          <a:xfrm>
            <a:off x="357158" y="285728"/>
            <a:ext cx="4286280" cy="321471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Podobny obraz"/>
          <p:cNvPicPr/>
          <p:nvPr/>
        </p:nvPicPr>
        <p:blipFill>
          <a:blip r:embed="rId2"/>
          <a:srcRect/>
          <a:stretch>
            <a:fillRect/>
          </a:stretch>
        </p:blipFill>
        <p:spPr bwMode="auto">
          <a:xfrm>
            <a:off x="214282" y="2643182"/>
            <a:ext cx="2786082" cy="4015092"/>
          </a:xfrm>
          <a:prstGeom prst="rect">
            <a:avLst/>
          </a:prstGeom>
          <a:noFill/>
          <a:ln w="9525">
            <a:noFill/>
            <a:miter lim="800000"/>
            <a:headEnd/>
            <a:tailEnd/>
          </a:ln>
        </p:spPr>
      </p:pic>
      <p:pic>
        <p:nvPicPr>
          <p:cNvPr id="3" name="Obraz 2" descr="Podobny obraz"/>
          <p:cNvPicPr/>
          <p:nvPr/>
        </p:nvPicPr>
        <p:blipFill>
          <a:blip r:embed="rId3"/>
          <a:srcRect/>
          <a:stretch>
            <a:fillRect/>
          </a:stretch>
        </p:blipFill>
        <p:spPr bwMode="auto">
          <a:xfrm>
            <a:off x="5000628" y="2500306"/>
            <a:ext cx="3857652" cy="4159630"/>
          </a:xfrm>
          <a:prstGeom prst="rect">
            <a:avLst/>
          </a:prstGeom>
          <a:noFill/>
          <a:ln w="9525">
            <a:noFill/>
            <a:miter lim="800000"/>
            <a:headEnd/>
            <a:tailEnd/>
          </a:ln>
        </p:spPr>
      </p:pic>
      <p:pic>
        <p:nvPicPr>
          <p:cNvPr id="4" name="Obraz 3" descr="Podobny obraz"/>
          <p:cNvPicPr/>
          <p:nvPr/>
        </p:nvPicPr>
        <p:blipFill>
          <a:blip r:embed="rId4"/>
          <a:srcRect/>
          <a:stretch>
            <a:fillRect/>
          </a:stretch>
        </p:blipFill>
        <p:spPr bwMode="auto">
          <a:xfrm>
            <a:off x="2214546" y="214290"/>
            <a:ext cx="3156274" cy="357918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Płatek śniegu widziany pod mikroskopem elektronowym. Fot. domena publiczna"/>
          <p:cNvPicPr/>
          <p:nvPr/>
        </p:nvPicPr>
        <p:blipFill>
          <a:blip r:embed="rId2" cstate="print"/>
          <a:srcRect/>
          <a:stretch>
            <a:fillRect/>
          </a:stretch>
        </p:blipFill>
        <p:spPr bwMode="auto">
          <a:xfrm>
            <a:off x="1871947" y="1307205"/>
            <a:ext cx="5400106" cy="424358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Zainteresowanie śniegiem</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smtClean="0"/>
              <a:t>Śnieżynki wzbudzają zachwyt swym pięknem, </a:t>
            </a:r>
            <a:r>
              <a:rPr lang="pl-PL" dirty="0"/>
              <a:t>fascynują </a:t>
            </a:r>
            <a:r>
              <a:rPr lang="pl-PL" dirty="0" smtClean="0"/>
              <a:t>naukowców regularnością… </a:t>
            </a:r>
            <a:r>
              <a:rPr lang="pl-PL" dirty="0"/>
              <a:t>Już ponad 400 lat temu Johannes Kepler, matematyk i astronom, zadał sobie pytanie o sześciokątną naturę śnieżynek i poświęcił jej sporo uwagi w rozprawie „Noworoczny podarek albo o sześciokątnych płatkach śniegu”. </a:t>
            </a:r>
          </a:p>
          <a:p>
            <a:pPr marL="0" indent="0">
              <a:buNone/>
            </a:pPr>
            <a:r>
              <a:rPr lang="pl-PL" dirty="0" smtClean="0"/>
              <a:t>Oczywiście </a:t>
            </a:r>
            <a:r>
              <a:rPr lang="pl-PL" dirty="0"/>
              <a:t>nie znalazł odpowiedzi na dręczące go zagadnienie. Tą poznano dopiero ponad 250 lat później, kiedy to odkryto promienie rentgena.</a:t>
            </a:r>
          </a:p>
          <a:p>
            <a:pPr>
              <a:buNone/>
            </a:pPr>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 powstają płatki śniegu?</a:t>
            </a:r>
            <a:endParaRPr lang="pl-PL" dirty="0"/>
          </a:p>
        </p:txBody>
      </p:sp>
      <p:sp>
        <p:nvSpPr>
          <p:cNvPr id="3" name="Symbol zastępczy zawartości 2"/>
          <p:cNvSpPr>
            <a:spLocks noGrp="1"/>
          </p:cNvSpPr>
          <p:nvPr>
            <p:ph idx="1"/>
          </p:nvPr>
        </p:nvSpPr>
        <p:spPr/>
        <p:txBody>
          <a:bodyPr>
            <a:normAutofit fontScale="85000" lnSpcReduction="10000"/>
          </a:bodyPr>
          <a:lstStyle/>
          <a:p>
            <a:pPr marL="0" indent="0">
              <a:buNone/>
            </a:pPr>
            <a:r>
              <a:rPr lang="pl-PL" dirty="0"/>
              <a:t>Życie płatka śniegowego rozpoczyna się w chmurach, gdzie panuje niska temperatura i gdzie jest duże nasycenie pary wodnej. </a:t>
            </a:r>
            <a:r>
              <a:rPr lang="pl-PL" dirty="0" smtClean="0"/>
              <a:t>Aby </a:t>
            </a:r>
            <a:r>
              <a:rPr lang="pl-PL" dirty="0"/>
              <a:t>płatek śniegu mógł zaistnieć, potrzebne jest mu rusztowanie, zwane fachowo </a:t>
            </a:r>
            <a:r>
              <a:rPr lang="pl-PL" b="1" dirty="0"/>
              <a:t>jądrem kondensacji</a:t>
            </a:r>
            <a:r>
              <a:rPr lang="pl-PL" dirty="0"/>
              <a:t>. Może nim być na przykład pyłek kwiatowy, drobinka kurzu lub piasku. To właśnie na nim rozpoczyna się </a:t>
            </a:r>
            <a:r>
              <a:rPr lang="pl-PL" b="1" dirty="0"/>
              <a:t>kondensacja</a:t>
            </a:r>
            <a:r>
              <a:rPr lang="pl-PL" dirty="0"/>
              <a:t>, czyli gromadzenie cząsteczek wody, które utworzą kryształ. Kiedy śnieżynka jest już duża, zaczyna opadać i przy dostatecznie niskiej temperaturze powietrza ma możliwość dotarcia na powierzchnię ziemi, po drodze zlepiając się </a:t>
            </a:r>
            <a:r>
              <a:rPr lang="pl-PL" dirty="0" smtClean="0"/>
              <a:t>z zamarzniętą parą wodną.</a:t>
            </a:r>
            <a:endParaRPr lang="pl-PL" dirty="0"/>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Dlaczego śnieżynki są sześciokątne?</a:t>
            </a:r>
            <a:endParaRPr lang="pl-PL" dirty="0"/>
          </a:p>
        </p:txBody>
      </p:sp>
      <p:sp>
        <p:nvSpPr>
          <p:cNvPr id="3" name="Symbol zastępczy zawartości 2"/>
          <p:cNvSpPr>
            <a:spLocks noGrp="1"/>
          </p:cNvSpPr>
          <p:nvPr>
            <p:ph idx="1"/>
          </p:nvPr>
        </p:nvSpPr>
        <p:spPr>
          <a:xfrm>
            <a:off x="285720" y="1571612"/>
            <a:ext cx="8115328" cy="4525963"/>
          </a:xfrm>
        </p:spPr>
        <p:txBody>
          <a:bodyPr>
            <a:noAutofit/>
          </a:bodyPr>
          <a:lstStyle/>
          <a:p>
            <a:pPr marL="0" indent="0">
              <a:buNone/>
            </a:pPr>
            <a:r>
              <a:rPr lang="pl-PL" sz="1800" dirty="0"/>
              <a:t>Matematyczne aspekty piękna śnieżynek wiążą się oczywiście </a:t>
            </a:r>
            <a:r>
              <a:rPr lang="pl-PL" sz="1800" dirty="0" smtClean="0"/>
              <a:t/>
            </a:r>
            <a:br>
              <a:rPr lang="pl-PL" sz="1800" dirty="0" smtClean="0"/>
            </a:br>
            <a:r>
              <a:rPr lang="pl-PL" sz="1800" dirty="0" smtClean="0"/>
              <a:t>z</a:t>
            </a:r>
            <a:r>
              <a:rPr lang="pl-PL" sz="1800" dirty="0"/>
              <a:t> ich kształtem. Każdy, ale to absolutnie każdy płatek śniegu </a:t>
            </a:r>
            <a:r>
              <a:rPr lang="pl-PL" sz="1800" dirty="0" smtClean="0"/>
              <a:t>ma</a:t>
            </a:r>
            <a:br>
              <a:rPr lang="pl-PL" sz="1800" dirty="0" smtClean="0"/>
            </a:br>
            <a:r>
              <a:rPr lang="pl-PL" sz="1800" dirty="0" smtClean="0"/>
              <a:t> </a:t>
            </a:r>
            <a:r>
              <a:rPr lang="pl-PL" sz="1800" dirty="0"/>
              <a:t>sześć ramion. Proponowane w mediach i reklamach </a:t>
            </a:r>
            <a:r>
              <a:rPr lang="pl-PL" sz="1800" dirty="0" smtClean="0"/>
              <a:t/>
            </a:r>
            <a:br>
              <a:rPr lang="pl-PL" sz="1800" dirty="0" smtClean="0"/>
            </a:br>
            <a:r>
              <a:rPr lang="pl-PL" sz="1800" dirty="0" smtClean="0"/>
              <a:t>ośmioramienne </a:t>
            </a:r>
            <a:r>
              <a:rPr lang="pl-PL" sz="1800" dirty="0"/>
              <a:t>bądź pięcioramienne śnieżynki nie </a:t>
            </a:r>
            <a:r>
              <a:rPr lang="pl-PL" sz="1800" dirty="0" smtClean="0"/>
              <a:t>występują</a:t>
            </a:r>
            <a:br>
              <a:rPr lang="pl-PL" sz="1800" dirty="0" smtClean="0"/>
            </a:br>
            <a:r>
              <a:rPr lang="pl-PL" sz="1800" dirty="0" smtClean="0"/>
              <a:t> </a:t>
            </a:r>
            <a:r>
              <a:rPr lang="pl-PL" sz="1800" dirty="0"/>
              <a:t>w przyrodzie. Kształt heksagonalny, czyli sześciokątny </a:t>
            </a:r>
            <a:r>
              <a:rPr lang="pl-PL" sz="1800" dirty="0" smtClean="0"/>
              <a:t/>
            </a:r>
            <a:br>
              <a:rPr lang="pl-PL" sz="1800" dirty="0" smtClean="0"/>
            </a:br>
            <a:r>
              <a:rPr lang="pl-PL" sz="1800" dirty="0" smtClean="0"/>
              <a:t>(</a:t>
            </a:r>
            <a:r>
              <a:rPr lang="pl-PL" sz="1800" dirty="0"/>
              <a:t>heksagon – sześciokąt), przyjmują wszystkie struktury wody </a:t>
            </a:r>
            <a:r>
              <a:rPr lang="pl-PL" sz="1800" dirty="0" smtClean="0"/>
              <a:t/>
            </a:r>
            <a:br>
              <a:rPr lang="pl-PL" sz="1800" dirty="0" smtClean="0"/>
            </a:br>
            <a:r>
              <a:rPr lang="pl-PL" sz="1800" dirty="0" smtClean="0"/>
              <a:t>w</a:t>
            </a:r>
            <a:r>
              <a:rPr lang="pl-PL" sz="1800" dirty="0"/>
              <a:t> temperaturze ujemnej, w tym szron, szadź i oczywiście – </a:t>
            </a:r>
            <a:r>
              <a:rPr lang="pl-PL" sz="1800" dirty="0" smtClean="0"/>
              <a:t/>
            </a:r>
            <a:br>
              <a:rPr lang="pl-PL" sz="1800" dirty="0" smtClean="0"/>
            </a:br>
            <a:r>
              <a:rPr lang="pl-PL" sz="1800" dirty="0" smtClean="0"/>
              <a:t>płatki </a:t>
            </a:r>
            <a:r>
              <a:rPr lang="pl-PL" sz="1800" dirty="0"/>
              <a:t>śniegu. Ponadto, śnieżynki są prawie idealnie symetryczne</a:t>
            </a:r>
            <a:r>
              <a:rPr lang="pl-PL" sz="1800" dirty="0" smtClean="0"/>
              <a:t>,</a:t>
            </a:r>
            <a:br>
              <a:rPr lang="pl-PL" sz="1800" dirty="0" smtClean="0"/>
            </a:br>
            <a:r>
              <a:rPr lang="pl-PL" sz="1800" dirty="0" smtClean="0"/>
              <a:t> </a:t>
            </a:r>
            <a:r>
              <a:rPr lang="pl-PL" sz="1800" dirty="0"/>
              <a:t>choć większość z nich ma niewielkie nieregularności. </a:t>
            </a:r>
            <a:endParaRPr lang="pl-PL" sz="1800" dirty="0" smtClean="0"/>
          </a:p>
          <a:p>
            <a:pPr marL="0" indent="0">
              <a:buNone/>
            </a:pPr>
            <a:r>
              <a:rPr lang="pl-PL" sz="1800" dirty="0" smtClean="0"/>
              <a:t>Cząsteczki </a:t>
            </a:r>
            <a:r>
              <a:rPr lang="pl-PL" sz="1800" dirty="0"/>
              <a:t>wody krystalizują w </a:t>
            </a:r>
            <a:r>
              <a:rPr lang="pl-PL" sz="1800" b="1" dirty="0"/>
              <a:t>heksagonalnym układzie krystalograficznym</a:t>
            </a:r>
            <a:r>
              <a:rPr lang="pl-PL" sz="1800" dirty="0"/>
              <a:t>. Prościej mówiąc </a:t>
            </a:r>
            <a:r>
              <a:rPr lang="pl-PL" sz="1800" dirty="0" smtClean="0"/>
              <a:t>zamrożone cząsteczki wody tworzą sześciokątną </a:t>
            </a:r>
            <a:r>
              <a:rPr lang="pl-PL" sz="1800" dirty="0"/>
              <a:t>sieć krystaliczną.  </a:t>
            </a:r>
            <a:r>
              <a:rPr lang="pl-PL" sz="1800" dirty="0" smtClean="0"/>
              <a:t>Każda </a:t>
            </a:r>
            <a:r>
              <a:rPr lang="pl-PL" sz="1800" dirty="0"/>
              <a:t>komórka elementarna kryształu lodu składa się z sześciu atomów tlenu po jednym w każdym kącie </a:t>
            </a:r>
            <a:r>
              <a:rPr lang="pl-PL" sz="1800" dirty="0" smtClean="0"/>
              <a:t>sześciokąta i </a:t>
            </a:r>
            <a:r>
              <a:rPr lang="pl-PL" sz="1800" dirty="0"/>
              <a:t>atomów wodoru pomiędzy nimi. </a:t>
            </a:r>
            <a:r>
              <a:rPr lang="pl-PL" sz="1800" dirty="0" smtClean="0"/>
              <a:t>Trzy osie kryształu (a, b, c)  leżą w jednej płaszczyźnie i tworzą kąty 120</a:t>
            </a:r>
            <a:r>
              <a:rPr lang="pl-PL" sz="1800" baseline="30000" dirty="0" smtClean="0"/>
              <a:t>o </a:t>
            </a:r>
            <a:r>
              <a:rPr lang="pl-PL" sz="1800" dirty="0" smtClean="0"/>
              <a:t>, a czwarta (d) jest do nich prostopadła i może mieć inną długość.</a:t>
            </a:r>
            <a:endParaRPr lang="pl-PL" sz="1800" dirty="0"/>
          </a:p>
        </p:txBody>
      </p:sp>
      <p:pic>
        <p:nvPicPr>
          <p:cNvPr id="4" name="Obraz 3" descr="http://adlaczego.crazylife.pl/files/2013/12/heksagonalny-układ-krystalograficzny.jpg">
            <a:hlinkClick r:id="rId2"/>
          </p:cNvPr>
          <p:cNvPicPr/>
          <p:nvPr/>
        </p:nvPicPr>
        <p:blipFill>
          <a:blip r:embed="rId3"/>
          <a:srcRect/>
          <a:stretch>
            <a:fillRect/>
          </a:stretch>
        </p:blipFill>
        <p:spPr bwMode="auto">
          <a:xfrm>
            <a:off x="6429388" y="1428736"/>
            <a:ext cx="2388870" cy="25565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Nietypowa śnieżynka</a:t>
            </a:r>
            <a:endParaRPr lang="pl-PL" dirty="0"/>
          </a:p>
        </p:txBody>
      </p:sp>
      <p:sp>
        <p:nvSpPr>
          <p:cNvPr id="5" name="Symbol zastępczy zawartości 4"/>
          <p:cNvSpPr>
            <a:spLocks noGrp="1"/>
          </p:cNvSpPr>
          <p:nvPr>
            <p:ph sz="half" idx="1"/>
          </p:nvPr>
        </p:nvSpPr>
        <p:spPr>
          <a:xfrm>
            <a:off x="285720" y="1600200"/>
            <a:ext cx="4714908" cy="4525963"/>
          </a:xfrm>
        </p:spPr>
        <p:txBody>
          <a:bodyPr>
            <a:normAutofit/>
          </a:bodyPr>
          <a:lstStyle/>
          <a:p>
            <a:pPr marL="0" indent="0">
              <a:buNone/>
            </a:pPr>
            <a:r>
              <a:rPr lang="pl-PL" dirty="0" smtClean="0"/>
              <a:t>Jeśli podczas narastania płatka </a:t>
            </a:r>
            <a:r>
              <a:rPr lang="pl-PL" dirty="0"/>
              <a:t>śniegu </a:t>
            </a:r>
            <a:r>
              <a:rPr lang="pl-PL" dirty="0" smtClean="0"/>
              <a:t>oś prostopadła stanie się znacznie dłuższa od pozostałych, otrzymamy śnieżynkę w </a:t>
            </a:r>
            <a:r>
              <a:rPr lang="pl-PL" dirty="0"/>
              <a:t>formie </a:t>
            </a:r>
            <a:r>
              <a:rPr lang="pl-PL" dirty="0" smtClean="0"/>
              <a:t>graniastosłupa prawidłowego sześciokątnego (o podstawie sześciokąta foremnego). Będzie on tym wyższy, im dłuższa prostopadła oś kryształu.</a:t>
            </a:r>
            <a:endParaRPr lang="pl-PL" dirty="0"/>
          </a:p>
        </p:txBody>
      </p:sp>
      <p:pic>
        <p:nvPicPr>
          <p:cNvPr id="7" name="Symbol zastępczy zawartości 6" descr="http://adlaczego.crazylife.pl/files/2013/12/płatki-śniegu1.jpg">
            <a:hlinkClick r:id="rId2"/>
          </p:cNvPr>
          <p:cNvPicPr>
            <a:picLocks noGrp="1"/>
          </p:cNvPicPr>
          <p:nvPr>
            <p:ph sz="half" idx="2"/>
          </p:nvPr>
        </p:nvPicPr>
        <p:blipFill>
          <a:blip r:embed="rId3"/>
          <a:srcRect/>
          <a:stretch>
            <a:fillRect/>
          </a:stretch>
        </p:blipFill>
        <p:spPr bwMode="auto">
          <a:xfrm rot="16200000">
            <a:off x="4863122" y="2209184"/>
            <a:ext cx="4038600" cy="33349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Sześciokątne gwiazdki</a:t>
            </a:r>
            <a:endParaRPr lang="pl-PL" dirty="0"/>
          </a:p>
        </p:txBody>
      </p:sp>
      <p:sp>
        <p:nvSpPr>
          <p:cNvPr id="3" name="Symbol zastępczy zawartości 2"/>
          <p:cNvSpPr>
            <a:spLocks noGrp="1"/>
          </p:cNvSpPr>
          <p:nvPr>
            <p:ph idx="1"/>
          </p:nvPr>
        </p:nvSpPr>
        <p:spPr>
          <a:xfrm>
            <a:off x="457200" y="1600200"/>
            <a:ext cx="8229600" cy="4757758"/>
          </a:xfrm>
        </p:spPr>
        <p:txBody>
          <a:bodyPr>
            <a:normAutofit fontScale="92500" lnSpcReduction="10000"/>
          </a:bodyPr>
          <a:lstStyle/>
          <a:p>
            <a:pPr marL="0" indent="0">
              <a:buNone/>
            </a:pPr>
            <a:r>
              <a:rPr lang="pl-PL" dirty="0"/>
              <a:t>Podczas resublimacji (przejścia z </a:t>
            </a:r>
            <a:r>
              <a:rPr lang="pl-PL" dirty="0" smtClean="0"/>
              <a:t>postaci gazowej </a:t>
            </a:r>
            <a:br>
              <a:rPr lang="pl-PL" dirty="0" smtClean="0"/>
            </a:br>
            <a:r>
              <a:rPr lang="pl-PL" dirty="0" smtClean="0"/>
              <a:t>w stałą</a:t>
            </a:r>
            <a:r>
              <a:rPr lang="pl-PL" dirty="0"/>
              <a:t>) pary wodnej w chmurach śniegowych, kryształki mają bardzo dużo możliwości wzrostu, dzięki czemu otrzymują one przeróżne kształty, jednakże zawsze o sześciokątnej formie. Wraz ze wzrostem kryształu, zwiększa się szybkość rozrostu jego rogów. Dzieje się tak, ponieważ kanciaste czubki bardziej wystają, dzięki czemu przykleja się do nich więcej cząstek. Tak oto sześciokątny kryształek zamienia się w sześcioramienną gwiazdkę.</a:t>
            </a:r>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Każdy inny?</a:t>
            </a:r>
            <a:endParaRPr lang="pl-PL" dirty="0"/>
          </a:p>
        </p:txBody>
      </p:sp>
      <p:sp>
        <p:nvSpPr>
          <p:cNvPr id="3" name="Symbol zastępczy zawartości 2"/>
          <p:cNvSpPr>
            <a:spLocks noGrp="1"/>
          </p:cNvSpPr>
          <p:nvPr>
            <p:ph idx="1"/>
          </p:nvPr>
        </p:nvSpPr>
        <p:spPr/>
        <p:txBody>
          <a:bodyPr>
            <a:normAutofit fontScale="92500" lnSpcReduction="20000"/>
          </a:bodyPr>
          <a:lstStyle/>
          <a:p>
            <a:pPr marL="0" indent="0">
              <a:buNone/>
            </a:pPr>
            <a:r>
              <a:rPr lang="pl-PL" dirty="0" smtClean="0"/>
              <a:t>Tak </a:t>
            </a:r>
            <a:r>
              <a:rPr lang="pl-PL" dirty="0"/>
              <a:t>jak nie ma dwóch identycznych drzew, tak nie ma dwóch takich samych płatków śniegu. Dlaczego tak się dzieje? </a:t>
            </a:r>
            <a:r>
              <a:rPr lang="pl-PL" dirty="0" smtClean="0"/>
              <a:t>Ostateczny kształt śnieżynki zależy od wielu czynników – przede wszystkim od temperatury </a:t>
            </a:r>
            <a:r>
              <a:rPr lang="pl-PL" dirty="0"/>
              <a:t>i </a:t>
            </a:r>
            <a:r>
              <a:rPr lang="pl-PL" dirty="0" smtClean="0"/>
              <a:t>wilgotności powietrza, w którym płatek wędruje z chmury na ziemię. Dla </a:t>
            </a:r>
            <a:r>
              <a:rPr lang="pl-PL" dirty="0"/>
              <a:t>dwóch powstałych w bezpośrednim sąsiedztwie płatków </a:t>
            </a:r>
            <a:r>
              <a:rPr lang="pl-PL" dirty="0" smtClean="0"/>
              <a:t>ta droga nigdy </a:t>
            </a:r>
            <a:r>
              <a:rPr lang="pl-PL" dirty="0"/>
              <a:t>nie będzie taka sama. Tak więc wpływ zmiany temperatury i wilgotności na każdy z nich będzie inny. </a:t>
            </a:r>
            <a:br>
              <a:rPr lang="pl-PL" dirty="0"/>
            </a:br>
            <a:endParaRPr lang="pl-PL" dirty="0"/>
          </a:p>
          <a:p>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Symetria śnieżynek</a:t>
            </a:r>
            <a:endParaRPr lang="pl-PL" dirty="0"/>
          </a:p>
        </p:txBody>
      </p:sp>
      <p:sp>
        <p:nvSpPr>
          <p:cNvPr id="3" name="Symbol zastępczy zawartości 2"/>
          <p:cNvSpPr>
            <a:spLocks noGrp="1"/>
          </p:cNvSpPr>
          <p:nvPr>
            <p:ph idx="1"/>
          </p:nvPr>
        </p:nvSpPr>
        <p:spPr/>
        <p:txBody>
          <a:bodyPr>
            <a:normAutofit/>
          </a:bodyPr>
          <a:lstStyle/>
          <a:p>
            <a:pPr marL="0" indent="0">
              <a:buNone/>
            </a:pPr>
            <a:r>
              <a:rPr lang="pl-PL" sz="3000" dirty="0"/>
              <a:t>Warunki wewnątrz chmury są zmienne, ale odległość pomiędzy ramionami śniegowej gwiazdki jest na tyle mała, że każde z ramion "rośnie" praktycznie w tej samej temperaturze </a:t>
            </a:r>
            <a:r>
              <a:rPr lang="pl-PL" sz="3000" dirty="0" smtClean="0"/>
              <a:t/>
            </a:r>
            <a:br>
              <a:rPr lang="pl-PL" sz="3000" dirty="0" smtClean="0"/>
            </a:br>
            <a:r>
              <a:rPr lang="pl-PL" sz="3000" dirty="0" smtClean="0"/>
              <a:t>i </a:t>
            </a:r>
            <a:r>
              <a:rPr lang="pl-PL" sz="3000" dirty="0"/>
              <a:t>wilgotności. A to oznacza, że rośnie w identyczny </a:t>
            </a:r>
            <a:r>
              <a:rPr lang="pl-PL" sz="3000" dirty="0" smtClean="0"/>
              <a:t>sposób i staje się symetryczny. </a:t>
            </a:r>
            <a:r>
              <a:rPr lang="pl-PL" sz="3000" dirty="0"/>
              <a:t>Ale płatki śniegu wcale nie muszą przypominać gwiazdek i wcale nie muszą mieć wymyślnych kształtów. </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523</Words>
  <Application>Microsoft Office PowerPoint</Application>
  <PresentationFormat>Pokaz na ekranie (4:3)</PresentationFormat>
  <Paragraphs>33</Paragraphs>
  <Slides>22</Slides>
  <Notes>0</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Motyw pakietu Office</vt:lpstr>
      <vt:lpstr>Śnieg</vt:lpstr>
      <vt:lpstr>Fascynujące gwiazdki</vt:lpstr>
      <vt:lpstr>Zainteresowanie śniegiem</vt:lpstr>
      <vt:lpstr>Jak powstają płatki śniegu?</vt:lpstr>
      <vt:lpstr>Dlaczego śnieżynki są sześciokątne?</vt:lpstr>
      <vt:lpstr>Nietypowa śnieżynka</vt:lpstr>
      <vt:lpstr>Sześciokątne gwiazdki</vt:lpstr>
      <vt:lpstr>Każdy inny?</vt:lpstr>
      <vt:lpstr>Symetria śnieżynek</vt:lpstr>
      <vt:lpstr>Kształty płatków śniegu</vt:lpstr>
      <vt:lpstr>Kształty płatków śniegu c.d.</vt:lpstr>
      <vt:lpstr>Kształty płatków śniegu c.d.</vt:lpstr>
      <vt:lpstr>Ciekawostki</vt:lpstr>
      <vt:lpstr>Ciekawostki c.d.</vt:lpstr>
      <vt:lpstr>Ciekawostki c.d.</vt:lpstr>
      <vt:lpstr>Slajd 16</vt:lpstr>
      <vt:lpstr>Slajd 17</vt:lpstr>
      <vt:lpstr>Slajd 18</vt:lpstr>
      <vt:lpstr>Slajd 19</vt:lpstr>
      <vt:lpstr>Slajd 20</vt:lpstr>
      <vt:lpstr>Slajd 21</vt:lpstr>
      <vt:lpstr>Slajd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Śnieg</dc:title>
  <dc:creator>admin</dc:creator>
  <cp:lastModifiedBy>admin</cp:lastModifiedBy>
  <cp:revision>12</cp:revision>
  <dcterms:created xsi:type="dcterms:W3CDTF">2018-01-27T16:34:56Z</dcterms:created>
  <dcterms:modified xsi:type="dcterms:W3CDTF">2018-04-18T23:05:35Z</dcterms:modified>
</cp:coreProperties>
</file>